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0"/>
  </p:notesMasterIdLst>
  <p:sldIdLst>
    <p:sldId id="256" r:id="rId5"/>
    <p:sldId id="272" r:id="rId6"/>
    <p:sldId id="273" r:id="rId7"/>
    <p:sldId id="258" r:id="rId8"/>
    <p:sldId id="276" r:id="rId9"/>
    <p:sldId id="274" r:id="rId10"/>
    <p:sldId id="279" r:id="rId11"/>
    <p:sldId id="260" r:id="rId12"/>
    <p:sldId id="261" r:id="rId13"/>
    <p:sldId id="262" r:id="rId14"/>
    <p:sldId id="263" r:id="rId15"/>
    <p:sldId id="285" r:id="rId16"/>
    <p:sldId id="264" r:id="rId17"/>
    <p:sldId id="265" r:id="rId18"/>
    <p:sldId id="286" r:id="rId19"/>
    <p:sldId id="266" r:id="rId20"/>
    <p:sldId id="282" r:id="rId21"/>
    <p:sldId id="280" r:id="rId22"/>
    <p:sldId id="281" r:id="rId23"/>
    <p:sldId id="283" r:id="rId24"/>
    <p:sldId id="268" r:id="rId25"/>
    <p:sldId id="275" r:id="rId26"/>
    <p:sldId id="267" r:id="rId27"/>
    <p:sldId id="278" r:id="rId28"/>
    <p:sldId id="284" r:id="rId29"/>
  </p:sldIdLst>
  <p:sldSz cx="9144000" cy="6858000" type="screen4x3"/>
  <p:notesSz cx="6858000" cy="9144000"/>
  <p:custDataLst>
    <p:tags r:id="rId31"/>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6" autoAdjust="0"/>
    <p:restoredTop sz="94660"/>
  </p:normalViewPr>
  <p:slideViewPr>
    <p:cSldViewPr snapToGrid="0">
      <p:cViewPr varScale="1">
        <p:scale>
          <a:sx n="105" d="100"/>
          <a:sy n="105" d="100"/>
        </p:scale>
        <p:origin x="59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4.wmf"/><Relationship Id="rId3" Type="http://schemas.openxmlformats.org/officeDocument/2006/relationships/image" Target="../media/image4.wmf"/><Relationship Id="rId7" Type="http://schemas.openxmlformats.org/officeDocument/2006/relationships/image" Target="../media/image8.wmf"/><Relationship Id="rId12" Type="http://schemas.openxmlformats.org/officeDocument/2006/relationships/image" Target="../media/image13.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11" Type="http://schemas.openxmlformats.org/officeDocument/2006/relationships/image" Target="../media/image12.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106.wmf"/><Relationship Id="rId13" Type="http://schemas.openxmlformats.org/officeDocument/2006/relationships/image" Target="../media/image111.wmf"/><Relationship Id="rId18" Type="http://schemas.openxmlformats.org/officeDocument/2006/relationships/image" Target="../media/image116.wmf"/><Relationship Id="rId3" Type="http://schemas.openxmlformats.org/officeDocument/2006/relationships/image" Target="../media/image101.wmf"/><Relationship Id="rId21" Type="http://schemas.openxmlformats.org/officeDocument/2006/relationships/image" Target="../media/image119.wmf"/><Relationship Id="rId7" Type="http://schemas.openxmlformats.org/officeDocument/2006/relationships/image" Target="../media/image105.wmf"/><Relationship Id="rId12" Type="http://schemas.openxmlformats.org/officeDocument/2006/relationships/image" Target="../media/image110.wmf"/><Relationship Id="rId17" Type="http://schemas.openxmlformats.org/officeDocument/2006/relationships/image" Target="../media/image115.wmf"/><Relationship Id="rId2" Type="http://schemas.openxmlformats.org/officeDocument/2006/relationships/image" Target="../media/image100.wmf"/><Relationship Id="rId16" Type="http://schemas.openxmlformats.org/officeDocument/2006/relationships/image" Target="../media/image114.wmf"/><Relationship Id="rId20" Type="http://schemas.openxmlformats.org/officeDocument/2006/relationships/image" Target="../media/image118.wmf"/><Relationship Id="rId1" Type="http://schemas.openxmlformats.org/officeDocument/2006/relationships/image" Target="../media/image99.wmf"/><Relationship Id="rId6" Type="http://schemas.openxmlformats.org/officeDocument/2006/relationships/image" Target="../media/image104.wmf"/><Relationship Id="rId11" Type="http://schemas.openxmlformats.org/officeDocument/2006/relationships/image" Target="../media/image109.wmf"/><Relationship Id="rId5" Type="http://schemas.openxmlformats.org/officeDocument/2006/relationships/image" Target="../media/image103.wmf"/><Relationship Id="rId15" Type="http://schemas.openxmlformats.org/officeDocument/2006/relationships/image" Target="../media/image113.wmf"/><Relationship Id="rId10" Type="http://schemas.openxmlformats.org/officeDocument/2006/relationships/image" Target="../media/image108.wmf"/><Relationship Id="rId19" Type="http://schemas.openxmlformats.org/officeDocument/2006/relationships/image" Target="../media/image117.wmf"/><Relationship Id="rId4" Type="http://schemas.openxmlformats.org/officeDocument/2006/relationships/image" Target="../media/image102.wmf"/><Relationship Id="rId9" Type="http://schemas.openxmlformats.org/officeDocument/2006/relationships/image" Target="../media/image107.wmf"/><Relationship Id="rId14" Type="http://schemas.openxmlformats.org/officeDocument/2006/relationships/image" Target="../media/image112.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127.wmf"/><Relationship Id="rId3" Type="http://schemas.openxmlformats.org/officeDocument/2006/relationships/image" Target="../media/image122.wmf"/><Relationship Id="rId7" Type="http://schemas.openxmlformats.org/officeDocument/2006/relationships/image" Target="../media/image126.wmf"/><Relationship Id="rId2" Type="http://schemas.openxmlformats.org/officeDocument/2006/relationships/image" Target="../media/image121.wmf"/><Relationship Id="rId1" Type="http://schemas.openxmlformats.org/officeDocument/2006/relationships/image" Target="../media/image120.wmf"/><Relationship Id="rId6" Type="http://schemas.openxmlformats.org/officeDocument/2006/relationships/image" Target="../media/image125.wmf"/><Relationship Id="rId5" Type="http://schemas.openxmlformats.org/officeDocument/2006/relationships/image" Target="../media/image124.wmf"/><Relationship Id="rId4" Type="http://schemas.openxmlformats.org/officeDocument/2006/relationships/image" Target="../media/image12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image" Target="../media/image22.wmf"/><Relationship Id="rId7" Type="http://schemas.openxmlformats.org/officeDocument/2006/relationships/image" Target="../media/image26.wmf"/><Relationship Id="rId12" Type="http://schemas.openxmlformats.org/officeDocument/2006/relationships/image" Target="../media/image31.wmf"/><Relationship Id="rId2" Type="http://schemas.openxmlformats.org/officeDocument/2006/relationships/image" Target="../media/image21.wmf"/><Relationship Id="rId1" Type="http://schemas.openxmlformats.org/officeDocument/2006/relationships/image" Target="../media/image20.wmf"/><Relationship Id="rId6" Type="http://schemas.openxmlformats.org/officeDocument/2006/relationships/image" Target="../media/image25.wmf"/><Relationship Id="rId11" Type="http://schemas.openxmlformats.org/officeDocument/2006/relationships/image" Target="../media/image30.wmf"/><Relationship Id="rId5" Type="http://schemas.openxmlformats.org/officeDocument/2006/relationships/image" Target="../media/image24.wmf"/><Relationship Id="rId10" Type="http://schemas.openxmlformats.org/officeDocument/2006/relationships/image" Target="../media/image29.wmf"/><Relationship Id="rId4" Type="http://schemas.openxmlformats.org/officeDocument/2006/relationships/image" Target="../media/image23.wmf"/><Relationship Id="rId9" Type="http://schemas.openxmlformats.org/officeDocument/2006/relationships/image" Target="../media/image28.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4.wmf"/><Relationship Id="rId13" Type="http://schemas.openxmlformats.org/officeDocument/2006/relationships/image" Target="../media/image36.wmf"/><Relationship Id="rId3" Type="http://schemas.openxmlformats.org/officeDocument/2006/relationships/image" Target="../media/image22.wmf"/><Relationship Id="rId7" Type="http://schemas.openxmlformats.org/officeDocument/2006/relationships/image" Target="../media/image33.wmf"/><Relationship Id="rId12" Type="http://schemas.openxmlformats.org/officeDocument/2006/relationships/image" Target="../media/image30.wmf"/><Relationship Id="rId2" Type="http://schemas.openxmlformats.org/officeDocument/2006/relationships/image" Target="../media/image21.wmf"/><Relationship Id="rId1" Type="http://schemas.openxmlformats.org/officeDocument/2006/relationships/image" Target="../media/image20.wmf"/><Relationship Id="rId6" Type="http://schemas.openxmlformats.org/officeDocument/2006/relationships/image" Target="../media/image32.wmf"/><Relationship Id="rId11" Type="http://schemas.openxmlformats.org/officeDocument/2006/relationships/image" Target="../media/image29.wmf"/><Relationship Id="rId5" Type="http://schemas.openxmlformats.org/officeDocument/2006/relationships/image" Target="../media/image24.wmf"/><Relationship Id="rId10" Type="http://schemas.openxmlformats.org/officeDocument/2006/relationships/image" Target="../media/image28.wmf"/><Relationship Id="rId4" Type="http://schemas.openxmlformats.org/officeDocument/2006/relationships/image" Target="../media/image23.wmf"/><Relationship Id="rId9" Type="http://schemas.openxmlformats.org/officeDocument/2006/relationships/image" Target="../media/image35.wmf"/><Relationship Id="rId14" Type="http://schemas.openxmlformats.org/officeDocument/2006/relationships/image" Target="../media/image3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48.wmf"/><Relationship Id="rId5" Type="http://schemas.openxmlformats.org/officeDocument/2006/relationships/image" Target="../media/image47.wmf"/><Relationship Id="rId4" Type="http://schemas.openxmlformats.org/officeDocument/2006/relationships/image" Target="../media/image46.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56.wmf"/><Relationship Id="rId13" Type="http://schemas.openxmlformats.org/officeDocument/2006/relationships/image" Target="../media/image61.wmf"/><Relationship Id="rId3" Type="http://schemas.openxmlformats.org/officeDocument/2006/relationships/image" Target="../media/image51.wmf"/><Relationship Id="rId7" Type="http://schemas.openxmlformats.org/officeDocument/2006/relationships/image" Target="../media/image55.wmf"/><Relationship Id="rId12" Type="http://schemas.openxmlformats.org/officeDocument/2006/relationships/image" Target="../media/image60.wmf"/><Relationship Id="rId2" Type="http://schemas.openxmlformats.org/officeDocument/2006/relationships/image" Target="../media/image50.wmf"/><Relationship Id="rId1" Type="http://schemas.openxmlformats.org/officeDocument/2006/relationships/image" Target="../media/image49.wmf"/><Relationship Id="rId6" Type="http://schemas.openxmlformats.org/officeDocument/2006/relationships/image" Target="../media/image54.wmf"/><Relationship Id="rId11" Type="http://schemas.openxmlformats.org/officeDocument/2006/relationships/image" Target="../media/image59.wmf"/><Relationship Id="rId5" Type="http://schemas.openxmlformats.org/officeDocument/2006/relationships/image" Target="../media/image53.wmf"/><Relationship Id="rId10" Type="http://schemas.openxmlformats.org/officeDocument/2006/relationships/image" Target="../media/image58.wmf"/><Relationship Id="rId4" Type="http://schemas.openxmlformats.org/officeDocument/2006/relationships/image" Target="../media/image52.wmf"/><Relationship Id="rId9" Type="http://schemas.openxmlformats.org/officeDocument/2006/relationships/image" Target="../media/image57.wmf"/><Relationship Id="rId14" Type="http://schemas.openxmlformats.org/officeDocument/2006/relationships/image" Target="../media/image62.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70.wmf"/><Relationship Id="rId13" Type="http://schemas.openxmlformats.org/officeDocument/2006/relationships/image" Target="../media/image75.wmf"/><Relationship Id="rId18" Type="http://schemas.openxmlformats.org/officeDocument/2006/relationships/image" Target="../media/image80.wmf"/><Relationship Id="rId3" Type="http://schemas.openxmlformats.org/officeDocument/2006/relationships/image" Target="../media/image65.wmf"/><Relationship Id="rId21" Type="http://schemas.openxmlformats.org/officeDocument/2006/relationships/image" Target="../media/image83.wmf"/><Relationship Id="rId7" Type="http://schemas.openxmlformats.org/officeDocument/2006/relationships/image" Target="../media/image69.wmf"/><Relationship Id="rId12" Type="http://schemas.openxmlformats.org/officeDocument/2006/relationships/image" Target="../media/image74.wmf"/><Relationship Id="rId17" Type="http://schemas.openxmlformats.org/officeDocument/2006/relationships/image" Target="../media/image79.wmf"/><Relationship Id="rId2" Type="http://schemas.openxmlformats.org/officeDocument/2006/relationships/image" Target="../media/image64.wmf"/><Relationship Id="rId16" Type="http://schemas.openxmlformats.org/officeDocument/2006/relationships/image" Target="../media/image78.wmf"/><Relationship Id="rId20" Type="http://schemas.openxmlformats.org/officeDocument/2006/relationships/image" Target="../media/image82.wmf"/><Relationship Id="rId1" Type="http://schemas.openxmlformats.org/officeDocument/2006/relationships/image" Target="../media/image63.wmf"/><Relationship Id="rId6" Type="http://schemas.openxmlformats.org/officeDocument/2006/relationships/image" Target="../media/image68.wmf"/><Relationship Id="rId11" Type="http://schemas.openxmlformats.org/officeDocument/2006/relationships/image" Target="../media/image73.wmf"/><Relationship Id="rId5" Type="http://schemas.openxmlformats.org/officeDocument/2006/relationships/image" Target="../media/image67.wmf"/><Relationship Id="rId15" Type="http://schemas.openxmlformats.org/officeDocument/2006/relationships/image" Target="../media/image77.wmf"/><Relationship Id="rId23" Type="http://schemas.openxmlformats.org/officeDocument/2006/relationships/image" Target="../media/image85.wmf"/><Relationship Id="rId10" Type="http://schemas.openxmlformats.org/officeDocument/2006/relationships/image" Target="../media/image72.wmf"/><Relationship Id="rId19" Type="http://schemas.openxmlformats.org/officeDocument/2006/relationships/image" Target="../media/image81.wmf"/><Relationship Id="rId4" Type="http://schemas.openxmlformats.org/officeDocument/2006/relationships/image" Target="../media/image66.wmf"/><Relationship Id="rId9" Type="http://schemas.openxmlformats.org/officeDocument/2006/relationships/image" Target="../media/image71.wmf"/><Relationship Id="rId14" Type="http://schemas.openxmlformats.org/officeDocument/2006/relationships/image" Target="../media/image76.wmf"/><Relationship Id="rId22" Type="http://schemas.openxmlformats.org/officeDocument/2006/relationships/image" Target="../media/image8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61.wmf"/><Relationship Id="rId1" Type="http://schemas.openxmlformats.org/officeDocument/2006/relationships/image" Target="../media/image58.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95.wmf"/><Relationship Id="rId3" Type="http://schemas.openxmlformats.org/officeDocument/2006/relationships/image" Target="../media/image90.wmf"/><Relationship Id="rId7" Type="http://schemas.openxmlformats.org/officeDocument/2006/relationships/image" Target="../media/image94.wmf"/><Relationship Id="rId2" Type="http://schemas.openxmlformats.org/officeDocument/2006/relationships/image" Target="../media/image89.wmf"/><Relationship Id="rId1" Type="http://schemas.openxmlformats.org/officeDocument/2006/relationships/image" Target="../media/image88.wmf"/><Relationship Id="rId6" Type="http://schemas.openxmlformats.org/officeDocument/2006/relationships/image" Target="../media/image93.wmf"/><Relationship Id="rId11" Type="http://schemas.openxmlformats.org/officeDocument/2006/relationships/image" Target="../media/image98.wmf"/><Relationship Id="rId5" Type="http://schemas.openxmlformats.org/officeDocument/2006/relationships/image" Target="../media/image92.wmf"/><Relationship Id="rId10" Type="http://schemas.openxmlformats.org/officeDocument/2006/relationships/image" Target="../media/image97.wmf"/><Relationship Id="rId4" Type="http://schemas.openxmlformats.org/officeDocument/2006/relationships/image" Target="../media/image91.wmf"/><Relationship Id="rId9" Type="http://schemas.openxmlformats.org/officeDocument/2006/relationships/image" Target="../media/image9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2FBCB11-1950-4A1F-9C1E-89DCA571078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CA"/>
          </a:p>
        </p:txBody>
      </p:sp>
      <p:sp>
        <p:nvSpPr>
          <p:cNvPr id="3" name="Date Placeholder 2">
            <a:extLst>
              <a:ext uri="{FF2B5EF4-FFF2-40B4-BE49-F238E27FC236}">
                <a16:creationId xmlns:a16="http://schemas.microsoft.com/office/drawing/2014/main" id="{0D62B2AE-04FC-4CB6-A978-AFE033AFA85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4204FC34-4F30-4B95-9D47-BA9BA3978DA6}" type="datetimeFigureOut">
              <a:rPr lang="en-CA"/>
              <a:pPr>
                <a:defRPr/>
              </a:pPr>
              <a:t>2019-09-12</a:t>
            </a:fld>
            <a:endParaRPr lang="en-CA"/>
          </a:p>
        </p:txBody>
      </p:sp>
      <p:sp>
        <p:nvSpPr>
          <p:cNvPr id="4" name="Slide Image Placeholder 3">
            <a:extLst>
              <a:ext uri="{FF2B5EF4-FFF2-40B4-BE49-F238E27FC236}">
                <a16:creationId xmlns:a16="http://schemas.microsoft.com/office/drawing/2014/main" id="{1CF703D8-5D8A-41EA-977D-FA680D6030F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F939A941-AEEC-4931-A121-16F53483A1E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5AF2EF9B-3332-40C9-A316-2028AB93054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CA"/>
          </a:p>
        </p:txBody>
      </p:sp>
      <p:sp>
        <p:nvSpPr>
          <p:cNvPr id="7" name="Slide Number Placeholder 6">
            <a:extLst>
              <a:ext uri="{FF2B5EF4-FFF2-40B4-BE49-F238E27FC236}">
                <a16:creationId xmlns:a16="http://schemas.microsoft.com/office/drawing/2014/main" id="{1E8DC717-CD58-48BB-9F82-A3E87E0C1B9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CAE7BA4-22D2-4FB6-88F0-A734209B931B}"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69E53F96-23FD-41C0-8A5C-66B206EB71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A9F979B5-A20E-44AE-ACC7-224C32AEF4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10244" name="Slide Number Placeholder 3">
            <a:extLst>
              <a:ext uri="{FF2B5EF4-FFF2-40B4-BE49-F238E27FC236}">
                <a16:creationId xmlns:a16="http://schemas.microsoft.com/office/drawing/2014/main" id="{0B69CC02-97A1-4701-82C8-A790396649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51F820-5C51-4508-B6E8-959F2B15E931}"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10D8E8EB-06A1-44B2-92D8-FBE1AF4B9F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89864CB8-19E0-4786-BC57-970C600104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30724" name="Slide Number Placeholder 3">
            <a:extLst>
              <a:ext uri="{FF2B5EF4-FFF2-40B4-BE49-F238E27FC236}">
                <a16:creationId xmlns:a16="http://schemas.microsoft.com/office/drawing/2014/main" id="{1F93C01E-79CB-408E-BD28-78F120C5B0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7F28D9-1B7A-459D-9682-E766481650C0}" type="slidenum">
              <a:rPr lang="en-CA" altLang="en-US" smtClean="0">
                <a:latin typeface="Arial" panose="020B0604020202020204" pitchFamily="34" charset="0"/>
              </a:rPr>
              <a:pPr>
                <a:spcBef>
                  <a:spcPct val="0"/>
                </a:spcBef>
              </a:pPr>
              <a:t>10</a:t>
            </a:fld>
            <a:endParaRPr lang="en-CA"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8C0041EF-B0B0-43EF-8161-2AFC42FB55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BE8D4B8D-A183-4F44-B546-DA2081805B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32772" name="Slide Number Placeholder 3">
            <a:extLst>
              <a:ext uri="{FF2B5EF4-FFF2-40B4-BE49-F238E27FC236}">
                <a16:creationId xmlns:a16="http://schemas.microsoft.com/office/drawing/2014/main" id="{0200411C-65BA-4E2C-A44A-1A578507FC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CB85FF-E202-4C90-A467-42149185B8B7}" type="slidenum">
              <a:rPr lang="en-CA" altLang="en-US" smtClean="0">
                <a:latin typeface="Arial" panose="020B0604020202020204" pitchFamily="34" charset="0"/>
              </a:rPr>
              <a:pPr>
                <a:spcBef>
                  <a:spcPct val="0"/>
                </a:spcBef>
              </a:pPr>
              <a:t>11</a:t>
            </a:fld>
            <a:endParaRPr lang="en-CA"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2CAE7BA4-22D2-4FB6-88F0-A734209B931B}" type="slidenum">
              <a:rPr lang="en-CA" altLang="en-US" smtClean="0"/>
              <a:pPr>
                <a:defRPr/>
              </a:pPr>
              <a:t>12</a:t>
            </a:fld>
            <a:endParaRPr lang="en-CA" altLang="en-US"/>
          </a:p>
        </p:txBody>
      </p:sp>
    </p:spTree>
    <p:extLst>
      <p:ext uri="{BB962C8B-B14F-4D97-AF65-F5344CB8AC3E}">
        <p14:creationId xmlns:p14="http://schemas.microsoft.com/office/powerpoint/2010/main" val="806228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97C22022-92B7-4D36-AB5C-0F94F32A51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A6594967-CBCA-47CD-BA98-4AA63E3347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34820" name="Slide Number Placeholder 3">
            <a:extLst>
              <a:ext uri="{FF2B5EF4-FFF2-40B4-BE49-F238E27FC236}">
                <a16:creationId xmlns:a16="http://schemas.microsoft.com/office/drawing/2014/main" id="{D75ABC6E-09E2-4B43-AE19-F37E69CC1B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DD36FF-F102-4CD6-8456-3C19E3A67B1C}" type="slidenum">
              <a:rPr lang="en-CA" altLang="en-US" smtClean="0">
                <a:latin typeface="Arial" panose="020B0604020202020204" pitchFamily="34" charset="0"/>
              </a:rPr>
              <a:pPr>
                <a:spcBef>
                  <a:spcPct val="0"/>
                </a:spcBef>
              </a:pPr>
              <a:t>13</a:t>
            </a:fld>
            <a:endParaRPr lang="en-CA"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87527680-31EE-41C7-A762-37F7DF3B51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2CA86394-A094-4EB0-B23A-1C8B5D01B4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36868" name="Slide Number Placeholder 3">
            <a:extLst>
              <a:ext uri="{FF2B5EF4-FFF2-40B4-BE49-F238E27FC236}">
                <a16:creationId xmlns:a16="http://schemas.microsoft.com/office/drawing/2014/main" id="{F8953BE4-6F43-4F2C-BD5C-313EB8B1B3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75236C-14E8-4481-83E9-59E4924B0FEE}" type="slidenum">
              <a:rPr lang="en-CA" altLang="en-US" smtClean="0">
                <a:latin typeface="Arial" panose="020B0604020202020204" pitchFamily="34" charset="0"/>
              </a:rPr>
              <a:pPr>
                <a:spcBef>
                  <a:spcPct val="0"/>
                </a:spcBef>
              </a:pPr>
              <a:t>14</a:t>
            </a:fld>
            <a:endParaRPr lang="en-CA"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2CAE7BA4-22D2-4FB6-88F0-A734209B931B}" type="slidenum">
              <a:rPr lang="en-CA" altLang="en-US" smtClean="0"/>
              <a:pPr>
                <a:defRPr/>
              </a:pPr>
              <a:t>15</a:t>
            </a:fld>
            <a:endParaRPr lang="en-CA" altLang="en-US"/>
          </a:p>
        </p:txBody>
      </p:sp>
    </p:spTree>
    <p:extLst>
      <p:ext uri="{BB962C8B-B14F-4D97-AF65-F5344CB8AC3E}">
        <p14:creationId xmlns:p14="http://schemas.microsoft.com/office/powerpoint/2010/main" val="6281402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965A0993-D602-4FBE-8059-333B04FE3A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0F739E00-7A33-43E1-9A75-9AD417A302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38916" name="Slide Number Placeholder 3">
            <a:extLst>
              <a:ext uri="{FF2B5EF4-FFF2-40B4-BE49-F238E27FC236}">
                <a16:creationId xmlns:a16="http://schemas.microsoft.com/office/drawing/2014/main" id="{4D39ED03-AE96-4258-8484-0C8C543C4B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BD6514-C88E-422F-96DB-FE7A6AAA0D9C}" type="slidenum">
              <a:rPr lang="en-CA" altLang="en-US" smtClean="0">
                <a:latin typeface="Arial" panose="020B0604020202020204" pitchFamily="34" charset="0"/>
              </a:rPr>
              <a:pPr>
                <a:spcBef>
                  <a:spcPct val="0"/>
                </a:spcBef>
              </a:pPr>
              <a:t>16</a:t>
            </a:fld>
            <a:endParaRPr lang="en-CA"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4CF0378F-8170-4850-BB36-8A49EF99CB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E2AE6F2D-AD3A-4BF1-8CD6-6C25C6EA5A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43012" name="Slide Number Placeholder 3">
            <a:extLst>
              <a:ext uri="{FF2B5EF4-FFF2-40B4-BE49-F238E27FC236}">
                <a16:creationId xmlns:a16="http://schemas.microsoft.com/office/drawing/2014/main" id="{BFECA9E7-103D-471B-96E5-C075215E19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F59539-6109-4295-BEC0-5EE1FF536FAC}" type="slidenum">
              <a:rPr lang="en-CA" altLang="en-US" smtClean="0">
                <a:latin typeface="Arial" panose="020B0604020202020204" pitchFamily="34" charset="0"/>
              </a:rPr>
              <a:pPr>
                <a:spcBef>
                  <a:spcPct val="0"/>
                </a:spcBef>
              </a:pPr>
              <a:t>17</a:t>
            </a:fld>
            <a:endParaRPr lang="en-CA"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4CD2761A-8ACA-46F0-80A2-C7BA44FFFC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B353D5AC-D54E-4C47-9725-04A8A1A313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40964" name="Slide Number Placeholder 3">
            <a:extLst>
              <a:ext uri="{FF2B5EF4-FFF2-40B4-BE49-F238E27FC236}">
                <a16:creationId xmlns:a16="http://schemas.microsoft.com/office/drawing/2014/main" id="{8E1FCA2A-A847-4D57-AA34-4371FF1265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2D57A7B-79E2-4719-BEBA-23E2D15D6B61}" type="slidenum">
              <a:rPr lang="en-CA" altLang="en-US" smtClean="0">
                <a:latin typeface="Arial" panose="020B0604020202020204" pitchFamily="34" charset="0"/>
              </a:rPr>
              <a:pPr>
                <a:spcBef>
                  <a:spcPct val="0"/>
                </a:spcBef>
              </a:pPr>
              <a:t>18</a:t>
            </a:fld>
            <a:endParaRPr lang="en-CA"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8D9917EC-E051-49C3-A6A4-CF7722301E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4F3FF97B-5FE7-42AA-A7D0-885A443941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45060" name="Slide Number Placeholder 3">
            <a:extLst>
              <a:ext uri="{FF2B5EF4-FFF2-40B4-BE49-F238E27FC236}">
                <a16:creationId xmlns:a16="http://schemas.microsoft.com/office/drawing/2014/main" id="{792CF774-BFE5-4A28-AA3F-38F91C6EE2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5CA499-448F-44E3-8764-35EB93368D80}" type="slidenum">
              <a:rPr lang="en-CA" altLang="en-US" smtClean="0">
                <a:latin typeface="Arial" panose="020B0604020202020204" pitchFamily="34" charset="0"/>
              </a:rPr>
              <a:pPr>
                <a:spcBef>
                  <a:spcPct val="0"/>
                </a:spcBef>
              </a:pPr>
              <a:t>19</a:t>
            </a:fld>
            <a:endParaRPr lang="en-CA"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E876CE0B-A2A2-4592-9D30-1A90C97CA1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25CCB8DF-06E3-40BB-BD13-E82A576E92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12292" name="Slide Number Placeholder 3">
            <a:extLst>
              <a:ext uri="{FF2B5EF4-FFF2-40B4-BE49-F238E27FC236}">
                <a16:creationId xmlns:a16="http://schemas.microsoft.com/office/drawing/2014/main" id="{ED1DAAB7-2C19-491C-89AF-3EFDF2CB2C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E95AC9-E2B7-48DA-8B41-5F6D10216DAA}" type="slidenum">
              <a:rPr lang="en-CA" altLang="en-US" smtClean="0">
                <a:latin typeface="Arial" panose="020B0604020202020204" pitchFamily="34" charset="0"/>
              </a:rPr>
              <a:pPr>
                <a:spcBef>
                  <a:spcPct val="0"/>
                </a:spcBef>
              </a:pPr>
              <a:t>2</a:t>
            </a:fld>
            <a:endParaRPr lang="en-CA"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07699C70-9D7C-47E0-A843-CF9038B9BD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90C9AAD6-8291-45EF-BF23-A4B816FEEB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51204" name="Slide Number Placeholder 3">
            <a:extLst>
              <a:ext uri="{FF2B5EF4-FFF2-40B4-BE49-F238E27FC236}">
                <a16:creationId xmlns:a16="http://schemas.microsoft.com/office/drawing/2014/main" id="{3C09D715-BB0F-4CB5-91C0-D176DC29E1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E2B7FC-4568-4186-ACC3-729D0EA00FD5}" type="slidenum">
              <a:rPr lang="en-CA" altLang="en-US" smtClean="0">
                <a:latin typeface="Arial" panose="020B0604020202020204" pitchFamily="34" charset="0"/>
              </a:rPr>
              <a:pPr>
                <a:spcBef>
                  <a:spcPct val="0"/>
                </a:spcBef>
              </a:pPr>
              <a:t>20</a:t>
            </a:fld>
            <a:endParaRPr lang="en-CA"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8AA61754-00B9-47E2-A373-44357D5A17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B81AF00E-24C5-4674-B49E-86AC8CFF07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53252" name="Slide Number Placeholder 3">
            <a:extLst>
              <a:ext uri="{FF2B5EF4-FFF2-40B4-BE49-F238E27FC236}">
                <a16:creationId xmlns:a16="http://schemas.microsoft.com/office/drawing/2014/main" id="{36997FF0-4ECC-4887-A2CB-C82ADD9639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369F7D-EF1D-4710-A8B0-0C856C79A2A7}" type="slidenum">
              <a:rPr lang="en-CA" altLang="en-US" smtClean="0">
                <a:latin typeface="Arial" panose="020B0604020202020204" pitchFamily="34" charset="0"/>
              </a:rPr>
              <a:pPr>
                <a:spcBef>
                  <a:spcPct val="0"/>
                </a:spcBef>
              </a:pPr>
              <a:t>21</a:t>
            </a:fld>
            <a:endParaRPr lang="en-CA"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4A37BB53-D279-4A70-A428-E703B6AAB8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3719D4E9-F18C-4B89-93B4-B3BF2D5871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55300" name="Slide Number Placeholder 3">
            <a:extLst>
              <a:ext uri="{FF2B5EF4-FFF2-40B4-BE49-F238E27FC236}">
                <a16:creationId xmlns:a16="http://schemas.microsoft.com/office/drawing/2014/main" id="{F734BA98-6B3C-4B6E-AC5F-DB8B08D235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807F76-64D2-4CAC-A7ED-D0031CDF6676}" type="slidenum">
              <a:rPr lang="en-CA" altLang="en-US" smtClean="0">
                <a:latin typeface="Arial" panose="020B0604020202020204" pitchFamily="34" charset="0"/>
              </a:rPr>
              <a:pPr>
                <a:spcBef>
                  <a:spcPct val="0"/>
                </a:spcBef>
              </a:pPr>
              <a:t>22</a:t>
            </a:fld>
            <a:endParaRPr lang="en-CA"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005065AE-7126-4D0D-9C9B-BB4899723A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BB853204-3BB5-4847-84D4-14B84A0939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47108" name="Slide Number Placeholder 3">
            <a:extLst>
              <a:ext uri="{FF2B5EF4-FFF2-40B4-BE49-F238E27FC236}">
                <a16:creationId xmlns:a16="http://schemas.microsoft.com/office/drawing/2014/main" id="{7658A180-BA6B-41E3-B93B-9B343A5A95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3BB4C6-9CA5-4444-9CF7-040159446D69}" type="slidenum">
              <a:rPr lang="en-CA" altLang="en-US" smtClean="0">
                <a:latin typeface="Arial" panose="020B0604020202020204" pitchFamily="34" charset="0"/>
              </a:rPr>
              <a:pPr>
                <a:spcBef>
                  <a:spcPct val="0"/>
                </a:spcBef>
              </a:pPr>
              <a:t>23</a:t>
            </a:fld>
            <a:endParaRPr lang="en-CA"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5930AEC3-A0C9-4836-874D-0AFF47D53D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9AFCB18C-D792-4D56-A18E-E7D4485BB1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18436" name="Slide Number Placeholder 3">
            <a:extLst>
              <a:ext uri="{FF2B5EF4-FFF2-40B4-BE49-F238E27FC236}">
                <a16:creationId xmlns:a16="http://schemas.microsoft.com/office/drawing/2014/main" id="{54049325-76C5-47BC-8B57-6E9082A06A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4C4B4E-AD10-4D91-88FD-298CBC49A8A8}" type="slidenum">
              <a:rPr lang="en-CA" altLang="en-US" smtClean="0">
                <a:latin typeface="Arial" panose="020B0604020202020204" pitchFamily="34" charset="0"/>
              </a:rPr>
              <a:pPr>
                <a:spcBef>
                  <a:spcPct val="0"/>
                </a:spcBef>
              </a:pPr>
              <a:t>24</a:t>
            </a:fld>
            <a:endParaRPr lang="en-CA"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FE70B7B1-E3C1-4BEC-A4F7-5E8FCFD469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5374B9F6-E6CD-4A3A-BA70-EC9C8DFBC8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49156" name="Slide Number Placeholder 3">
            <a:extLst>
              <a:ext uri="{FF2B5EF4-FFF2-40B4-BE49-F238E27FC236}">
                <a16:creationId xmlns:a16="http://schemas.microsoft.com/office/drawing/2014/main" id="{4E8F62B9-8480-451D-9EFC-07FF398BB2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D3D08-DC32-4031-A995-01C702B27338}" type="slidenum">
              <a:rPr lang="en-CA" altLang="en-US" smtClean="0">
                <a:latin typeface="Arial" panose="020B0604020202020204" pitchFamily="34" charset="0"/>
              </a:rPr>
              <a:pPr>
                <a:spcBef>
                  <a:spcPct val="0"/>
                </a:spcBef>
              </a:pPr>
              <a:t>25</a:t>
            </a:fld>
            <a:endParaRPr lang="en-CA"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40356AC8-E90A-48ED-84AD-6DE852AB53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15B96ECE-1D77-4645-A5E2-82F204F460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14340" name="Slide Number Placeholder 3">
            <a:extLst>
              <a:ext uri="{FF2B5EF4-FFF2-40B4-BE49-F238E27FC236}">
                <a16:creationId xmlns:a16="http://schemas.microsoft.com/office/drawing/2014/main" id="{F4DE7D11-2309-4B67-B0AD-F04A755B3D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090E9A-8999-49DD-826B-3AE8CC24A839}" type="slidenum">
              <a:rPr lang="en-CA" altLang="en-US" smtClean="0">
                <a:latin typeface="Arial" panose="020B0604020202020204" pitchFamily="34" charset="0"/>
              </a:rPr>
              <a:pPr>
                <a:spcBef>
                  <a:spcPct val="0"/>
                </a:spcBef>
              </a:pPr>
              <a:t>3</a:t>
            </a:fld>
            <a:endParaRPr lang="en-CA"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0FE21877-D739-4B77-AA9F-F46BA03011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21D575CE-F81B-42C7-AEFF-CC36A250EF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16388" name="Slide Number Placeholder 3">
            <a:extLst>
              <a:ext uri="{FF2B5EF4-FFF2-40B4-BE49-F238E27FC236}">
                <a16:creationId xmlns:a16="http://schemas.microsoft.com/office/drawing/2014/main" id="{A57F3B3F-B8CB-4D6B-9352-4F3AF4771B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635101-2BFC-4DE6-B007-525880D11DFE}" type="slidenum">
              <a:rPr lang="en-CA" altLang="en-US" smtClean="0">
                <a:latin typeface="Arial" panose="020B0604020202020204" pitchFamily="34" charset="0"/>
              </a:rPr>
              <a:pPr>
                <a:spcBef>
                  <a:spcPct val="0"/>
                </a:spcBef>
              </a:pPr>
              <a:t>4</a:t>
            </a:fld>
            <a:endParaRPr lang="en-CA"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E3A73B3C-C840-463E-A558-6287B3F323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FE9FE376-A66D-4E4A-B465-E25601C4D5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20484" name="Slide Number Placeholder 3">
            <a:extLst>
              <a:ext uri="{FF2B5EF4-FFF2-40B4-BE49-F238E27FC236}">
                <a16:creationId xmlns:a16="http://schemas.microsoft.com/office/drawing/2014/main" id="{AA25CCA2-7A5C-4A3B-9BBE-0C81B94810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52BEE-4F40-4BA7-BC49-3EBF9496226B}" type="slidenum">
              <a:rPr lang="en-CA" altLang="en-US" smtClean="0">
                <a:latin typeface="Arial" panose="020B0604020202020204" pitchFamily="34" charset="0"/>
              </a:rPr>
              <a:pPr>
                <a:spcBef>
                  <a:spcPct val="0"/>
                </a:spcBef>
              </a:pPr>
              <a:t>5</a:t>
            </a:fld>
            <a:endParaRPr lang="en-CA"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3283ED90-95D7-4042-B1A4-4B7D51DE4B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769A46F4-4089-48C4-93EA-0F81552783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22532" name="Slide Number Placeholder 3">
            <a:extLst>
              <a:ext uri="{FF2B5EF4-FFF2-40B4-BE49-F238E27FC236}">
                <a16:creationId xmlns:a16="http://schemas.microsoft.com/office/drawing/2014/main" id="{19B825CE-BB3F-4EA6-ACD2-51F1D7A413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1FF66B-9A8D-4A62-9388-58D910B88822}" type="slidenum">
              <a:rPr lang="en-CA" altLang="en-US" smtClean="0">
                <a:latin typeface="Arial" panose="020B0604020202020204" pitchFamily="34" charset="0"/>
              </a:rPr>
              <a:pPr>
                <a:spcBef>
                  <a:spcPct val="0"/>
                </a:spcBef>
              </a:pPr>
              <a:t>6</a:t>
            </a:fld>
            <a:endParaRPr lang="en-CA"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8DC20A62-5897-43EA-838F-CB53490D38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6406511C-9876-446D-B173-FE360229F6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24580" name="Slide Number Placeholder 3">
            <a:extLst>
              <a:ext uri="{FF2B5EF4-FFF2-40B4-BE49-F238E27FC236}">
                <a16:creationId xmlns:a16="http://schemas.microsoft.com/office/drawing/2014/main" id="{C6DFDECA-445E-48D1-8982-BB4996A013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050158-0B07-426D-A344-AB481AE8798B}" type="slidenum">
              <a:rPr lang="en-CA" altLang="en-US" smtClean="0">
                <a:latin typeface="Arial" panose="020B0604020202020204" pitchFamily="34" charset="0"/>
              </a:rPr>
              <a:pPr>
                <a:spcBef>
                  <a:spcPct val="0"/>
                </a:spcBef>
              </a:pPr>
              <a:t>7</a:t>
            </a:fld>
            <a:endParaRPr lang="en-CA"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E6EC12AC-36E9-49CD-B785-0BF74A1E4A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BC0A95B1-1917-44A3-B215-BD23B3EE5A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26628" name="Slide Number Placeholder 3">
            <a:extLst>
              <a:ext uri="{FF2B5EF4-FFF2-40B4-BE49-F238E27FC236}">
                <a16:creationId xmlns:a16="http://schemas.microsoft.com/office/drawing/2014/main" id="{AC00030E-A28F-4DB1-8FC6-4D8BDCA346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3D0FA19-9DA2-4F6B-B355-2A80573AB960}" type="slidenum">
              <a:rPr lang="en-CA" altLang="en-US" smtClean="0">
                <a:latin typeface="Arial" panose="020B0604020202020204" pitchFamily="34" charset="0"/>
              </a:rPr>
              <a:pPr>
                <a:spcBef>
                  <a:spcPct val="0"/>
                </a:spcBef>
              </a:pPr>
              <a:t>8</a:t>
            </a:fld>
            <a:endParaRPr lang="en-CA"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1BEBD9D8-2805-4C65-99E3-1C907503CD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EAF23486-45C1-4714-A2C8-7312EB5B10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28676" name="Slide Number Placeholder 3">
            <a:extLst>
              <a:ext uri="{FF2B5EF4-FFF2-40B4-BE49-F238E27FC236}">
                <a16:creationId xmlns:a16="http://schemas.microsoft.com/office/drawing/2014/main" id="{68421202-7AB4-4E25-9445-15898C63BA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210D0-F35D-4338-958F-AD5A0C28F327}" type="slidenum">
              <a:rPr lang="en-CA" altLang="en-US" smtClean="0">
                <a:latin typeface="Arial" panose="020B0604020202020204" pitchFamily="34" charset="0"/>
              </a:rPr>
              <a:pPr>
                <a:spcBef>
                  <a:spcPct val="0"/>
                </a:spcBef>
              </a:pPr>
              <a:t>9</a:t>
            </a:fld>
            <a:endParaRPr lang="en-CA"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45AC0E-AD30-45FE-8E45-2E8CD432F7FD}"/>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252BDCD7-0690-4DC7-A291-C57D14490A70}"/>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47884131-3F32-488B-98FC-01431742C963}"/>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a:extLst>
              <a:ext uri="{FF2B5EF4-FFF2-40B4-BE49-F238E27FC236}">
                <a16:creationId xmlns:a16="http://schemas.microsoft.com/office/drawing/2014/main" id="{811ED68F-7DA4-4173-9B86-656615E0C213}"/>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Straight Connector 9">
            <a:extLst>
              <a:ext uri="{FF2B5EF4-FFF2-40B4-BE49-F238E27FC236}">
                <a16:creationId xmlns:a16="http://schemas.microsoft.com/office/drawing/2014/main" id="{78886698-4BD5-403D-A7E5-3EAEEBDB1701}"/>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1" name="Straight Connector 10">
            <a:extLst>
              <a:ext uri="{FF2B5EF4-FFF2-40B4-BE49-F238E27FC236}">
                <a16:creationId xmlns:a16="http://schemas.microsoft.com/office/drawing/2014/main" id="{9383F599-33B1-4F47-96B8-B18D07F2C828}"/>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2" name="Straight Connector 11">
            <a:extLst>
              <a:ext uri="{FF2B5EF4-FFF2-40B4-BE49-F238E27FC236}">
                <a16:creationId xmlns:a16="http://schemas.microsoft.com/office/drawing/2014/main" id="{D9A6C548-B072-4B4C-A4A9-CB82FCF9F719}"/>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Straight Connector 12">
            <a:extLst>
              <a:ext uri="{FF2B5EF4-FFF2-40B4-BE49-F238E27FC236}">
                <a16:creationId xmlns:a16="http://schemas.microsoft.com/office/drawing/2014/main" id="{3077AE9E-CC93-4C33-9934-EA601A96E04C}"/>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4" name="Straight Connector 13">
            <a:extLst>
              <a:ext uri="{FF2B5EF4-FFF2-40B4-BE49-F238E27FC236}">
                <a16:creationId xmlns:a16="http://schemas.microsoft.com/office/drawing/2014/main" id="{90EE89A9-0CBE-4B4E-BD13-8404F1BC4762}"/>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5" name="Straight Connector 14">
            <a:extLst>
              <a:ext uri="{FF2B5EF4-FFF2-40B4-BE49-F238E27FC236}">
                <a16:creationId xmlns:a16="http://schemas.microsoft.com/office/drawing/2014/main" id="{27DD89D4-A361-4583-B598-6B378CC61522}"/>
              </a:ext>
            </a:extLst>
          </p:cNvPr>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6" name="Rectangle 15">
            <a:extLst>
              <a:ext uri="{FF2B5EF4-FFF2-40B4-BE49-F238E27FC236}">
                <a16:creationId xmlns:a16="http://schemas.microsoft.com/office/drawing/2014/main" id="{18F04A4E-C6DA-44CA-939B-7D98EE78F40A}"/>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Oval 16">
            <a:extLst>
              <a:ext uri="{FF2B5EF4-FFF2-40B4-BE49-F238E27FC236}">
                <a16:creationId xmlns:a16="http://schemas.microsoft.com/office/drawing/2014/main" id="{531B1E2D-694E-4C89-9DF7-106015D69E0E}"/>
              </a:ext>
            </a:extLst>
          </p:cNvPr>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Oval 17">
            <a:extLst>
              <a:ext uri="{FF2B5EF4-FFF2-40B4-BE49-F238E27FC236}">
                <a16:creationId xmlns:a16="http://schemas.microsoft.com/office/drawing/2014/main" id="{AE8C8EF5-10FB-4FF4-9C3B-0C10B39486FF}"/>
              </a:ext>
            </a:extLst>
          </p:cNvPr>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Oval 18">
            <a:extLst>
              <a:ext uri="{FF2B5EF4-FFF2-40B4-BE49-F238E27FC236}">
                <a16:creationId xmlns:a16="http://schemas.microsoft.com/office/drawing/2014/main" id="{5F7F6A57-B9D6-4BE6-9E93-1E06B9E79795}"/>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0" name="Oval 19">
            <a:extLst>
              <a:ext uri="{FF2B5EF4-FFF2-40B4-BE49-F238E27FC236}">
                <a16:creationId xmlns:a16="http://schemas.microsoft.com/office/drawing/2014/main" id="{784D5DEF-A87A-4899-A412-3FB91839BF47}"/>
              </a:ext>
            </a:extLst>
          </p:cNvPr>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1" name="Oval 20">
            <a:extLst>
              <a:ext uri="{FF2B5EF4-FFF2-40B4-BE49-F238E27FC236}">
                <a16:creationId xmlns:a16="http://schemas.microsoft.com/office/drawing/2014/main" id="{3F48D921-6D17-49A8-945E-9DA0C9028ECD}"/>
              </a:ext>
            </a:extLst>
          </p:cNvPr>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a:extLst>
              <a:ext uri="{FF2B5EF4-FFF2-40B4-BE49-F238E27FC236}">
                <a16:creationId xmlns:a16="http://schemas.microsoft.com/office/drawing/2014/main" id="{A48997F5-69BF-4023-BAEF-8A4C4BB66A9D}"/>
              </a:ext>
            </a:extLst>
          </p:cNvPr>
          <p:cNvSpPr>
            <a:spLocks noGrp="1"/>
          </p:cNvSpPr>
          <p:nvPr>
            <p:ph type="dt" sz="half" idx="10"/>
          </p:nvPr>
        </p:nvSpPr>
        <p:spPr bwMode="auto">
          <a:xfrm rot="5400000">
            <a:off x="7764463" y="1174750"/>
            <a:ext cx="2286000" cy="381000"/>
          </a:xfrm>
        </p:spPr>
        <p:txBody>
          <a:bodyPr/>
          <a:lstStyle>
            <a:lvl1pPr>
              <a:defRPr/>
            </a:lvl1pPr>
          </a:lstStyle>
          <a:p>
            <a:pPr>
              <a:defRPr/>
            </a:pPr>
            <a:fld id="{05193041-6645-4EE6-B0C2-CA899D571F72}" type="datetimeFigureOut">
              <a:rPr lang="en-US"/>
              <a:pPr>
                <a:defRPr/>
              </a:pPr>
              <a:t>9/12/2019</a:t>
            </a:fld>
            <a:endParaRPr lang="en-CA"/>
          </a:p>
        </p:txBody>
      </p:sp>
      <p:sp>
        <p:nvSpPr>
          <p:cNvPr id="23" name="Footer Placeholder 16">
            <a:extLst>
              <a:ext uri="{FF2B5EF4-FFF2-40B4-BE49-F238E27FC236}">
                <a16:creationId xmlns:a16="http://schemas.microsoft.com/office/drawing/2014/main" id="{97417DFF-9D1B-447E-8449-A10D5C0909E7}"/>
              </a:ext>
            </a:extLst>
          </p:cNvPr>
          <p:cNvSpPr>
            <a:spLocks noGrp="1"/>
          </p:cNvSpPr>
          <p:nvPr>
            <p:ph type="ftr" sz="quarter" idx="11"/>
          </p:nvPr>
        </p:nvSpPr>
        <p:spPr bwMode="auto">
          <a:xfrm rot="5400000">
            <a:off x="7077076" y="4181475"/>
            <a:ext cx="3657600" cy="384175"/>
          </a:xfrm>
        </p:spPr>
        <p:txBody>
          <a:bodyPr/>
          <a:lstStyle>
            <a:lvl1pPr>
              <a:defRPr/>
            </a:lvl1pPr>
          </a:lstStyle>
          <a:p>
            <a:pPr>
              <a:defRPr/>
            </a:pPr>
            <a:endParaRPr lang="en-CA"/>
          </a:p>
        </p:txBody>
      </p:sp>
      <p:sp>
        <p:nvSpPr>
          <p:cNvPr id="24" name="Slide Number Placeholder 28">
            <a:extLst>
              <a:ext uri="{FF2B5EF4-FFF2-40B4-BE49-F238E27FC236}">
                <a16:creationId xmlns:a16="http://schemas.microsoft.com/office/drawing/2014/main" id="{077FC6BF-C7F0-4984-B333-A9CF002C1944}"/>
              </a:ext>
            </a:extLst>
          </p:cNvPr>
          <p:cNvSpPr>
            <a:spLocks noGrp="1"/>
          </p:cNvSpPr>
          <p:nvPr>
            <p:ph type="sldNum" sz="quarter" idx="12"/>
          </p:nvPr>
        </p:nvSpPr>
        <p:spPr bwMode="auto">
          <a:xfrm>
            <a:off x="1325563" y="4929188"/>
            <a:ext cx="609600" cy="517525"/>
          </a:xfrm>
        </p:spPr>
        <p:txBody>
          <a:bodyPr/>
          <a:lstStyle>
            <a:lvl1pPr>
              <a:defRPr/>
            </a:lvl1pPr>
          </a:lstStyle>
          <a:p>
            <a:pPr>
              <a:defRPr/>
            </a:pPr>
            <a:fld id="{729B7FB9-DA3F-43FB-8B8F-08CA928D6B12}" type="slidenum">
              <a:rPr lang="en-CA" altLang="en-US"/>
              <a:pPr>
                <a:defRPr/>
              </a:pPr>
              <a:t>‹#›</a:t>
            </a:fld>
            <a:endParaRPr lang="en-CA" altLang="en-US"/>
          </a:p>
        </p:txBody>
      </p:sp>
    </p:spTree>
    <p:extLst>
      <p:ext uri="{BB962C8B-B14F-4D97-AF65-F5344CB8AC3E}">
        <p14:creationId xmlns:p14="http://schemas.microsoft.com/office/powerpoint/2010/main" val="57030539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06667EFB-806C-412E-82CF-3318EA52E2F7}"/>
              </a:ext>
            </a:extLst>
          </p:cNvPr>
          <p:cNvSpPr>
            <a:spLocks noGrp="1"/>
          </p:cNvSpPr>
          <p:nvPr>
            <p:ph type="dt" sz="half" idx="10"/>
          </p:nvPr>
        </p:nvSpPr>
        <p:spPr/>
        <p:txBody>
          <a:bodyPr/>
          <a:lstStyle>
            <a:lvl1pPr>
              <a:defRPr/>
            </a:lvl1pPr>
          </a:lstStyle>
          <a:p>
            <a:pPr>
              <a:defRPr/>
            </a:pPr>
            <a:fld id="{168370F2-6C6E-4ECE-A706-291FB6888046}" type="datetimeFigureOut">
              <a:rPr lang="en-US"/>
              <a:pPr>
                <a:defRPr/>
              </a:pPr>
              <a:t>9/12/2019</a:t>
            </a:fld>
            <a:endParaRPr lang="en-CA"/>
          </a:p>
        </p:txBody>
      </p:sp>
      <p:sp>
        <p:nvSpPr>
          <p:cNvPr id="5" name="Footer Placeholder 2">
            <a:extLst>
              <a:ext uri="{FF2B5EF4-FFF2-40B4-BE49-F238E27FC236}">
                <a16:creationId xmlns:a16="http://schemas.microsoft.com/office/drawing/2014/main" id="{BFBB3FCB-A2BF-4A22-AF14-EF29BDBAB959}"/>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22">
            <a:extLst>
              <a:ext uri="{FF2B5EF4-FFF2-40B4-BE49-F238E27FC236}">
                <a16:creationId xmlns:a16="http://schemas.microsoft.com/office/drawing/2014/main" id="{9FB707BB-940E-4CB1-B507-E1CE6F0FCD39}"/>
              </a:ext>
            </a:extLst>
          </p:cNvPr>
          <p:cNvSpPr>
            <a:spLocks noGrp="1"/>
          </p:cNvSpPr>
          <p:nvPr>
            <p:ph type="sldNum" sz="quarter" idx="12"/>
          </p:nvPr>
        </p:nvSpPr>
        <p:spPr/>
        <p:txBody>
          <a:bodyPr/>
          <a:lstStyle>
            <a:lvl1pPr>
              <a:defRPr/>
            </a:lvl1pPr>
          </a:lstStyle>
          <a:p>
            <a:pPr>
              <a:defRPr/>
            </a:pPr>
            <a:fld id="{34824027-F40A-42FE-89B3-375E78280D98}" type="slidenum">
              <a:rPr lang="en-CA" altLang="en-US"/>
              <a:pPr>
                <a:defRPr/>
              </a:pPr>
              <a:t>‹#›</a:t>
            </a:fld>
            <a:endParaRPr lang="en-CA" altLang="en-US"/>
          </a:p>
        </p:txBody>
      </p:sp>
    </p:spTree>
    <p:extLst>
      <p:ext uri="{BB962C8B-B14F-4D97-AF65-F5344CB8AC3E}">
        <p14:creationId xmlns:p14="http://schemas.microsoft.com/office/powerpoint/2010/main" val="1072656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C8F4E5E-EAC2-408C-A060-1FC094C04AF3}"/>
              </a:ext>
            </a:extLst>
          </p:cNvPr>
          <p:cNvSpPr>
            <a:spLocks noGrp="1"/>
          </p:cNvSpPr>
          <p:nvPr>
            <p:ph type="dt" sz="half" idx="10"/>
          </p:nvPr>
        </p:nvSpPr>
        <p:spPr/>
        <p:txBody>
          <a:bodyPr/>
          <a:lstStyle>
            <a:lvl1pPr>
              <a:defRPr/>
            </a:lvl1pPr>
          </a:lstStyle>
          <a:p>
            <a:pPr>
              <a:defRPr/>
            </a:pPr>
            <a:fld id="{8C929137-A015-4504-A0F1-EF47644E45FC}" type="datetimeFigureOut">
              <a:rPr lang="en-US"/>
              <a:pPr>
                <a:defRPr/>
              </a:pPr>
              <a:t>9/12/2019</a:t>
            </a:fld>
            <a:endParaRPr lang="en-CA"/>
          </a:p>
        </p:txBody>
      </p:sp>
      <p:sp>
        <p:nvSpPr>
          <p:cNvPr id="5" name="Footer Placeholder 2">
            <a:extLst>
              <a:ext uri="{FF2B5EF4-FFF2-40B4-BE49-F238E27FC236}">
                <a16:creationId xmlns:a16="http://schemas.microsoft.com/office/drawing/2014/main" id="{659F8613-C16A-4ECC-9F1D-620C8781B2F1}"/>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22">
            <a:extLst>
              <a:ext uri="{FF2B5EF4-FFF2-40B4-BE49-F238E27FC236}">
                <a16:creationId xmlns:a16="http://schemas.microsoft.com/office/drawing/2014/main" id="{AF90DF2A-4DAA-4152-B3BC-35BADB27ECF6}"/>
              </a:ext>
            </a:extLst>
          </p:cNvPr>
          <p:cNvSpPr>
            <a:spLocks noGrp="1"/>
          </p:cNvSpPr>
          <p:nvPr>
            <p:ph type="sldNum" sz="quarter" idx="12"/>
          </p:nvPr>
        </p:nvSpPr>
        <p:spPr/>
        <p:txBody>
          <a:bodyPr/>
          <a:lstStyle>
            <a:lvl1pPr>
              <a:defRPr/>
            </a:lvl1pPr>
          </a:lstStyle>
          <a:p>
            <a:pPr>
              <a:defRPr/>
            </a:pPr>
            <a:fld id="{EC0152A1-D3C4-4AD4-A7B7-390900C0F556}" type="slidenum">
              <a:rPr lang="en-CA" altLang="en-US"/>
              <a:pPr>
                <a:defRPr/>
              </a:pPr>
              <a:t>‹#›</a:t>
            </a:fld>
            <a:endParaRPr lang="en-CA" altLang="en-US"/>
          </a:p>
        </p:txBody>
      </p:sp>
    </p:spTree>
    <p:extLst>
      <p:ext uri="{BB962C8B-B14F-4D97-AF65-F5344CB8AC3E}">
        <p14:creationId xmlns:p14="http://schemas.microsoft.com/office/powerpoint/2010/main" val="919152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a:extLst>
              <a:ext uri="{FF2B5EF4-FFF2-40B4-BE49-F238E27FC236}">
                <a16:creationId xmlns:a16="http://schemas.microsoft.com/office/drawing/2014/main" id="{F4B7184F-397B-447B-824F-4C15646B0000}"/>
              </a:ext>
            </a:extLst>
          </p:cNvPr>
          <p:cNvSpPr>
            <a:spLocks noGrp="1"/>
          </p:cNvSpPr>
          <p:nvPr>
            <p:ph type="dt" sz="half" idx="10"/>
          </p:nvPr>
        </p:nvSpPr>
        <p:spPr/>
        <p:txBody>
          <a:bodyPr rtlCol="0"/>
          <a:lstStyle>
            <a:lvl1pPr>
              <a:defRPr/>
            </a:lvl1pPr>
          </a:lstStyle>
          <a:p>
            <a:pPr>
              <a:defRPr/>
            </a:pPr>
            <a:fld id="{91C872BF-B5F1-4FB1-907C-3F741A261222}" type="datetimeFigureOut">
              <a:rPr lang="en-US"/>
              <a:pPr>
                <a:defRPr/>
              </a:pPr>
              <a:t>9/12/2019</a:t>
            </a:fld>
            <a:endParaRPr lang="en-CA"/>
          </a:p>
        </p:txBody>
      </p:sp>
      <p:sp>
        <p:nvSpPr>
          <p:cNvPr id="5" name="Slide Number Placeholder 8">
            <a:extLst>
              <a:ext uri="{FF2B5EF4-FFF2-40B4-BE49-F238E27FC236}">
                <a16:creationId xmlns:a16="http://schemas.microsoft.com/office/drawing/2014/main" id="{FB60E24F-8DB7-4729-AB86-534B20AE1B30}"/>
              </a:ext>
            </a:extLst>
          </p:cNvPr>
          <p:cNvSpPr>
            <a:spLocks noGrp="1"/>
          </p:cNvSpPr>
          <p:nvPr>
            <p:ph type="sldNum" sz="quarter" idx="11"/>
          </p:nvPr>
        </p:nvSpPr>
        <p:spPr/>
        <p:txBody>
          <a:bodyPr/>
          <a:lstStyle>
            <a:lvl1pPr>
              <a:defRPr/>
            </a:lvl1pPr>
          </a:lstStyle>
          <a:p>
            <a:pPr>
              <a:defRPr/>
            </a:pPr>
            <a:fld id="{A7E08A1F-6B62-4172-A888-E9B6CE7BF2EB}" type="slidenum">
              <a:rPr lang="en-CA" altLang="en-US"/>
              <a:pPr>
                <a:defRPr/>
              </a:pPr>
              <a:t>‹#›</a:t>
            </a:fld>
            <a:endParaRPr lang="en-CA" altLang="en-US"/>
          </a:p>
        </p:txBody>
      </p:sp>
      <p:sp>
        <p:nvSpPr>
          <p:cNvPr id="6" name="Footer Placeholder 9">
            <a:extLst>
              <a:ext uri="{FF2B5EF4-FFF2-40B4-BE49-F238E27FC236}">
                <a16:creationId xmlns:a16="http://schemas.microsoft.com/office/drawing/2014/main" id="{F54A6A77-3A02-4C38-8257-218F457CFAF0}"/>
              </a:ext>
            </a:extLst>
          </p:cNvPr>
          <p:cNvSpPr>
            <a:spLocks noGrp="1"/>
          </p:cNvSpPr>
          <p:nvPr>
            <p:ph type="ftr" sz="quarter" idx="12"/>
          </p:nvPr>
        </p:nvSpPr>
        <p:spPr/>
        <p:txBody>
          <a:bodyPr rtlCol="0"/>
          <a:lstStyle>
            <a:lvl1pPr>
              <a:defRPr/>
            </a:lvl1pPr>
          </a:lstStyle>
          <a:p>
            <a:pPr>
              <a:defRPr/>
            </a:pPr>
            <a:endParaRPr lang="en-CA"/>
          </a:p>
        </p:txBody>
      </p:sp>
    </p:spTree>
    <p:extLst>
      <p:ext uri="{BB962C8B-B14F-4D97-AF65-F5344CB8AC3E}">
        <p14:creationId xmlns:p14="http://schemas.microsoft.com/office/powerpoint/2010/main" val="743228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7A9D3EE-04BD-4FC5-AE8C-7916EFDE6407}"/>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FC63A791-DC90-42B8-AA7A-BF5004ABC2D3}"/>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EA71BF99-4BC4-487F-AA3C-B7A71C41E76C}"/>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a:extLst>
              <a:ext uri="{FF2B5EF4-FFF2-40B4-BE49-F238E27FC236}">
                <a16:creationId xmlns:a16="http://schemas.microsoft.com/office/drawing/2014/main" id="{A84C4687-C3A5-4212-ADCA-6E005A73B21D}"/>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Straight Connector 7">
            <a:extLst>
              <a:ext uri="{FF2B5EF4-FFF2-40B4-BE49-F238E27FC236}">
                <a16:creationId xmlns:a16="http://schemas.microsoft.com/office/drawing/2014/main" id="{5EF857CC-A328-4EE1-98FC-97D25DA43779}"/>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9" name="Straight Connector 8">
            <a:extLst>
              <a:ext uri="{FF2B5EF4-FFF2-40B4-BE49-F238E27FC236}">
                <a16:creationId xmlns:a16="http://schemas.microsoft.com/office/drawing/2014/main" id="{0845AF4A-3CE4-4633-8363-EB1D41C01861}"/>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 name="Straight Connector 9">
            <a:extLst>
              <a:ext uri="{FF2B5EF4-FFF2-40B4-BE49-F238E27FC236}">
                <a16:creationId xmlns:a16="http://schemas.microsoft.com/office/drawing/2014/main" id="{9289A59E-4F79-4FF4-85F6-BEC6C6C2D623}"/>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1" name="Straight Connector 10">
            <a:extLst>
              <a:ext uri="{FF2B5EF4-FFF2-40B4-BE49-F238E27FC236}">
                <a16:creationId xmlns:a16="http://schemas.microsoft.com/office/drawing/2014/main" id="{1A5C4813-4C06-4CB6-9897-7752B4947E42}"/>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2" name="Straight Connector 11">
            <a:extLst>
              <a:ext uri="{FF2B5EF4-FFF2-40B4-BE49-F238E27FC236}">
                <a16:creationId xmlns:a16="http://schemas.microsoft.com/office/drawing/2014/main" id="{7B5E0A16-04EA-4400-8B7D-DBD5CAD12374}"/>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Rectangle 12">
            <a:extLst>
              <a:ext uri="{FF2B5EF4-FFF2-40B4-BE49-F238E27FC236}">
                <a16:creationId xmlns:a16="http://schemas.microsoft.com/office/drawing/2014/main" id="{0512A459-A5B4-4671-A5F1-92D2D366D9AB}"/>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Oval 13">
            <a:extLst>
              <a:ext uri="{FF2B5EF4-FFF2-40B4-BE49-F238E27FC236}">
                <a16:creationId xmlns:a16="http://schemas.microsoft.com/office/drawing/2014/main" id="{406FE5BE-8805-48CC-94D0-BA62534577A3}"/>
              </a:ext>
            </a:extLst>
          </p:cNvPr>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Oval 14">
            <a:extLst>
              <a:ext uri="{FF2B5EF4-FFF2-40B4-BE49-F238E27FC236}">
                <a16:creationId xmlns:a16="http://schemas.microsoft.com/office/drawing/2014/main" id="{F5146F95-DCF3-4A41-92F4-E5E696D6A933}"/>
              </a:ext>
            </a:extLst>
          </p:cNvPr>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6" name="Oval 15">
            <a:extLst>
              <a:ext uri="{FF2B5EF4-FFF2-40B4-BE49-F238E27FC236}">
                <a16:creationId xmlns:a16="http://schemas.microsoft.com/office/drawing/2014/main" id="{E2916D32-DA24-4209-8FC7-F0B1F43034DC}"/>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Oval 16">
            <a:extLst>
              <a:ext uri="{FF2B5EF4-FFF2-40B4-BE49-F238E27FC236}">
                <a16:creationId xmlns:a16="http://schemas.microsoft.com/office/drawing/2014/main" id="{8A366528-ECF3-4C43-A421-DA15E67F47A9}"/>
              </a:ext>
            </a:extLst>
          </p:cNvPr>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Oval 17">
            <a:extLst>
              <a:ext uri="{FF2B5EF4-FFF2-40B4-BE49-F238E27FC236}">
                <a16:creationId xmlns:a16="http://schemas.microsoft.com/office/drawing/2014/main" id="{83F93F53-E62F-461F-8B45-6356015A7A9E}"/>
              </a:ext>
            </a:extLst>
          </p:cNvPr>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Straight Connector 18">
            <a:extLst>
              <a:ext uri="{FF2B5EF4-FFF2-40B4-BE49-F238E27FC236}">
                <a16:creationId xmlns:a16="http://schemas.microsoft.com/office/drawing/2014/main" id="{D549AA75-A2D8-4679-8800-D693D7A8694B}"/>
              </a:ext>
            </a:extLst>
          </p:cNvPr>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a:extLst>
              <a:ext uri="{FF2B5EF4-FFF2-40B4-BE49-F238E27FC236}">
                <a16:creationId xmlns:a16="http://schemas.microsoft.com/office/drawing/2014/main" id="{127E1EC7-76F5-4832-8189-943AB091AB42}"/>
              </a:ext>
            </a:extLst>
          </p:cNvPr>
          <p:cNvSpPr>
            <a:spLocks noGrp="1"/>
          </p:cNvSpPr>
          <p:nvPr>
            <p:ph type="dt" sz="half" idx="10"/>
          </p:nvPr>
        </p:nvSpPr>
        <p:spPr bwMode="auto">
          <a:xfrm rot="5400000">
            <a:off x="7762875" y="1169988"/>
            <a:ext cx="2286000" cy="381000"/>
          </a:xfrm>
        </p:spPr>
        <p:txBody>
          <a:bodyPr/>
          <a:lstStyle>
            <a:lvl1pPr>
              <a:defRPr/>
            </a:lvl1pPr>
          </a:lstStyle>
          <a:p>
            <a:pPr>
              <a:defRPr/>
            </a:pPr>
            <a:fld id="{18408CE4-6E3E-4772-91CD-46A34698ED98}" type="datetimeFigureOut">
              <a:rPr lang="en-US"/>
              <a:pPr>
                <a:defRPr/>
              </a:pPr>
              <a:t>9/12/2019</a:t>
            </a:fld>
            <a:endParaRPr lang="en-CA"/>
          </a:p>
        </p:txBody>
      </p:sp>
      <p:sp>
        <p:nvSpPr>
          <p:cNvPr id="21" name="Footer Placeholder 4">
            <a:extLst>
              <a:ext uri="{FF2B5EF4-FFF2-40B4-BE49-F238E27FC236}">
                <a16:creationId xmlns:a16="http://schemas.microsoft.com/office/drawing/2014/main" id="{1FAB5EDA-4A0B-4655-BA87-5023ED3B4D95}"/>
              </a:ext>
            </a:extLst>
          </p:cNvPr>
          <p:cNvSpPr>
            <a:spLocks noGrp="1"/>
          </p:cNvSpPr>
          <p:nvPr>
            <p:ph type="ftr" sz="quarter" idx="11"/>
          </p:nvPr>
        </p:nvSpPr>
        <p:spPr bwMode="auto">
          <a:xfrm rot="5400000">
            <a:off x="7077076" y="4178300"/>
            <a:ext cx="3657600" cy="384175"/>
          </a:xfrm>
        </p:spPr>
        <p:txBody>
          <a:bodyPr/>
          <a:lstStyle>
            <a:lvl1pPr>
              <a:defRPr/>
            </a:lvl1pPr>
          </a:lstStyle>
          <a:p>
            <a:pPr>
              <a:defRPr/>
            </a:pPr>
            <a:endParaRPr lang="en-CA"/>
          </a:p>
        </p:txBody>
      </p:sp>
      <p:sp>
        <p:nvSpPr>
          <p:cNvPr id="22" name="Slide Number Placeholder 5">
            <a:extLst>
              <a:ext uri="{FF2B5EF4-FFF2-40B4-BE49-F238E27FC236}">
                <a16:creationId xmlns:a16="http://schemas.microsoft.com/office/drawing/2014/main" id="{DEE8F9BA-7E41-425E-9AFA-79B6719F3579}"/>
              </a:ext>
            </a:extLst>
          </p:cNvPr>
          <p:cNvSpPr>
            <a:spLocks noGrp="1"/>
          </p:cNvSpPr>
          <p:nvPr>
            <p:ph type="sldNum" sz="quarter" idx="12"/>
          </p:nvPr>
        </p:nvSpPr>
        <p:spPr bwMode="auto">
          <a:xfrm>
            <a:off x="1339850" y="4929188"/>
            <a:ext cx="609600" cy="517525"/>
          </a:xfrm>
        </p:spPr>
        <p:txBody>
          <a:bodyPr/>
          <a:lstStyle>
            <a:lvl1pPr>
              <a:defRPr/>
            </a:lvl1pPr>
          </a:lstStyle>
          <a:p>
            <a:pPr>
              <a:defRPr/>
            </a:pPr>
            <a:fld id="{FBBABE31-8B46-4EA6-B519-25700C0A8D79}" type="slidenum">
              <a:rPr lang="en-CA" altLang="en-US"/>
              <a:pPr>
                <a:defRPr/>
              </a:pPr>
              <a:t>‹#›</a:t>
            </a:fld>
            <a:endParaRPr lang="en-CA" altLang="en-US"/>
          </a:p>
        </p:txBody>
      </p:sp>
    </p:spTree>
    <p:extLst>
      <p:ext uri="{BB962C8B-B14F-4D97-AF65-F5344CB8AC3E}">
        <p14:creationId xmlns:p14="http://schemas.microsoft.com/office/powerpoint/2010/main" val="33485880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819F882E-8D84-45EE-87C5-89E4E7442D65}"/>
              </a:ext>
            </a:extLst>
          </p:cNvPr>
          <p:cNvSpPr>
            <a:spLocks noGrp="1"/>
          </p:cNvSpPr>
          <p:nvPr>
            <p:ph type="dt" sz="half" idx="10"/>
          </p:nvPr>
        </p:nvSpPr>
        <p:spPr/>
        <p:txBody>
          <a:bodyPr/>
          <a:lstStyle>
            <a:lvl1pPr>
              <a:defRPr/>
            </a:lvl1pPr>
          </a:lstStyle>
          <a:p>
            <a:pPr>
              <a:defRPr/>
            </a:pPr>
            <a:fld id="{37BDEDE4-CECC-4406-A2DF-7BFB18D3DD87}" type="datetimeFigureOut">
              <a:rPr lang="en-US"/>
              <a:pPr>
                <a:defRPr/>
              </a:pPr>
              <a:t>9/12/2019</a:t>
            </a:fld>
            <a:endParaRPr lang="en-CA"/>
          </a:p>
        </p:txBody>
      </p:sp>
      <p:sp>
        <p:nvSpPr>
          <p:cNvPr id="6" name="Footer Placeholder 2">
            <a:extLst>
              <a:ext uri="{FF2B5EF4-FFF2-40B4-BE49-F238E27FC236}">
                <a16:creationId xmlns:a16="http://schemas.microsoft.com/office/drawing/2014/main" id="{C20DC8DF-8412-4FF3-9177-0446AC212AC4}"/>
              </a:ext>
            </a:extLst>
          </p:cNvPr>
          <p:cNvSpPr>
            <a:spLocks noGrp="1"/>
          </p:cNvSpPr>
          <p:nvPr>
            <p:ph type="ftr" sz="quarter" idx="11"/>
          </p:nvPr>
        </p:nvSpPr>
        <p:spPr/>
        <p:txBody>
          <a:bodyPr/>
          <a:lstStyle>
            <a:lvl1pPr>
              <a:defRPr/>
            </a:lvl1pPr>
          </a:lstStyle>
          <a:p>
            <a:pPr>
              <a:defRPr/>
            </a:pPr>
            <a:endParaRPr lang="en-CA"/>
          </a:p>
        </p:txBody>
      </p:sp>
      <p:sp>
        <p:nvSpPr>
          <p:cNvPr id="7" name="Slide Number Placeholder 22">
            <a:extLst>
              <a:ext uri="{FF2B5EF4-FFF2-40B4-BE49-F238E27FC236}">
                <a16:creationId xmlns:a16="http://schemas.microsoft.com/office/drawing/2014/main" id="{52BC813B-8518-4EF6-9AA3-81E2CAF92B82}"/>
              </a:ext>
            </a:extLst>
          </p:cNvPr>
          <p:cNvSpPr>
            <a:spLocks noGrp="1"/>
          </p:cNvSpPr>
          <p:nvPr>
            <p:ph type="sldNum" sz="quarter" idx="12"/>
          </p:nvPr>
        </p:nvSpPr>
        <p:spPr/>
        <p:txBody>
          <a:bodyPr/>
          <a:lstStyle>
            <a:lvl1pPr>
              <a:defRPr/>
            </a:lvl1pPr>
          </a:lstStyle>
          <a:p>
            <a:pPr>
              <a:defRPr/>
            </a:pPr>
            <a:fld id="{80CC682D-75C6-4781-9BA9-BE7152384E35}" type="slidenum">
              <a:rPr lang="en-CA" altLang="en-US"/>
              <a:pPr>
                <a:defRPr/>
              </a:pPr>
              <a:t>‹#›</a:t>
            </a:fld>
            <a:endParaRPr lang="en-CA" altLang="en-US"/>
          </a:p>
        </p:txBody>
      </p:sp>
    </p:spTree>
    <p:extLst>
      <p:ext uri="{BB962C8B-B14F-4D97-AF65-F5344CB8AC3E}">
        <p14:creationId xmlns:p14="http://schemas.microsoft.com/office/powerpoint/2010/main" val="1652682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a:extLst>
              <a:ext uri="{FF2B5EF4-FFF2-40B4-BE49-F238E27FC236}">
                <a16:creationId xmlns:a16="http://schemas.microsoft.com/office/drawing/2014/main" id="{93675AD0-B92D-44DB-AAD6-69915FAA959A}"/>
              </a:ext>
            </a:extLst>
          </p:cNvPr>
          <p:cNvSpPr>
            <a:spLocks noGrp="1"/>
          </p:cNvSpPr>
          <p:nvPr>
            <p:ph type="dt" sz="half" idx="10"/>
          </p:nvPr>
        </p:nvSpPr>
        <p:spPr/>
        <p:txBody>
          <a:bodyPr/>
          <a:lstStyle>
            <a:lvl1pPr>
              <a:defRPr/>
            </a:lvl1pPr>
          </a:lstStyle>
          <a:p>
            <a:pPr>
              <a:defRPr/>
            </a:pPr>
            <a:fld id="{0E9D8BD1-640F-4A89-B342-11F643AFCFBF}" type="datetimeFigureOut">
              <a:rPr lang="en-US"/>
              <a:pPr>
                <a:defRPr/>
              </a:pPr>
              <a:t>9/12/2019</a:t>
            </a:fld>
            <a:endParaRPr lang="en-CA"/>
          </a:p>
        </p:txBody>
      </p:sp>
      <p:sp>
        <p:nvSpPr>
          <p:cNvPr id="8" name="Footer Placeholder 2">
            <a:extLst>
              <a:ext uri="{FF2B5EF4-FFF2-40B4-BE49-F238E27FC236}">
                <a16:creationId xmlns:a16="http://schemas.microsoft.com/office/drawing/2014/main" id="{E1CAD87B-AA63-4B3E-8435-3945F179A27D}"/>
              </a:ext>
            </a:extLst>
          </p:cNvPr>
          <p:cNvSpPr>
            <a:spLocks noGrp="1"/>
          </p:cNvSpPr>
          <p:nvPr>
            <p:ph type="ftr" sz="quarter" idx="11"/>
          </p:nvPr>
        </p:nvSpPr>
        <p:spPr/>
        <p:txBody>
          <a:bodyPr/>
          <a:lstStyle>
            <a:lvl1pPr>
              <a:defRPr/>
            </a:lvl1pPr>
          </a:lstStyle>
          <a:p>
            <a:pPr>
              <a:defRPr/>
            </a:pPr>
            <a:endParaRPr lang="en-CA"/>
          </a:p>
        </p:txBody>
      </p:sp>
      <p:sp>
        <p:nvSpPr>
          <p:cNvPr id="9" name="Slide Number Placeholder 22">
            <a:extLst>
              <a:ext uri="{FF2B5EF4-FFF2-40B4-BE49-F238E27FC236}">
                <a16:creationId xmlns:a16="http://schemas.microsoft.com/office/drawing/2014/main" id="{DB3FFB4B-C583-4DD0-BB1D-F7E2EF74962B}"/>
              </a:ext>
            </a:extLst>
          </p:cNvPr>
          <p:cNvSpPr>
            <a:spLocks noGrp="1"/>
          </p:cNvSpPr>
          <p:nvPr>
            <p:ph type="sldNum" sz="quarter" idx="12"/>
          </p:nvPr>
        </p:nvSpPr>
        <p:spPr/>
        <p:txBody>
          <a:bodyPr/>
          <a:lstStyle>
            <a:lvl1pPr>
              <a:defRPr/>
            </a:lvl1pPr>
          </a:lstStyle>
          <a:p>
            <a:pPr>
              <a:defRPr/>
            </a:pPr>
            <a:fld id="{2457B999-89D0-4434-B825-432326D71424}" type="slidenum">
              <a:rPr lang="en-CA" altLang="en-US"/>
              <a:pPr>
                <a:defRPr/>
              </a:pPr>
              <a:t>‹#›</a:t>
            </a:fld>
            <a:endParaRPr lang="en-CA" altLang="en-US"/>
          </a:p>
        </p:txBody>
      </p:sp>
    </p:spTree>
    <p:extLst>
      <p:ext uri="{BB962C8B-B14F-4D97-AF65-F5344CB8AC3E}">
        <p14:creationId xmlns:p14="http://schemas.microsoft.com/office/powerpoint/2010/main" val="1964942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a:extLst>
              <a:ext uri="{FF2B5EF4-FFF2-40B4-BE49-F238E27FC236}">
                <a16:creationId xmlns:a16="http://schemas.microsoft.com/office/drawing/2014/main" id="{C36E0F3F-4B58-4714-A0B0-B79870D49259}"/>
              </a:ext>
            </a:extLst>
          </p:cNvPr>
          <p:cNvSpPr>
            <a:spLocks noGrp="1"/>
          </p:cNvSpPr>
          <p:nvPr>
            <p:ph type="dt" sz="half" idx="10"/>
          </p:nvPr>
        </p:nvSpPr>
        <p:spPr/>
        <p:txBody>
          <a:bodyPr rtlCol="0"/>
          <a:lstStyle>
            <a:lvl1pPr>
              <a:defRPr/>
            </a:lvl1pPr>
          </a:lstStyle>
          <a:p>
            <a:pPr>
              <a:defRPr/>
            </a:pPr>
            <a:fld id="{8CAEC358-0B44-4F49-AE60-B9DE3121FA91}" type="datetimeFigureOut">
              <a:rPr lang="en-US"/>
              <a:pPr>
                <a:defRPr/>
              </a:pPr>
              <a:t>9/12/2019</a:t>
            </a:fld>
            <a:endParaRPr lang="en-CA"/>
          </a:p>
        </p:txBody>
      </p:sp>
      <p:sp>
        <p:nvSpPr>
          <p:cNvPr id="4" name="Slide Number Placeholder 6">
            <a:extLst>
              <a:ext uri="{FF2B5EF4-FFF2-40B4-BE49-F238E27FC236}">
                <a16:creationId xmlns:a16="http://schemas.microsoft.com/office/drawing/2014/main" id="{A442E29D-574F-47C2-9ABF-76DCBD14987A}"/>
              </a:ext>
            </a:extLst>
          </p:cNvPr>
          <p:cNvSpPr>
            <a:spLocks noGrp="1"/>
          </p:cNvSpPr>
          <p:nvPr>
            <p:ph type="sldNum" sz="quarter" idx="11"/>
          </p:nvPr>
        </p:nvSpPr>
        <p:spPr/>
        <p:txBody>
          <a:bodyPr/>
          <a:lstStyle>
            <a:lvl1pPr>
              <a:defRPr/>
            </a:lvl1pPr>
          </a:lstStyle>
          <a:p>
            <a:pPr>
              <a:defRPr/>
            </a:pPr>
            <a:fld id="{5D6FD9C3-044E-4AAC-A4FF-5B1614B1DF46}" type="slidenum">
              <a:rPr lang="en-CA" altLang="en-US"/>
              <a:pPr>
                <a:defRPr/>
              </a:pPr>
              <a:t>‹#›</a:t>
            </a:fld>
            <a:endParaRPr lang="en-CA" altLang="en-US"/>
          </a:p>
        </p:txBody>
      </p:sp>
      <p:sp>
        <p:nvSpPr>
          <p:cNvPr id="5" name="Footer Placeholder 7">
            <a:extLst>
              <a:ext uri="{FF2B5EF4-FFF2-40B4-BE49-F238E27FC236}">
                <a16:creationId xmlns:a16="http://schemas.microsoft.com/office/drawing/2014/main" id="{7C79D4C8-A60F-4C1E-8B46-0CFBD3503FF0}"/>
              </a:ext>
            </a:extLst>
          </p:cNvPr>
          <p:cNvSpPr>
            <a:spLocks noGrp="1"/>
          </p:cNvSpPr>
          <p:nvPr>
            <p:ph type="ftr" sz="quarter" idx="12"/>
          </p:nvPr>
        </p:nvSpPr>
        <p:spPr/>
        <p:txBody>
          <a:bodyPr rtlCol="0"/>
          <a:lstStyle>
            <a:lvl1pPr>
              <a:defRPr/>
            </a:lvl1pPr>
          </a:lstStyle>
          <a:p>
            <a:pPr>
              <a:defRPr/>
            </a:pPr>
            <a:endParaRPr lang="en-CA"/>
          </a:p>
        </p:txBody>
      </p:sp>
    </p:spTree>
    <p:extLst>
      <p:ext uri="{BB962C8B-B14F-4D97-AF65-F5344CB8AC3E}">
        <p14:creationId xmlns:p14="http://schemas.microsoft.com/office/powerpoint/2010/main" val="3797892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6817CD-851C-49A7-AC1B-4C6AC6A68942}"/>
              </a:ext>
            </a:extLst>
          </p:cNvPr>
          <p:cNvSpPr>
            <a:spLocks noGrp="1"/>
          </p:cNvSpPr>
          <p:nvPr>
            <p:ph type="dt" sz="half" idx="10"/>
          </p:nvPr>
        </p:nvSpPr>
        <p:spPr/>
        <p:txBody>
          <a:bodyPr/>
          <a:lstStyle>
            <a:lvl1pPr>
              <a:defRPr/>
            </a:lvl1pPr>
          </a:lstStyle>
          <a:p>
            <a:pPr>
              <a:defRPr/>
            </a:pPr>
            <a:fld id="{479E324C-08BA-4B6A-B65E-6FCCEDB7EB00}" type="datetimeFigureOut">
              <a:rPr lang="en-US"/>
              <a:pPr>
                <a:defRPr/>
              </a:pPr>
              <a:t>9/12/2019</a:t>
            </a:fld>
            <a:endParaRPr lang="en-CA"/>
          </a:p>
        </p:txBody>
      </p:sp>
      <p:sp>
        <p:nvSpPr>
          <p:cNvPr id="3" name="Footer Placeholder 2">
            <a:extLst>
              <a:ext uri="{FF2B5EF4-FFF2-40B4-BE49-F238E27FC236}">
                <a16:creationId xmlns:a16="http://schemas.microsoft.com/office/drawing/2014/main" id="{6DE62D18-BFC4-424D-9D0A-ED116885E860}"/>
              </a:ext>
            </a:extLst>
          </p:cNvPr>
          <p:cNvSpPr>
            <a:spLocks noGrp="1"/>
          </p:cNvSpPr>
          <p:nvPr>
            <p:ph type="ftr" sz="quarter" idx="11"/>
          </p:nvPr>
        </p:nvSpPr>
        <p:spPr/>
        <p:txBody>
          <a:bodyPr/>
          <a:lstStyle>
            <a:lvl1pPr>
              <a:defRPr/>
            </a:lvl1pPr>
          </a:lstStyle>
          <a:p>
            <a:pPr>
              <a:defRPr/>
            </a:pPr>
            <a:endParaRPr lang="en-CA"/>
          </a:p>
        </p:txBody>
      </p:sp>
      <p:sp>
        <p:nvSpPr>
          <p:cNvPr id="4" name="Slide Number Placeholder 22">
            <a:extLst>
              <a:ext uri="{FF2B5EF4-FFF2-40B4-BE49-F238E27FC236}">
                <a16:creationId xmlns:a16="http://schemas.microsoft.com/office/drawing/2014/main" id="{27FA7981-DC36-4252-9753-FA2C6F3E27D1}"/>
              </a:ext>
            </a:extLst>
          </p:cNvPr>
          <p:cNvSpPr>
            <a:spLocks noGrp="1"/>
          </p:cNvSpPr>
          <p:nvPr>
            <p:ph type="sldNum" sz="quarter" idx="12"/>
          </p:nvPr>
        </p:nvSpPr>
        <p:spPr/>
        <p:txBody>
          <a:bodyPr/>
          <a:lstStyle>
            <a:lvl1pPr>
              <a:defRPr/>
            </a:lvl1pPr>
          </a:lstStyle>
          <a:p>
            <a:pPr>
              <a:defRPr/>
            </a:pPr>
            <a:fld id="{C34910D3-779D-4C1B-A71C-7A608CDB9F4D}" type="slidenum">
              <a:rPr lang="en-CA" altLang="en-US"/>
              <a:pPr>
                <a:defRPr/>
              </a:pPr>
              <a:t>‹#›</a:t>
            </a:fld>
            <a:endParaRPr lang="en-CA" altLang="en-US"/>
          </a:p>
        </p:txBody>
      </p:sp>
    </p:spTree>
    <p:extLst>
      <p:ext uri="{BB962C8B-B14F-4D97-AF65-F5344CB8AC3E}">
        <p14:creationId xmlns:p14="http://schemas.microsoft.com/office/powerpoint/2010/main" val="2743970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DA6DA107-D78E-4A46-85C0-2F1FA6BB0CB2}"/>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6" name="Straight Connector 5">
            <a:extLst>
              <a:ext uri="{FF2B5EF4-FFF2-40B4-BE49-F238E27FC236}">
                <a16:creationId xmlns:a16="http://schemas.microsoft.com/office/drawing/2014/main" id="{B921F9B2-FDAC-4DD3-BA71-AC403212AA45}"/>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7" name="Straight Connector 16">
            <a:extLst>
              <a:ext uri="{FF2B5EF4-FFF2-40B4-BE49-F238E27FC236}">
                <a16:creationId xmlns:a16="http://schemas.microsoft.com/office/drawing/2014/main" id="{DD2D1700-657F-4727-953A-67C6895F6C32}"/>
              </a:ext>
            </a:extLst>
          </p:cNvPr>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8" name="Straight Connector 17">
            <a:extLst>
              <a:ext uri="{FF2B5EF4-FFF2-40B4-BE49-F238E27FC236}">
                <a16:creationId xmlns:a16="http://schemas.microsoft.com/office/drawing/2014/main" id="{D16F600C-B0E5-4916-94C7-FCE757950FEF}"/>
              </a:ext>
            </a:extLst>
          </p:cNvPr>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9" name="Rectangle 8">
            <a:extLst>
              <a:ext uri="{FF2B5EF4-FFF2-40B4-BE49-F238E27FC236}">
                <a16:creationId xmlns:a16="http://schemas.microsoft.com/office/drawing/2014/main" id="{B482993D-9EF6-40E0-A623-52F4337B932C}"/>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Straight Connector 19">
            <a:extLst>
              <a:ext uri="{FF2B5EF4-FFF2-40B4-BE49-F238E27FC236}">
                <a16:creationId xmlns:a16="http://schemas.microsoft.com/office/drawing/2014/main" id="{996A5D6A-49EA-4B45-9F7F-5CC7FF21AAD4}"/>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1" name="Oval 10">
            <a:extLst>
              <a:ext uri="{FF2B5EF4-FFF2-40B4-BE49-F238E27FC236}">
                <a16:creationId xmlns:a16="http://schemas.microsoft.com/office/drawing/2014/main" id="{96C684E8-38D6-40BA-B8ED-69D4D98BC6F8}"/>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a:extLst>
              <a:ext uri="{FF2B5EF4-FFF2-40B4-BE49-F238E27FC236}">
                <a16:creationId xmlns:a16="http://schemas.microsoft.com/office/drawing/2014/main" id="{ADA4DE81-10E6-460F-A472-E26C1BEB9B6B}"/>
              </a:ext>
            </a:extLst>
          </p:cNvPr>
          <p:cNvSpPr>
            <a:spLocks noGrp="1"/>
          </p:cNvSpPr>
          <p:nvPr>
            <p:ph type="dt" sz="half" idx="10"/>
          </p:nvPr>
        </p:nvSpPr>
        <p:spPr/>
        <p:txBody>
          <a:bodyPr rtlCol="0"/>
          <a:lstStyle>
            <a:lvl1pPr>
              <a:defRPr/>
            </a:lvl1pPr>
          </a:lstStyle>
          <a:p>
            <a:pPr>
              <a:defRPr/>
            </a:pPr>
            <a:fld id="{88370652-D562-40EF-84A9-F5D311ADCE8B}" type="datetimeFigureOut">
              <a:rPr lang="en-US"/>
              <a:pPr>
                <a:defRPr/>
              </a:pPr>
              <a:t>9/12/2019</a:t>
            </a:fld>
            <a:endParaRPr lang="en-CA"/>
          </a:p>
        </p:txBody>
      </p:sp>
      <p:sp>
        <p:nvSpPr>
          <p:cNvPr id="13" name="Slide Number Placeholder 21">
            <a:extLst>
              <a:ext uri="{FF2B5EF4-FFF2-40B4-BE49-F238E27FC236}">
                <a16:creationId xmlns:a16="http://schemas.microsoft.com/office/drawing/2014/main" id="{C41FFA41-A6DB-4F14-AF3E-96E9D7059B5F}"/>
              </a:ext>
            </a:extLst>
          </p:cNvPr>
          <p:cNvSpPr>
            <a:spLocks noGrp="1"/>
          </p:cNvSpPr>
          <p:nvPr>
            <p:ph type="sldNum" sz="quarter" idx="11"/>
          </p:nvPr>
        </p:nvSpPr>
        <p:spPr/>
        <p:txBody>
          <a:bodyPr/>
          <a:lstStyle>
            <a:lvl1pPr>
              <a:defRPr/>
            </a:lvl1pPr>
          </a:lstStyle>
          <a:p>
            <a:pPr>
              <a:defRPr/>
            </a:pPr>
            <a:fld id="{539B7864-67E5-4926-A00B-A7EA19D4443C}" type="slidenum">
              <a:rPr lang="en-CA" altLang="en-US"/>
              <a:pPr>
                <a:defRPr/>
              </a:pPr>
              <a:t>‹#›</a:t>
            </a:fld>
            <a:endParaRPr lang="en-CA" altLang="en-US"/>
          </a:p>
        </p:txBody>
      </p:sp>
      <p:sp>
        <p:nvSpPr>
          <p:cNvPr id="14" name="Footer Placeholder 22">
            <a:extLst>
              <a:ext uri="{FF2B5EF4-FFF2-40B4-BE49-F238E27FC236}">
                <a16:creationId xmlns:a16="http://schemas.microsoft.com/office/drawing/2014/main" id="{EF787CC7-96F8-4B9C-AE36-32D7F1704C26}"/>
              </a:ext>
            </a:extLst>
          </p:cNvPr>
          <p:cNvSpPr>
            <a:spLocks noGrp="1"/>
          </p:cNvSpPr>
          <p:nvPr>
            <p:ph type="ftr" sz="quarter" idx="12"/>
          </p:nvPr>
        </p:nvSpPr>
        <p:spPr/>
        <p:txBody>
          <a:bodyPr rtlCol="0"/>
          <a:lstStyle>
            <a:lvl1pPr>
              <a:defRPr/>
            </a:lvl1pPr>
          </a:lstStyle>
          <a:p>
            <a:pPr>
              <a:defRPr/>
            </a:pPr>
            <a:endParaRPr lang="en-CA"/>
          </a:p>
        </p:txBody>
      </p:sp>
    </p:spTree>
    <p:extLst>
      <p:ext uri="{BB962C8B-B14F-4D97-AF65-F5344CB8AC3E}">
        <p14:creationId xmlns:p14="http://schemas.microsoft.com/office/powerpoint/2010/main" val="428832152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23A3F12D-8E8F-4B85-A73C-8830B1DD918A}"/>
              </a:ext>
            </a:extLst>
          </p:cNvPr>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6" name="Oval 5">
            <a:extLst>
              <a:ext uri="{FF2B5EF4-FFF2-40B4-BE49-F238E27FC236}">
                <a16:creationId xmlns:a16="http://schemas.microsoft.com/office/drawing/2014/main" id="{5C2E65A1-B80F-43DE-B4E6-3895486790F2}"/>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Straight Connector 16">
            <a:extLst>
              <a:ext uri="{FF2B5EF4-FFF2-40B4-BE49-F238E27FC236}">
                <a16:creationId xmlns:a16="http://schemas.microsoft.com/office/drawing/2014/main" id="{42BAAE75-5962-4C10-AB87-E8231243D14D}"/>
              </a:ext>
            </a:extLst>
          </p:cNvPr>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8" name="Rectangle 7">
            <a:extLst>
              <a:ext uri="{FF2B5EF4-FFF2-40B4-BE49-F238E27FC236}">
                <a16:creationId xmlns:a16="http://schemas.microsoft.com/office/drawing/2014/main" id="{6D52FF33-6F95-4B14-9C5D-2AA68C4C6A89}"/>
              </a:ext>
            </a:extLst>
          </p:cNvPr>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Straight Connector 18">
            <a:extLst>
              <a:ext uri="{FF2B5EF4-FFF2-40B4-BE49-F238E27FC236}">
                <a16:creationId xmlns:a16="http://schemas.microsoft.com/office/drawing/2014/main" id="{0771A23C-E88A-40A5-8FD0-1DDE7B8143A9}"/>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 name="Straight Connector 9">
            <a:extLst>
              <a:ext uri="{FF2B5EF4-FFF2-40B4-BE49-F238E27FC236}">
                <a16:creationId xmlns:a16="http://schemas.microsoft.com/office/drawing/2014/main" id="{203850AF-CD4E-4747-BDD2-2F90611D62CE}"/>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11" name="Straight Connector 20">
            <a:extLst>
              <a:ext uri="{FF2B5EF4-FFF2-40B4-BE49-F238E27FC236}">
                <a16:creationId xmlns:a16="http://schemas.microsoft.com/office/drawing/2014/main" id="{101C83DD-B6BE-4C42-9839-A64B48E539EA}"/>
              </a:ext>
            </a:extLst>
          </p:cNvPr>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a:extLst>
              <a:ext uri="{FF2B5EF4-FFF2-40B4-BE49-F238E27FC236}">
                <a16:creationId xmlns:a16="http://schemas.microsoft.com/office/drawing/2014/main" id="{F7D964E9-1BDA-4142-9F54-6A0C5AEC379A}"/>
              </a:ext>
            </a:extLst>
          </p:cNvPr>
          <p:cNvSpPr>
            <a:spLocks noGrp="1"/>
          </p:cNvSpPr>
          <p:nvPr>
            <p:ph type="dt" sz="half" idx="10"/>
          </p:nvPr>
        </p:nvSpPr>
        <p:spPr/>
        <p:txBody>
          <a:bodyPr rtlCol="0"/>
          <a:lstStyle>
            <a:lvl1pPr>
              <a:defRPr/>
            </a:lvl1pPr>
          </a:lstStyle>
          <a:p>
            <a:pPr>
              <a:defRPr/>
            </a:pPr>
            <a:fld id="{108D19F9-2C17-4950-860E-59FA53451C07}" type="datetimeFigureOut">
              <a:rPr lang="en-US"/>
              <a:pPr>
                <a:defRPr/>
              </a:pPr>
              <a:t>9/12/2019</a:t>
            </a:fld>
            <a:endParaRPr lang="en-CA"/>
          </a:p>
        </p:txBody>
      </p:sp>
      <p:sp>
        <p:nvSpPr>
          <p:cNvPr id="13" name="Slide Number Placeholder 17">
            <a:extLst>
              <a:ext uri="{FF2B5EF4-FFF2-40B4-BE49-F238E27FC236}">
                <a16:creationId xmlns:a16="http://schemas.microsoft.com/office/drawing/2014/main" id="{065F0382-4F47-4E69-B45D-AFF4B6553468}"/>
              </a:ext>
            </a:extLst>
          </p:cNvPr>
          <p:cNvSpPr>
            <a:spLocks noGrp="1"/>
          </p:cNvSpPr>
          <p:nvPr>
            <p:ph type="sldNum" sz="quarter" idx="11"/>
          </p:nvPr>
        </p:nvSpPr>
        <p:spPr/>
        <p:txBody>
          <a:bodyPr/>
          <a:lstStyle>
            <a:lvl1pPr>
              <a:defRPr/>
            </a:lvl1pPr>
          </a:lstStyle>
          <a:p>
            <a:pPr>
              <a:defRPr/>
            </a:pPr>
            <a:fld id="{54C7C2B9-FB44-4348-8FF3-1BFE0FE72B47}" type="slidenum">
              <a:rPr lang="en-CA" altLang="en-US"/>
              <a:pPr>
                <a:defRPr/>
              </a:pPr>
              <a:t>‹#›</a:t>
            </a:fld>
            <a:endParaRPr lang="en-CA" altLang="en-US"/>
          </a:p>
        </p:txBody>
      </p:sp>
      <p:sp>
        <p:nvSpPr>
          <p:cNvPr id="14" name="Footer Placeholder 20">
            <a:extLst>
              <a:ext uri="{FF2B5EF4-FFF2-40B4-BE49-F238E27FC236}">
                <a16:creationId xmlns:a16="http://schemas.microsoft.com/office/drawing/2014/main" id="{C9C36A9B-38A2-40BD-9EAB-2061C9BD256A}"/>
              </a:ext>
            </a:extLst>
          </p:cNvPr>
          <p:cNvSpPr>
            <a:spLocks noGrp="1"/>
          </p:cNvSpPr>
          <p:nvPr>
            <p:ph type="ftr" sz="quarter" idx="12"/>
          </p:nvPr>
        </p:nvSpPr>
        <p:spPr/>
        <p:txBody>
          <a:bodyPr rtlCol="0"/>
          <a:lstStyle>
            <a:lvl1pPr>
              <a:defRPr/>
            </a:lvl1pPr>
          </a:lstStyle>
          <a:p>
            <a:pPr>
              <a:defRPr/>
            </a:pPr>
            <a:endParaRPr lang="en-CA"/>
          </a:p>
        </p:txBody>
      </p:sp>
    </p:spTree>
    <p:extLst>
      <p:ext uri="{BB962C8B-B14F-4D97-AF65-F5344CB8AC3E}">
        <p14:creationId xmlns:p14="http://schemas.microsoft.com/office/powerpoint/2010/main" val="4213791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a:extLst>
              <a:ext uri="{FF2B5EF4-FFF2-40B4-BE49-F238E27FC236}">
                <a16:creationId xmlns:a16="http://schemas.microsoft.com/office/drawing/2014/main" id="{03F36B5D-C867-4720-BE91-65DF7A7D2CC9}"/>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22" name="Title Placeholder 21">
            <a:extLst>
              <a:ext uri="{FF2B5EF4-FFF2-40B4-BE49-F238E27FC236}">
                <a16:creationId xmlns:a16="http://schemas.microsoft.com/office/drawing/2014/main" id="{3B5A0E22-29B8-4D19-BF07-822F4E279E86}"/>
              </a:ext>
            </a:extLst>
          </p:cNvPr>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a:extLst>
              <a:ext uri="{FF2B5EF4-FFF2-40B4-BE49-F238E27FC236}">
                <a16:creationId xmlns:a16="http://schemas.microsoft.com/office/drawing/2014/main" id="{E8BD8606-D0DB-4321-80F0-98EF800DDA78}"/>
              </a:ext>
            </a:extLst>
          </p:cNvPr>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D71B7BEC-EEFB-497A-AB81-CF88655BCF71}"/>
              </a:ext>
            </a:extLst>
          </p:cNvPr>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C981619A-3057-4DE9-9FDA-85B71C147BFD}" type="datetimeFigureOut">
              <a:rPr lang="en-US"/>
              <a:pPr>
                <a:defRPr/>
              </a:pPr>
              <a:t>9/12/2019</a:t>
            </a:fld>
            <a:endParaRPr lang="en-CA"/>
          </a:p>
        </p:txBody>
      </p:sp>
      <p:sp>
        <p:nvSpPr>
          <p:cNvPr id="3" name="Footer Placeholder 2">
            <a:extLst>
              <a:ext uri="{FF2B5EF4-FFF2-40B4-BE49-F238E27FC236}">
                <a16:creationId xmlns:a16="http://schemas.microsoft.com/office/drawing/2014/main" id="{774DEFC4-75ED-421C-BDCD-93B925D6E29F}"/>
              </a:ext>
            </a:extLst>
          </p:cNvPr>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CA"/>
          </a:p>
        </p:txBody>
      </p:sp>
      <p:sp>
        <p:nvSpPr>
          <p:cNvPr id="7" name="Straight Connector 6">
            <a:extLst>
              <a:ext uri="{FF2B5EF4-FFF2-40B4-BE49-F238E27FC236}">
                <a16:creationId xmlns:a16="http://schemas.microsoft.com/office/drawing/2014/main" id="{9339AD5C-01A7-4977-92F7-E6D278DC234E}"/>
              </a:ext>
            </a:extLst>
          </p:cNvPr>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32" name="Straight Connector 8">
            <a:extLst>
              <a:ext uri="{FF2B5EF4-FFF2-40B4-BE49-F238E27FC236}">
                <a16:creationId xmlns:a16="http://schemas.microsoft.com/office/drawing/2014/main" id="{6B96D427-50C6-49E6-995A-98DF92C4F3C0}"/>
              </a:ext>
            </a:extLst>
          </p:cNvPr>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 name="Rectangle 9">
            <a:extLst>
              <a:ext uri="{FF2B5EF4-FFF2-40B4-BE49-F238E27FC236}">
                <a16:creationId xmlns:a16="http://schemas.microsoft.com/office/drawing/2014/main" id="{9442EDE4-4A9F-4721-85CD-73702F1F173D}"/>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4" name="Straight Connector 10">
            <a:extLst>
              <a:ext uri="{FF2B5EF4-FFF2-40B4-BE49-F238E27FC236}">
                <a16:creationId xmlns:a16="http://schemas.microsoft.com/office/drawing/2014/main" id="{E1C774FD-F8E8-449B-A93C-ABC288566119}"/>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2" name="Oval 11">
            <a:extLst>
              <a:ext uri="{FF2B5EF4-FFF2-40B4-BE49-F238E27FC236}">
                <a16:creationId xmlns:a16="http://schemas.microsoft.com/office/drawing/2014/main" id="{0DE271CE-B529-480F-A7F6-4F60FC30E906}"/>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3" name="Slide Number Placeholder 22">
            <a:extLst>
              <a:ext uri="{FF2B5EF4-FFF2-40B4-BE49-F238E27FC236}">
                <a16:creationId xmlns:a16="http://schemas.microsoft.com/office/drawing/2014/main" id="{EFD4422C-7B00-4022-82BD-F9DD5E3BF572}"/>
              </a:ext>
            </a:extLst>
          </p:cNvPr>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a:solidFill>
                  <a:srgbClr val="FFFFFF"/>
                </a:solidFill>
                <a:latin typeface="Century Schoolbook" panose="02040604050505020304" pitchFamily="18" charset="0"/>
              </a:defRPr>
            </a:lvl1pPr>
          </a:lstStyle>
          <a:p>
            <a:pPr>
              <a:defRPr/>
            </a:pPr>
            <a:fld id="{1264CDEA-3F36-4D04-9DDB-94C5AED8692D}"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23" r:id="rId3"/>
    <p:sldLayoutId id="2147483916" r:id="rId4"/>
    <p:sldLayoutId id="2147483917" r:id="rId5"/>
    <p:sldLayoutId id="2147483924" r:id="rId6"/>
    <p:sldLayoutId id="2147483918" r:id="rId7"/>
    <p:sldLayoutId id="2147483925" r:id="rId8"/>
    <p:sldLayoutId id="2147483926" r:id="rId9"/>
    <p:sldLayoutId id="2147483919" r:id="rId10"/>
    <p:sldLayoutId id="2147483920"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9.bin"/><Relationship Id="rId13" Type="http://schemas.openxmlformats.org/officeDocument/2006/relationships/image" Target="../media/image24.wmf"/><Relationship Id="rId18" Type="http://schemas.openxmlformats.org/officeDocument/2006/relationships/oleObject" Target="../embeddings/oleObject24.bin"/><Relationship Id="rId26" Type="http://schemas.openxmlformats.org/officeDocument/2006/relationships/oleObject" Target="../embeddings/oleObject28.bin"/><Relationship Id="rId3" Type="http://schemas.openxmlformats.org/officeDocument/2006/relationships/notesSlide" Target="../notesSlides/notesSlide10.xml"/><Relationship Id="rId21" Type="http://schemas.openxmlformats.org/officeDocument/2006/relationships/image" Target="../media/image28.wmf"/><Relationship Id="rId7" Type="http://schemas.openxmlformats.org/officeDocument/2006/relationships/image" Target="../media/image21.wmf"/><Relationship Id="rId12" Type="http://schemas.openxmlformats.org/officeDocument/2006/relationships/oleObject" Target="../embeddings/oleObject21.bin"/><Relationship Id="rId17" Type="http://schemas.openxmlformats.org/officeDocument/2006/relationships/image" Target="../media/image26.wmf"/><Relationship Id="rId25" Type="http://schemas.openxmlformats.org/officeDocument/2006/relationships/image" Target="../media/image30.wmf"/><Relationship Id="rId2" Type="http://schemas.openxmlformats.org/officeDocument/2006/relationships/slideLayout" Target="../slideLayouts/slideLayout2.xml"/><Relationship Id="rId16" Type="http://schemas.openxmlformats.org/officeDocument/2006/relationships/oleObject" Target="../embeddings/oleObject23.bin"/><Relationship Id="rId20" Type="http://schemas.openxmlformats.org/officeDocument/2006/relationships/oleObject" Target="../embeddings/oleObject25.bin"/><Relationship Id="rId1" Type="http://schemas.openxmlformats.org/officeDocument/2006/relationships/vmlDrawing" Target="../drawings/vmlDrawing3.vml"/><Relationship Id="rId6" Type="http://schemas.openxmlformats.org/officeDocument/2006/relationships/oleObject" Target="../embeddings/oleObject18.bin"/><Relationship Id="rId11" Type="http://schemas.openxmlformats.org/officeDocument/2006/relationships/image" Target="../media/image23.wmf"/><Relationship Id="rId24" Type="http://schemas.openxmlformats.org/officeDocument/2006/relationships/oleObject" Target="../embeddings/oleObject27.bin"/><Relationship Id="rId5" Type="http://schemas.openxmlformats.org/officeDocument/2006/relationships/image" Target="../media/image20.wmf"/><Relationship Id="rId15" Type="http://schemas.openxmlformats.org/officeDocument/2006/relationships/image" Target="../media/image25.wmf"/><Relationship Id="rId23" Type="http://schemas.openxmlformats.org/officeDocument/2006/relationships/image" Target="../media/image29.wmf"/><Relationship Id="rId10" Type="http://schemas.openxmlformats.org/officeDocument/2006/relationships/oleObject" Target="../embeddings/oleObject20.bin"/><Relationship Id="rId19" Type="http://schemas.openxmlformats.org/officeDocument/2006/relationships/image" Target="../media/image27.wmf"/><Relationship Id="rId4" Type="http://schemas.openxmlformats.org/officeDocument/2006/relationships/oleObject" Target="../embeddings/oleObject17.bin"/><Relationship Id="rId9" Type="http://schemas.openxmlformats.org/officeDocument/2006/relationships/image" Target="../media/image22.wmf"/><Relationship Id="rId14" Type="http://schemas.openxmlformats.org/officeDocument/2006/relationships/oleObject" Target="../embeddings/oleObject22.bin"/><Relationship Id="rId22" Type="http://schemas.openxmlformats.org/officeDocument/2006/relationships/oleObject" Target="../embeddings/oleObject26.bin"/><Relationship Id="rId27" Type="http://schemas.openxmlformats.org/officeDocument/2006/relationships/image" Target="../media/image31.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31.bin"/><Relationship Id="rId13" Type="http://schemas.openxmlformats.org/officeDocument/2006/relationships/image" Target="../media/image24.wmf"/><Relationship Id="rId18" Type="http://schemas.openxmlformats.org/officeDocument/2006/relationships/oleObject" Target="../embeddings/oleObject36.bin"/><Relationship Id="rId26" Type="http://schemas.openxmlformats.org/officeDocument/2006/relationships/oleObject" Target="../embeddings/oleObject40.bin"/><Relationship Id="rId3" Type="http://schemas.openxmlformats.org/officeDocument/2006/relationships/notesSlide" Target="../notesSlides/notesSlide11.xml"/><Relationship Id="rId21" Type="http://schemas.openxmlformats.org/officeDocument/2006/relationships/image" Target="../media/image35.wmf"/><Relationship Id="rId7" Type="http://schemas.openxmlformats.org/officeDocument/2006/relationships/image" Target="../media/image21.wmf"/><Relationship Id="rId12" Type="http://schemas.openxmlformats.org/officeDocument/2006/relationships/oleObject" Target="../embeddings/oleObject33.bin"/><Relationship Id="rId17" Type="http://schemas.openxmlformats.org/officeDocument/2006/relationships/image" Target="../media/image33.wmf"/><Relationship Id="rId25" Type="http://schemas.openxmlformats.org/officeDocument/2006/relationships/image" Target="../media/image29.wmf"/><Relationship Id="rId2" Type="http://schemas.openxmlformats.org/officeDocument/2006/relationships/slideLayout" Target="../slideLayouts/slideLayout2.xml"/><Relationship Id="rId16" Type="http://schemas.openxmlformats.org/officeDocument/2006/relationships/oleObject" Target="../embeddings/oleObject35.bin"/><Relationship Id="rId20" Type="http://schemas.openxmlformats.org/officeDocument/2006/relationships/oleObject" Target="../embeddings/oleObject37.bin"/><Relationship Id="rId29" Type="http://schemas.openxmlformats.org/officeDocument/2006/relationships/image" Target="../media/image36.wmf"/><Relationship Id="rId1" Type="http://schemas.openxmlformats.org/officeDocument/2006/relationships/vmlDrawing" Target="../drawings/vmlDrawing4.vml"/><Relationship Id="rId6" Type="http://schemas.openxmlformats.org/officeDocument/2006/relationships/oleObject" Target="../embeddings/oleObject30.bin"/><Relationship Id="rId11" Type="http://schemas.openxmlformats.org/officeDocument/2006/relationships/image" Target="../media/image23.wmf"/><Relationship Id="rId24" Type="http://schemas.openxmlformats.org/officeDocument/2006/relationships/oleObject" Target="../embeddings/oleObject39.bin"/><Relationship Id="rId5" Type="http://schemas.openxmlformats.org/officeDocument/2006/relationships/image" Target="../media/image20.wmf"/><Relationship Id="rId15" Type="http://schemas.openxmlformats.org/officeDocument/2006/relationships/image" Target="../media/image32.wmf"/><Relationship Id="rId23" Type="http://schemas.openxmlformats.org/officeDocument/2006/relationships/image" Target="../media/image28.wmf"/><Relationship Id="rId28" Type="http://schemas.openxmlformats.org/officeDocument/2006/relationships/oleObject" Target="../embeddings/oleObject41.bin"/><Relationship Id="rId10" Type="http://schemas.openxmlformats.org/officeDocument/2006/relationships/oleObject" Target="../embeddings/oleObject32.bin"/><Relationship Id="rId19" Type="http://schemas.openxmlformats.org/officeDocument/2006/relationships/image" Target="../media/image34.wmf"/><Relationship Id="rId31" Type="http://schemas.openxmlformats.org/officeDocument/2006/relationships/image" Target="../media/image37.wmf"/><Relationship Id="rId4" Type="http://schemas.openxmlformats.org/officeDocument/2006/relationships/oleObject" Target="../embeddings/oleObject29.bin"/><Relationship Id="rId9" Type="http://schemas.openxmlformats.org/officeDocument/2006/relationships/image" Target="../media/image22.wmf"/><Relationship Id="rId14" Type="http://schemas.openxmlformats.org/officeDocument/2006/relationships/oleObject" Target="../embeddings/oleObject34.bin"/><Relationship Id="rId22" Type="http://schemas.openxmlformats.org/officeDocument/2006/relationships/oleObject" Target="../embeddings/oleObject38.bin"/><Relationship Id="rId27" Type="http://schemas.openxmlformats.org/officeDocument/2006/relationships/image" Target="../media/image30.wmf"/><Relationship Id="rId30" Type="http://schemas.openxmlformats.org/officeDocument/2006/relationships/oleObject" Target="../embeddings/oleObject42.bin"/></Relationships>
</file>

<file path=ppt/slides/_rels/slide12.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45.bin"/><Relationship Id="rId13" Type="http://schemas.openxmlformats.org/officeDocument/2006/relationships/image" Target="../media/image47.wmf"/><Relationship Id="rId3" Type="http://schemas.openxmlformats.org/officeDocument/2006/relationships/notesSlide" Target="../notesSlides/notesSlide15.xml"/><Relationship Id="rId7" Type="http://schemas.openxmlformats.org/officeDocument/2006/relationships/image" Target="../media/image44.wmf"/><Relationship Id="rId12"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44.bin"/><Relationship Id="rId11" Type="http://schemas.openxmlformats.org/officeDocument/2006/relationships/image" Target="../media/image46.wmf"/><Relationship Id="rId5" Type="http://schemas.openxmlformats.org/officeDocument/2006/relationships/image" Target="../media/image43.wmf"/><Relationship Id="rId15" Type="http://schemas.openxmlformats.org/officeDocument/2006/relationships/image" Target="../media/image48.wmf"/><Relationship Id="rId10" Type="http://schemas.openxmlformats.org/officeDocument/2006/relationships/oleObject" Target="../embeddings/oleObject46.bin"/><Relationship Id="rId4" Type="http://schemas.openxmlformats.org/officeDocument/2006/relationships/oleObject" Target="../embeddings/oleObject43.bin"/><Relationship Id="rId9" Type="http://schemas.openxmlformats.org/officeDocument/2006/relationships/image" Target="../media/image45.wmf"/><Relationship Id="rId14" Type="http://schemas.openxmlformats.org/officeDocument/2006/relationships/oleObject" Target="../embeddings/oleObject48.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51.bin"/><Relationship Id="rId13" Type="http://schemas.openxmlformats.org/officeDocument/2006/relationships/image" Target="../media/image53.wmf"/><Relationship Id="rId18" Type="http://schemas.openxmlformats.org/officeDocument/2006/relationships/oleObject" Target="../embeddings/oleObject56.bin"/><Relationship Id="rId26" Type="http://schemas.openxmlformats.org/officeDocument/2006/relationships/oleObject" Target="../embeddings/oleObject60.bin"/><Relationship Id="rId3" Type="http://schemas.openxmlformats.org/officeDocument/2006/relationships/notesSlide" Target="../notesSlides/notesSlide17.xml"/><Relationship Id="rId21" Type="http://schemas.openxmlformats.org/officeDocument/2006/relationships/image" Target="../media/image57.wmf"/><Relationship Id="rId7" Type="http://schemas.openxmlformats.org/officeDocument/2006/relationships/image" Target="../media/image50.wmf"/><Relationship Id="rId12" Type="http://schemas.openxmlformats.org/officeDocument/2006/relationships/oleObject" Target="../embeddings/oleObject53.bin"/><Relationship Id="rId17" Type="http://schemas.openxmlformats.org/officeDocument/2006/relationships/image" Target="../media/image55.wmf"/><Relationship Id="rId25" Type="http://schemas.openxmlformats.org/officeDocument/2006/relationships/image" Target="../media/image59.wmf"/><Relationship Id="rId2" Type="http://schemas.openxmlformats.org/officeDocument/2006/relationships/slideLayout" Target="../slideLayouts/slideLayout2.xml"/><Relationship Id="rId16" Type="http://schemas.openxmlformats.org/officeDocument/2006/relationships/oleObject" Target="../embeddings/oleObject55.bin"/><Relationship Id="rId20" Type="http://schemas.openxmlformats.org/officeDocument/2006/relationships/oleObject" Target="../embeddings/oleObject57.bin"/><Relationship Id="rId29" Type="http://schemas.openxmlformats.org/officeDocument/2006/relationships/image" Target="../media/image61.wmf"/><Relationship Id="rId1" Type="http://schemas.openxmlformats.org/officeDocument/2006/relationships/vmlDrawing" Target="../drawings/vmlDrawing6.vml"/><Relationship Id="rId6" Type="http://schemas.openxmlformats.org/officeDocument/2006/relationships/oleObject" Target="../embeddings/oleObject50.bin"/><Relationship Id="rId11" Type="http://schemas.openxmlformats.org/officeDocument/2006/relationships/image" Target="../media/image52.wmf"/><Relationship Id="rId24" Type="http://schemas.openxmlformats.org/officeDocument/2006/relationships/oleObject" Target="../embeddings/oleObject59.bin"/><Relationship Id="rId5" Type="http://schemas.openxmlformats.org/officeDocument/2006/relationships/image" Target="../media/image49.wmf"/><Relationship Id="rId15" Type="http://schemas.openxmlformats.org/officeDocument/2006/relationships/image" Target="../media/image54.wmf"/><Relationship Id="rId23" Type="http://schemas.openxmlformats.org/officeDocument/2006/relationships/image" Target="../media/image58.wmf"/><Relationship Id="rId28" Type="http://schemas.openxmlformats.org/officeDocument/2006/relationships/oleObject" Target="../embeddings/oleObject61.bin"/><Relationship Id="rId10" Type="http://schemas.openxmlformats.org/officeDocument/2006/relationships/oleObject" Target="../embeddings/oleObject52.bin"/><Relationship Id="rId19" Type="http://schemas.openxmlformats.org/officeDocument/2006/relationships/image" Target="../media/image56.wmf"/><Relationship Id="rId31" Type="http://schemas.openxmlformats.org/officeDocument/2006/relationships/image" Target="../media/image62.wmf"/><Relationship Id="rId4" Type="http://schemas.openxmlformats.org/officeDocument/2006/relationships/oleObject" Target="../embeddings/oleObject49.bin"/><Relationship Id="rId9" Type="http://schemas.openxmlformats.org/officeDocument/2006/relationships/image" Target="../media/image51.wmf"/><Relationship Id="rId14" Type="http://schemas.openxmlformats.org/officeDocument/2006/relationships/oleObject" Target="../embeddings/oleObject54.bin"/><Relationship Id="rId22" Type="http://schemas.openxmlformats.org/officeDocument/2006/relationships/oleObject" Target="../embeddings/oleObject58.bin"/><Relationship Id="rId27" Type="http://schemas.openxmlformats.org/officeDocument/2006/relationships/image" Target="../media/image60.wmf"/><Relationship Id="rId30" Type="http://schemas.openxmlformats.org/officeDocument/2006/relationships/oleObject" Target="../embeddings/oleObject62.bin"/></Relationships>
</file>

<file path=ppt/slides/_rels/slide18.xml.rels><?xml version="1.0" encoding="UTF-8" standalone="yes"?>
<Relationships xmlns="http://schemas.openxmlformats.org/package/2006/relationships"><Relationship Id="rId13" Type="http://schemas.openxmlformats.org/officeDocument/2006/relationships/image" Target="../media/image67.wmf"/><Relationship Id="rId18" Type="http://schemas.openxmlformats.org/officeDocument/2006/relationships/oleObject" Target="../embeddings/oleObject70.bin"/><Relationship Id="rId26" Type="http://schemas.openxmlformats.org/officeDocument/2006/relationships/oleObject" Target="../embeddings/oleObject74.bin"/><Relationship Id="rId39" Type="http://schemas.openxmlformats.org/officeDocument/2006/relationships/image" Target="../media/image80.wmf"/><Relationship Id="rId3" Type="http://schemas.openxmlformats.org/officeDocument/2006/relationships/notesSlide" Target="../notesSlides/notesSlide18.xml"/><Relationship Id="rId21" Type="http://schemas.openxmlformats.org/officeDocument/2006/relationships/image" Target="../media/image71.wmf"/><Relationship Id="rId34" Type="http://schemas.openxmlformats.org/officeDocument/2006/relationships/oleObject" Target="../embeddings/oleObject78.bin"/><Relationship Id="rId42" Type="http://schemas.openxmlformats.org/officeDocument/2006/relationships/oleObject" Target="../embeddings/oleObject82.bin"/><Relationship Id="rId47" Type="http://schemas.openxmlformats.org/officeDocument/2006/relationships/image" Target="../media/image84.wmf"/><Relationship Id="rId7" Type="http://schemas.openxmlformats.org/officeDocument/2006/relationships/image" Target="../media/image64.wmf"/><Relationship Id="rId12" Type="http://schemas.openxmlformats.org/officeDocument/2006/relationships/oleObject" Target="../embeddings/oleObject67.bin"/><Relationship Id="rId17" Type="http://schemas.openxmlformats.org/officeDocument/2006/relationships/image" Target="../media/image69.wmf"/><Relationship Id="rId25" Type="http://schemas.openxmlformats.org/officeDocument/2006/relationships/image" Target="../media/image73.wmf"/><Relationship Id="rId33" Type="http://schemas.openxmlformats.org/officeDocument/2006/relationships/image" Target="../media/image77.wmf"/><Relationship Id="rId38" Type="http://schemas.openxmlformats.org/officeDocument/2006/relationships/oleObject" Target="../embeddings/oleObject80.bin"/><Relationship Id="rId46" Type="http://schemas.openxmlformats.org/officeDocument/2006/relationships/oleObject" Target="../embeddings/oleObject84.bin"/><Relationship Id="rId2" Type="http://schemas.openxmlformats.org/officeDocument/2006/relationships/slideLayout" Target="../slideLayouts/slideLayout2.xml"/><Relationship Id="rId16" Type="http://schemas.openxmlformats.org/officeDocument/2006/relationships/oleObject" Target="../embeddings/oleObject69.bin"/><Relationship Id="rId20" Type="http://schemas.openxmlformats.org/officeDocument/2006/relationships/oleObject" Target="../embeddings/oleObject71.bin"/><Relationship Id="rId29" Type="http://schemas.openxmlformats.org/officeDocument/2006/relationships/image" Target="../media/image75.wmf"/><Relationship Id="rId41" Type="http://schemas.openxmlformats.org/officeDocument/2006/relationships/image" Target="../media/image81.wmf"/><Relationship Id="rId1" Type="http://schemas.openxmlformats.org/officeDocument/2006/relationships/vmlDrawing" Target="../drawings/vmlDrawing7.vml"/><Relationship Id="rId6" Type="http://schemas.openxmlformats.org/officeDocument/2006/relationships/oleObject" Target="../embeddings/oleObject64.bin"/><Relationship Id="rId11" Type="http://schemas.openxmlformats.org/officeDocument/2006/relationships/image" Target="../media/image66.wmf"/><Relationship Id="rId24" Type="http://schemas.openxmlformats.org/officeDocument/2006/relationships/oleObject" Target="../embeddings/oleObject73.bin"/><Relationship Id="rId32" Type="http://schemas.openxmlformats.org/officeDocument/2006/relationships/oleObject" Target="../embeddings/oleObject77.bin"/><Relationship Id="rId37" Type="http://schemas.openxmlformats.org/officeDocument/2006/relationships/image" Target="../media/image79.wmf"/><Relationship Id="rId40" Type="http://schemas.openxmlformats.org/officeDocument/2006/relationships/oleObject" Target="../embeddings/oleObject81.bin"/><Relationship Id="rId45" Type="http://schemas.openxmlformats.org/officeDocument/2006/relationships/image" Target="../media/image83.wmf"/><Relationship Id="rId5" Type="http://schemas.openxmlformats.org/officeDocument/2006/relationships/image" Target="../media/image63.wmf"/><Relationship Id="rId15" Type="http://schemas.openxmlformats.org/officeDocument/2006/relationships/image" Target="../media/image68.wmf"/><Relationship Id="rId23" Type="http://schemas.openxmlformats.org/officeDocument/2006/relationships/image" Target="../media/image72.wmf"/><Relationship Id="rId28" Type="http://schemas.openxmlformats.org/officeDocument/2006/relationships/oleObject" Target="../embeddings/oleObject75.bin"/><Relationship Id="rId36" Type="http://schemas.openxmlformats.org/officeDocument/2006/relationships/oleObject" Target="../embeddings/oleObject79.bin"/><Relationship Id="rId49" Type="http://schemas.openxmlformats.org/officeDocument/2006/relationships/image" Target="../media/image85.wmf"/><Relationship Id="rId10" Type="http://schemas.openxmlformats.org/officeDocument/2006/relationships/oleObject" Target="../embeddings/oleObject66.bin"/><Relationship Id="rId19" Type="http://schemas.openxmlformats.org/officeDocument/2006/relationships/image" Target="../media/image70.wmf"/><Relationship Id="rId31" Type="http://schemas.openxmlformats.org/officeDocument/2006/relationships/image" Target="../media/image76.wmf"/><Relationship Id="rId44" Type="http://schemas.openxmlformats.org/officeDocument/2006/relationships/oleObject" Target="../embeddings/oleObject83.bin"/><Relationship Id="rId4" Type="http://schemas.openxmlformats.org/officeDocument/2006/relationships/oleObject" Target="../embeddings/oleObject63.bin"/><Relationship Id="rId9" Type="http://schemas.openxmlformats.org/officeDocument/2006/relationships/image" Target="../media/image65.wmf"/><Relationship Id="rId14" Type="http://schemas.openxmlformats.org/officeDocument/2006/relationships/oleObject" Target="../embeddings/oleObject68.bin"/><Relationship Id="rId22" Type="http://schemas.openxmlformats.org/officeDocument/2006/relationships/oleObject" Target="../embeddings/oleObject72.bin"/><Relationship Id="rId27" Type="http://schemas.openxmlformats.org/officeDocument/2006/relationships/image" Target="../media/image74.wmf"/><Relationship Id="rId30" Type="http://schemas.openxmlformats.org/officeDocument/2006/relationships/oleObject" Target="../embeddings/oleObject76.bin"/><Relationship Id="rId35" Type="http://schemas.openxmlformats.org/officeDocument/2006/relationships/image" Target="../media/image78.wmf"/><Relationship Id="rId43" Type="http://schemas.openxmlformats.org/officeDocument/2006/relationships/image" Target="../media/image82.wmf"/><Relationship Id="rId48" Type="http://schemas.openxmlformats.org/officeDocument/2006/relationships/oleObject" Target="../embeddings/oleObject85.bin"/><Relationship Id="rId8" Type="http://schemas.openxmlformats.org/officeDocument/2006/relationships/oleObject" Target="../embeddings/oleObject65.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61.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86.bin"/><Relationship Id="rId5" Type="http://schemas.openxmlformats.org/officeDocument/2006/relationships/image" Target="../media/image58.wmf"/><Relationship Id="rId4" Type="http://schemas.openxmlformats.org/officeDocument/2006/relationships/oleObject" Target="../embeddings/oleObject58.bin"/></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6.wmf"/><Relationship Id="rId18" Type="http://schemas.openxmlformats.org/officeDocument/2006/relationships/oleObject" Target="../embeddings/oleObject8.bin"/><Relationship Id="rId26" Type="http://schemas.openxmlformats.org/officeDocument/2006/relationships/oleObject" Target="../embeddings/oleObject12.bin"/><Relationship Id="rId3" Type="http://schemas.openxmlformats.org/officeDocument/2006/relationships/notesSlide" Target="../notesSlides/notesSlide2.xml"/><Relationship Id="rId21" Type="http://schemas.openxmlformats.org/officeDocument/2006/relationships/image" Target="../media/image10.wmf"/><Relationship Id="rId7" Type="http://schemas.openxmlformats.org/officeDocument/2006/relationships/image" Target="../media/image3.wmf"/><Relationship Id="rId12" Type="http://schemas.openxmlformats.org/officeDocument/2006/relationships/oleObject" Target="../embeddings/oleObject5.bin"/><Relationship Id="rId17" Type="http://schemas.openxmlformats.org/officeDocument/2006/relationships/image" Target="../media/image8.wmf"/><Relationship Id="rId25" Type="http://schemas.openxmlformats.org/officeDocument/2006/relationships/image" Target="../media/image12.wmf"/><Relationship Id="rId2" Type="http://schemas.openxmlformats.org/officeDocument/2006/relationships/slideLayout" Target="../slideLayouts/slideLayout2.xml"/><Relationship Id="rId16" Type="http://schemas.openxmlformats.org/officeDocument/2006/relationships/oleObject" Target="../embeddings/oleObject7.bin"/><Relationship Id="rId20" Type="http://schemas.openxmlformats.org/officeDocument/2006/relationships/oleObject" Target="../embeddings/oleObject9.bin"/><Relationship Id="rId29" Type="http://schemas.openxmlformats.org/officeDocument/2006/relationships/image" Target="../media/image14.wmf"/><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24" Type="http://schemas.openxmlformats.org/officeDocument/2006/relationships/oleObject" Target="../embeddings/oleObject11.bin"/><Relationship Id="rId5" Type="http://schemas.openxmlformats.org/officeDocument/2006/relationships/image" Target="../media/image2.wmf"/><Relationship Id="rId15" Type="http://schemas.openxmlformats.org/officeDocument/2006/relationships/image" Target="../media/image7.wmf"/><Relationship Id="rId23" Type="http://schemas.openxmlformats.org/officeDocument/2006/relationships/image" Target="../media/image11.wmf"/><Relationship Id="rId28" Type="http://schemas.openxmlformats.org/officeDocument/2006/relationships/oleObject" Target="../embeddings/oleObject13.bin"/><Relationship Id="rId10" Type="http://schemas.openxmlformats.org/officeDocument/2006/relationships/oleObject" Target="../embeddings/oleObject4.bin"/><Relationship Id="rId19" Type="http://schemas.openxmlformats.org/officeDocument/2006/relationships/image" Target="../media/image9.wmf"/><Relationship Id="rId4" Type="http://schemas.openxmlformats.org/officeDocument/2006/relationships/oleObject" Target="../embeddings/oleObject1.bin"/><Relationship Id="rId9" Type="http://schemas.openxmlformats.org/officeDocument/2006/relationships/image" Target="../media/image4.wmf"/><Relationship Id="rId14" Type="http://schemas.openxmlformats.org/officeDocument/2006/relationships/oleObject" Target="../embeddings/oleObject6.bin"/><Relationship Id="rId22" Type="http://schemas.openxmlformats.org/officeDocument/2006/relationships/oleObject" Target="../embeddings/oleObject10.bin"/><Relationship Id="rId27" Type="http://schemas.openxmlformats.org/officeDocument/2006/relationships/image" Target="../media/image13.wmf"/></Relationships>
</file>

<file path=ppt/slides/_rels/slide20.xml.rels><?xml version="1.0" encoding="UTF-8" standalone="yes"?>
<Relationships xmlns="http://schemas.openxmlformats.org/package/2006/relationships"><Relationship Id="rId3" Type="http://schemas.openxmlformats.org/officeDocument/2006/relationships/image" Target="../media/image8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image" Target="../media/image87.png"/></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89.bin"/><Relationship Id="rId13" Type="http://schemas.openxmlformats.org/officeDocument/2006/relationships/image" Target="../media/image92.wmf"/><Relationship Id="rId18" Type="http://schemas.openxmlformats.org/officeDocument/2006/relationships/oleObject" Target="../embeddings/oleObject94.bin"/><Relationship Id="rId3" Type="http://schemas.openxmlformats.org/officeDocument/2006/relationships/notesSlide" Target="../notesSlides/notesSlide23.xml"/><Relationship Id="rId21" Type="http://schemas.openxmlformats.org/officeDocument/2006/relationships/image" Target="../media/image96.wmf"/><Relationship Id="rId7" Type="http://schemas.openxmlformats.org/officeDocument/2006/relationships/image" Target="../media/image89.wmf"/><Relationship Id="rId12" Type="http://schemas.openxmlformats.org/officeDocument/2006/relationships/oleObject" Target="../embeddings/oleObject91.bin"/><Relationship Id="rId17" Type="http://schemas.openxmlformats.org/officeDocument/2006/relationships/image" Target="../media/image94.wmf"/><Relationship Id="rId25" Type="http://schemas.openxmlformats.org/officeDocument/2006/relationships/image" Target="../media/image98.wmf"/><Relationship Id="rId2" Type="http://schemas.openxmlformats.org/officeDocument/2006/relationships/slideLayout" Target="../slideLayouts/slideLayout2.xml"/><Relationship Id="rId16" Type="http://schemas.openxmlformats.org/officeDocument/2006/relationships/oleObject" Target="../embeddings/oleObject93.bin"/><Relationship Id="rId20" Type="http://schemas.openxmlformats.org/officeDocument/2006/relationships/oleObject" Target="../embeddings/oleObject95.bin"/><Relationship Id="rId1" Type="http://schemas.openxmlformats.org/officeDocument/2006/relationships/vmlDrawing" Target="../drawings/vmlDrawing9.vml"/><Relationship Id="rId6" Type="http://schemas.openxmlformats.org/officeDocument/2006/relationships/oleObject" Target="../embeddings/oleObject88.bin"/><Relationship Id="rId11" Type="http://schemas.openxmlformats.org/officeDocument/2006/relationships/image" Target="../media/image91.wmf"/><Relationship Id="rId24" Type="http://schemas.openxmlformats.org/officeDocument/2006/relationships/oleObject" Target="../embeddings/oleObject97.bin"/><Relationship Id="rId5" Type="http://schemas.openxmlformats.org/officeDocument/2006/relationships/image" Target="../media/image88.wmf"/><Relationship Id="rId15" Type="http://schemas.openxmlformats.org/officeDocument/2006/relationships/image" Target="../media/image93.wmf"/><Relationship Id="rId23" Type="http://schemas.openxmlformats.org/officeDocument/2006/relationships/image" Target="../media/image97.wmf"/><Relationship Id="rId10" Type="http://schemas.openxmlformats.org/officeDocument/2006/relationships/oleObject" Target="../embeddings/oleObject90.bin"/><Relationship Id="rId19" Type="http://schemas.openxmlformats.org/officeDocument/2006/relationships/image" Target="../media/image95.wmf"/><Relationship Id="rId4" Type="http://schemas.openxmlformats.org/officeDocument/2006/relationships/oleObject" Target="../embeddings/oleObject87.bin"/><Relationship Id="rId9" Type="http://schemas.openxmlformats.org/officeDocument/2006/relationships/image" Target="../media/image90.wmf"/><Relationship Id="rId14" Type="http://schemas.openxmlformats.org/officeDocument/2006/relationships/oleObject" Target="../embeddings/oleObject92.bin"/><Relationship Id="rId22" Type="http://schemas.openxmlformats.org/officeDocument/2006/relationships/oleObject" Target="../embeddings/oleObject96.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00.bin"/><Relationship Id="rId13" Type="http://schemas.openxmlformats.org/officeDocument/2006/relationships/image" Target="../media/image103.wmf"/><Relationship Id="rId18" Type="http://schemas.openxmlformats.org/officeDocument/2006/relationships/oleObject" Target="../embeddings/oleObject105.bin"/><Relationship Id="rId26" Type="http://schemas.openxmlformats.org/officeDocument/2006/relationships/oleObject" Target="../embeddings/oleObject109.bin"/><Relationship Id="rId39" Type="http://schemas.openxmlformats.org/officeDocument/2006/relationships/image" Target="../media/image116.wmf"/><Relationship Id="rId3" Type="http://schemas.openxmlformats.org/officeDocument/2006/relationships/notesSlide" Target="../notesSlides/notesSlide24.xml"/><Relationship Id="rId21" Type="http://schemas.openxmlformats.org/officeDocument/2006/relationships/image" Target="../media/image107.wmf"/><Relationship Id="rId34" Type="http://schemas.openxmlformats.org/officeDocument/2006/relationships/oleObject" Target="../embeddings/oleObject113.bin"/><Relationship Id="rId42" Type="http://schemas.openxmlformats.org/officeDocument/2006/relationships/oleObject" Target="../embeddings/oleObject117.bin"/><Relationship Id="rId7" Type="http://schemas.openxmlformats.org/officeDocument/2006/relationships/image" Target="../media/image100.wmf"/><Relationship Id="rId12" Type="http://schemas.openxmlformats.org/officeDocument/2006/relationships/oleObject" Target="../embeddings/oleObject102.bin"/><Relationship Id="rId17" Type="http://schemas.openxmlformats.org/officeDocument/2006/relationships/image" Target="../media/image105.wmf"/><Relationship Id="rId25" Type="http://schemas.openxmlformats.org/officeDocument/2006/relationships/image" Target="../media/image109.wmf"/><Relationship Id="rId33" Type="http://schemas.openxmlformats.org/officeDocument/2006/relationships/image" Target="../media/image113.wmf"/><Relationship Id="rId38" Type="http://schemas.openxmlformats.org/officeDocument/2006/relationships/oleObject" Target="../embeddings/oleObject115.bin"/><Relationship Id="rId2" Type="http://schemas.openxmlformats.org/officeDocument/2006/relationships/slideLayout" Target="../slideLayouts/slideLayout2.xml"/><Relationship Id="rId16" Type="http://schemas.openxmlformats.org/officeDocument/2006/relationships/oleObject" Target="../embeddings/oleObject104.bin"/><Relationship Id="rId20" Type="http://schemas.openxmlformats.org/officeDocument/2006/relationships/oleObject" Target="../embeddings/oleObject106.bin"/><Relationship Id="rId29" Type="http://schemas.openxmlformats.org/officeDocument/2006/relationships/image" Target="../media/image111.wmf"/><Relationship Id="rId41" Type="http://schemas.openxmlformats.org/officeDocument/2006/relationships/image" Target="../media/image117.wmf"/><Relationship Id="rId1" Type="http://schemas.openxmlformats.org/officeDocument/2006/relationships/vmlDrawing" Target="../drawings/vmlDrawing10.vml"/><Relationship Id="rId6" Type="http://schemas.openxmlformats.org/officeDocument/2006/relationships/oleObject" Target="../embeddings/oleObject99.bin"/><Relationship Id="rId11" Type="http://schemas.openxmlformats.org/officeDocument/2006/relationships/image" Target="../media/image102.wmf"/><Relationship Id="rId24" Type="http://schemas.openxmlformats.org/officeDocument/2006/relationships/oleObject" Target="../embeddings/oleObject108.bin"/><Relationship Id="rId32" Type="http://schemas.openxmlformats.org/officeDocument/2006/relationships/oleObject" Target="../embeddings/oleObject112.bin"/><Relationship Id="rId37" Type="http://schemas.openxmlformats.org/officeDocument/2006/relationships/image" Target="../media/image115.wmf"/><Relationship Id="rId40" Type="http://schemas.openxmlformats.org/officeDocument/2006/relationships/oleObject" Target="../embeddings/oleObject116.bin"/><Relationship Id="rId45" Type="http://schemas.openxmlformats.org/officeDocument/2006/relationships/image" Target="../media/image119.wmf"/><Relationship Id="rId5" Type="http://schemas.openxmlformats.org/officeDocument/2006/relationships/image" Target="../media/image99.wmf"/><Relationship Id="rId15" Type="http://schemas.openxmlformats.org/officeDocument/2006/relationships/image" Target="../media/image104.wmf"/><Relationship Id="rId23" Type="http://schemas.openxmlformats.org/officeDocument/2006/relationships/image" Target="../media/image108.wmf"/><Relationship Id="rId28" Type="http://schemas.openxmlformats.org/officeDocument/2006/relationships/oleObject" Target="../embeddings/oleObject110.bin"/><Relationship Id="rId36" Type="http://schemas.openxmlformats.org/officeDocument/2006/relationships/oleObject" Target="../embeddings/oleObject114.bin"/><Relationship Id="rId10" Type="http://schemas.openxmlformats.org/officeDocument/2006/relationships/oleObject" Target="../embeddings/oleObject101.bin"/><Relationship Id="rId19" Type="http://schemas.openxmlformats.org/officeDocument/2006/relationships/image" Target="../media/image106.wmf"/><Relationship Id="rId31" Type="http://schemas.openxmlformats.org/officeDocument/2006/relationships/image" Target="../media/image112.wmf"/><Relationship Id="rId44" Type="http://schemas.openxmlformats.org/officeDocument/2006/relationships/oleObject" Target="../embeddings/oleObject118.bin"/><Relationship Id="rId4" Type="http://schemas.openxmlformats.org/officeDocument/2006/relationships/oleObject" Target="../embeddings/oleObject98.bin"/><Relationship Id="rId9" Type="http://schemas.openxmlformats.org/officeDocument/2006/relationships/image" Target="../media/image101.wmf"/><Relationship Id="rId14" Type="http://schemas.openxmlformats.org/officeDocument/2006/relationships/oleObject" Target="../embeddings/oleObject103.bin"/><Relationship Id="rId22" Type="http://schemas.openxmlformats.org/officeDocument/2006/relationships/oleObject" Target="../embeddings/oleObject107.bin"/><Relationship Id="rId27" Type="http://schemas.openxmlformats.org/officeDocument/2006/relationships/image" Target="../media/image110.wmf"/><Relationship Id="rId30" Type="http://schemas.openxmlformats.org/officeDocument/2006/relationships/oleObject" Target="../embeddings/oleObject111.bin"/><Relationship Id="rId35" Type="http://schemas.openxmlformats.org/officeDocument/2006/relationships/image" Target="../media/image114.wmf"/><Relationship Id="rId43" Type="http://schemas.openxmlformats.org/officeDocument/2006/relationships/image" Target="../media/image118.wmf"/></Relationships>
</file>

<file path=ppt/slides/_rels/slide25.xml.rels><?xml version="1.0" encoding="UTF-8" standalone="yes"?>
<Relationships xmlns="http://schemas.openxmlformats.org/package/2006/relationships"><Relationship Id="rId8" Type="http://schemas.openxmlformats.org/officeDocument/2006/relationships/image" Target="../media/image128.png"/><Relationship Id="rId13" Type="http://schemas.openxmlformats.org/officeDocument/2006/relationships/oleObject" Target="../embeddings/oleObject122.bin"/><Relationship Id="rId18" Type="http://schemas.openxmlformats.org/officeDocument/2006/relationships/oleObject" Target="../embeddings/oleObject124.bin"/><Relationship Id="rId3" Type="http://schemas.openxmlformats.org/officeDocument/2006/relationships/notesSlide" Target="../notesSlides/notesSlide25.xml"/><Relationship Id="rId21" Type="http://schemas.openxmlformats.org/officeDocument/2006/relationships/image" Target="../media/image126.wmf"/><Relationship Id="rId7" Type="http://schemas.openxmlformats.org/officeDocument/2006/relationships/image" Target="../media/image121.wmf"/><Relationship Id="rId12" Type="http://schemas.openxmlformats.org/officeDocument/2006/relationships/image" Target="../media/image122.wmf"/><Relationship Id="rId17" Type="http://schemas.openxmlformats.org/officeDocument/2006/relationships/image" Target="../media/image131.png"/><Relationship Id="rId2" Type="http://schemas.openxmlformats.org/officeDocument/2006/relationships/slideLayout" Target="../slideLayouts/slideLayout2.xml"/><Relationship Id="rId16" Type="http://schemas.openxmlformats.org/officeDocument/2006/relationships/image" Target="../media/image124.wmf"/><Relationship Id="rId20" Type="http://schemas.openxmlformats.org/officeDocument/2006/relationships/oleObject" Target="../embeddings/oleObject125.bin"/><Relationship Id="rId1" Type="http://schemas.openxmlformats.org/officeDocument/2006/relationships/vmlDrawing" Target="../drawings/vmlDrawing11.vml"/><Relationship Id="rId6" Type="http://schemas.openxmlformats.org/officeDocument/2006/relationships/oleObject" Target="../embeddings/oleObject120.bin"/><Relationship Id="rId11" Type="http://schemas.openxmlformats.org/officeDocument/2006/relationships/oleObject" Target="../embeddings/oleObject121.bin"/><Relationship Id="rId5" Type="http://schemas.openxmlformats.org/officeDocument/2006/relationships/image" Target="../media/image120.wmf"/><Relationship Id="rId15" Type="http://schemas.openxmlformats.org/officeDocument/2006/relationships/oleObject" Target="../embeddings/oleObject123.bin"/><Relationship Id="rId23" Type="http://schemas.openxmlformats.org/officeDocument/2006/relationships/image" Target="../media/image127.wmf"/><Relationship Id="rId10" Type="http://schemas.openxmlformats.org/officeDocument/2006/relationships/image" Target="../media/image130.png"/><Relationship Id="rId19" Type="http://schemas.openxmlformats.org/officeDocument/2006/relationships/image" Target="../media/image125.wmf"/><Relationship Id="rId4" Type="http://schemas.openxmlformats.org/officeDocument/2006/relationships/oleObject" Target="../embeddings/oleObject119.bin"/><Relationship Id="rId9" Type="http://schemas.openxmlformats.org/officeDocument/2006/relationships/image" Target="../media/image129.png"/><Relationship Id="rId14" Type="http://schemas.openxmlformats.org/officeDocument/2006/relationships/image" Target="../media/image123.wmf"/><Relationship Id="rId22" Type="http://schemas.openxmlformats.org/officeDocument/2006/relationships/oleObject" Target="../embeddings/oleObject126.bin"/></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slide" Target="slide22.xml"/><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4.xml"/><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5.bin"/><Relationship Id="rId5" Type="http://schemas.openxmlformats.org/officeDocument/2006/relationships/image" Target="../media/image17.wmf"/><Relationship Id="rId4" Type="http://schemas.openxmlformats.org/officeDocument/2006/relationships/oleObject" Target="../embeddings/oleObject14.bin"/><Relationship Id="rId9" Type="http://schemas.openxmlformats.org/officeDocument/2006/relationships/image" Target="../media/image19.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33C8B-0E3A-4C76-BD4A-5F8051CB6D47}"/>
              </a:ext>
            </a:extLst>
          </p:cNvPr>
          <p:cNvSpPr>
            <a:spLocks noGrp="1"/>
          </p:cNvSpPr>
          <p:nvPr>
            <p:ph type="ctrTitle"/>
          </p:nvPr>
        </p:nvSpPr>
        <p:spPr>
          <a:xfrm>
            <a:off x="2286000" y="3124200"/>
            <a:ext cx="6172200" cy="1893888"/>
          </a:xfrm>
        </p:spPr>
        <p:txBody>
          <a:bodyPr/>
          <a:lstStyle/>
          <a:p>
            <a:pPr eaLnBrk="1" fontAlgn="auto" hangingPunct="1">
              <a:spcAft>
                <a:spcPts val="0"/>
              </a:spcAft>
              <a:defRPr/>
            </a:pPr>
            <a:r>
              <a:rPr lang="en-CA" dirty="0"/>
              <a:t>1.2 Understanding Distribution</a:t>
            </a:r>
          </a:p>
        </p:txBody>
      </p:sp>
      <p:sp>
        <p:nvSpPr>
          <p:cNvPr id="9219" name="Subtitle 2">
            <a:extLst>
              <a:ext uri="{FF2B5EF4-FFF2-40B4-BE49-F238E27FC236}">
                <a16:creationId xmlns:a16="http://schemas.microsoft.com/office/drawing/2014/main" id="{40E626FF-77CA-46B1-A90F-9106401C88DD}"/>
              </a:ext>
            </a:extLst>
          </p:cNvPr>
          <p:cNvSpPr>
            <a:spLocks noGrp="1"/>
          </p:cNvSpPr>
          <p:nvPr>
            <p:ph type="subTitle" idx="1"/>
          </p:nvPr>
        </p:nvSpPr>
        <p:spPr>
          <a:xfrm>
            <a:off x="2286000" y="5003800"/>
            <a:ext cx="6172200" cy="1371600"/>
          </a:xfrm>
        </p:spPr>
        <p:txBody>
          <a:bodyPr/>
          <a:lstStyle/>
          <a:p>
            <a:pPr eaLnBrk="1" hangingPunct="1"/>
            <a:endParaRPr lang="en-CA"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a:extLst>
              <a:ext uri="{FF2B5EF4-FFF2-40B4-BE49-F238E27FC236}">
                <a16:creationId xmlns:a16="http://schemas.microsoft.com/office/drawing/2014/main" id="{EFFF0183-A683-4A03-9BB3-7EEC2CACA4DA}"/>
              </a:ext>
            </a:extLst>
          </p:cNvPr>
          <p:cNvSpPr>
            <a:spLocks noGrp="1"/>
          </p:cNvSpPr>
          <p:nvPr>
            <p:ph sz="quarter" idx="1"/>
          </p:nvPr>
        </p:nvSpPr>
        <p:spPr>
          <a:xfrm>
            <a:off x="228600" y="268288"/>
            <a:ext cx="8470900" cy="3013075"/>
          </a:xfrm>
        </p:spPr>
        <p:txBody>
          <a:bodyPr/>
          <a:lstStyle/>
          <a:p>
            <a:pPr>
              <a:buFont typeface="Wingdings" panose="05000000000000000000" pitchFamily="2" charset="2"/>
              <a:buNone/>
            </a:pPr>
            <a:r>
              <a:rPr lang="en-CA" altLang="en-US" sz="2200" dirty="0"/>
              <a:t>Ex: T</a:t>
            </a:r>
            <a:r>
              <a:rPr lang="en-US" altLang="en-US" sz="2000" dirty="0"/>
              <a:t>he following data on home runs hit per season for Barry Bonds and Hank Aaron over the course of their careers.  Find the five number summaries and IQR for the data:</a:t>
            </a:r>
            <a:endParaRPr lang="en-CA" altLang="en-US" sz="2000" dirty="0"/>
          </a:p>
          <a:p>
            <a:pPr>
              <a:buFont typeface="Wingdings" panose="05000000000000000000" pitchFamily="2" charset="2"/>
              <a:buNone/>
            </a:pPr>
            <a:br>
              <a:rPr lang="en-US" altLang="en-US" sz="800" dirty="0"/>
            </a:br>
            <a:r>
              <a:rPr lang="en-US" altLang="en-US" sz="1900" dirty="0"/>
              <a:t>Bonds – 16  25  24  19  3  25  34  46  37  33  42  40  37  34  49  73</a:t>
            </a:r>
            <a:endParaRPr lang="en-CA" altLang="en-US" sz="1900" dirty="0"/>
          </a:p>
          <a:p>
            <a:pPr>
              <a:buFont typeface="Wingdings" panose="05000000000000000000" pitchFamily="2" charset="2"/>
              <a:buNone/>
            </a:pPr>
            <a:r>
              <a:rPr lang="en-US" altLang="en-US" sz="1900" dirty="0"/>
              <a:t>	Aaron – 13  27  26  44  30  39  40  34  45  44  24  32  44  39  29  44  38  </a:t>
            </a:r>
            <a:br>
              <a:rPr lang="en-US" altLang="en-US" sz="1900" dirty="0"/>
            </a:br>
            <a:r>
              <a:rPr lang="en-US" altLang="en-US" sz="1900" dirty="0"/>
              <a:t>	     47 34  40  20</a:t>
            </a:r>
            <a:endParaRPr lang="en-CA" altLang="en-US" sz="1900" dirty="0"/>
          </a:p>
          <a:p>
            <a:pPr eaLnBrk="1" hangingPunct="1">
              <a:buFont typeface="Wingdings" panose="05000000000000000000" pitchFamily="2" charset="2"/>
              <a:buNone/>
            </a:pPr>
            <a:endParaRPr lang="en-CA" altLang="en-US" sz="2200" dirty="0"/>
          </a:p>
        </p:txBody>
      </p:sp>
      <p:sp>
        <p:nvSpPr>
          <p:cNvPr id="5" name="TextBox 4">
            <a:extLst>
              <a:ext uri="{FF2B5EF4-FFF2-40B4-BE49-F238E27FC236}">
                <a16:creationId xmlns:a16="http://schemas.microsoft.com/office/drawing/2014/main" id="{C1F320B9-379D-40CB-A3C9-2DA70CB7171B}"/>
              </a:ext>
            </a:extLst>
          </p:cNvPr>
          <p:cNvSpPr txBox="1">
            <a:spLocks noChangeArrowheads="1"/>
          </p:cNvSpPr>
          <p:nvPr/>
        </p:nvSpPr>
        <p:spPr bwMode="auto">
          <a:xfrm>
            <a:off x="430213" y="3133725"/>
            <a:ext cx="39544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a:solidFill>
                  <a:srgbClr val="FF0000"/>
                </a:solidFill>
                <a:latin typeface="Arial" panose="020B0604020202020204" pitchFamily="34" charset="0"/>
              </a:rPr>
              <a:t>List each data set in ascending order</a:t>
            </a:r>
          </a:p>
        </p:txBody>
      </p:sp>
      <p:sp>
        <p:nvSpPr>
          <p:cNvPr id="6" name="Rectangle 5">
            <a:extLst>
              <a:ext uri="{FF2B5EF4-FFF2-40B4-BE49-F238E27FC236}">
                <a16:creationId xmlns:a16="http://schemas.microsoft.com/office/drawing/2014/main" id="{7F072B7F-0345-4A97-B9CB-D754BE7F0767}"/>
              </a:ext>
            </a:extLst>
          </p:cNvPr>
          <p:cNvSpPr>
            <a:spLocks noChangeArrowheads="1"/>
          </p:cNvSpPr>
          <p:nvPr/>
        </p:nvSpPr>
        <p:spPr bwMode="auto">
          <a:xfrm>
            <a:off x="363538" y="3482975"/>
            <a:ext cx="76247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800">
                <a:latin typeface="Arial" panose="020B0604020202020204" pitchFamily="34" charset="0"/>
              </a:rPr>
              <a:t>Bonds –  3  16  19  24  25  25  33  34  34  37 37  40  42  46  49   73</a:t>
            </a:r>
            <a:endParaRPr lang="en-CA" altLang="en-US" sz="1800">
              <a:latin typeface="Arial" panose="020B0604020202020204" pitchFamily="34" charset="0"/>
            </a:endParaRPr>
          </a:p>
        </p:txBody>
      </p:sp>
      <p:sp>
        <p:nvSpPr>
          <p:cNvPr id="7" name="Rectangle 6">
            <a:extLst>
              <a:ext uri="{FF2B5EF4-FFF2-40B4-BE49-F238E27FC236}">
                <a16:creationId xmlns:a16="http://schemas.microsoft.com/office/drawing/2014/main" id="{B54BBF42-102E-4CC7-BAA6-EFBCB5423BDC}"/>
              </a:ext>
            </a:extLst>
          </p:cNvPr>
          <p:cNvSpPr>
            <a:spLocks noChangeArrowheads="1"/>
          </p:cNvSpPr>
          <p:nvPr/>
        </p:nvSpPr>
        <p:spPr bwMode="auto">
          <a:xfrm>
            <a:off x="417513" y="5051425"/>
            <a:ext cx="80533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800">
                <a:latin typeface="Arial" panose="020B0604020202020204" pitchFamily="34" charset="0"/>
              </a:rPr>
              <a:t>Aaron – 13 20 24 26  27 29 30 32 34 34 38  39 39 40  40 44 44 44  44  45 47</a:t>
            </a:r>
            <a:endParaRPr lang="en-CA" altLang="en-US" sz="1800">
              <a:latin typeface="Arial" panose="020B0604020202020204" pitchFamily="34" charset="0"/>
            </a:endParaRPr>
          </a:p>
        </p:txBody>
      </p:sp>
      <p:sp>
        <p:nvSpPr>
          <p:cNvPr id="8" name="TextBox 7">
            <a:extLst>
              <a:ext uri="{FF2B5EF4-FFF2-40B4-BE49-F238E27FC236}">
                <a16:creationId xmlns:a16="http://schemas.microsoft.com/office/drawing/2014/main" id="{E372A61A-2DF7-41D2-9D1D-C69BEF1E30FC}"/>
              </a:ext>
            </a:extLst>
          </p:cNvPr>
          <p:cNvSpPr txBox="1"/>
          <p:nvPr/>
        </p:nvSpPr>
        <p:spPr>
          <a:xfrm>
            <a:off x="860425" y="3873500"/>
            <a:ext cx="1239838" cy="368300"/>
          </a:xfrm>
          <a:prstGeom prst="rect">
            <a:avLst/>
          </a:prstGeom>
          <a:noFill/>
        </p:spPr>
        <p:txBody>
          <a:bodyPr wrap="none">
            <a:spAutoFit/>
          </a:bodyPr>
          <a:lstStyle/>
          <a:p>
            <a:pPr eaLnBrk="1" hangingPunct="1">
              <a:defRPr/>
            </a:pPr>
            <a:r>
              <a:rPr lang="en-CA" dirty="0">
                <a:solidFill>
                  <a:srgbClr val="FF0000"/>
                </a:solidFill>
                <a:latin typeface="+mj-lt"/>
                <a:cs typeface="Arial" charset="0"/>
              </a:rPr>
              <a:t>Minimum</a:t>
            </a:r>
          </a:p>
        </p:txBody>
      </p:sp>
      <p:sp>
        <p:nvSpPr>
          <p:cNvPr id="9" name="TextBox 8">
            <a:extLst>
              <a:ext uri="{FF2B5EF4-FFF2-40B4-BE49-F238E27FC236}">
                <a16:creationId xmlns:a16="http://schemas.microsoft.com/office/drawing/2014/main" id="{C581B1B9-7EF7-4893-9980-5852B089C744}"/>
              </a:ext>
            </a:extLst>
          </p:cNvPr>
          <p:cNvSpPr txBox="1"/>
          <p:nvPr/>
        </p:nvSpPr>
        <p:spPr>
          <a:xfrm>
            <a:off x="6619875" y="3836988"/>
            <a:ext cx="1277938" cy="369887"/>
          </a:xfrm>
          <a:prstGeom prst="rect">
            <a:avLst/>
          </a:prstGeom>
          <a:noFill/>
        </p:spPr>
        <p:txBody>
          <a:bodyPr wrap="none">
            <a:spAutoFit/>
          </a:bodyPr>
          <a:lstStyle/>
          <a:p>
            <a:pPr eaLnBrk="1" hangingPunct="1">
              <a:defRPr/>
            </a:pPr>
            <a:r>
              <a:rPr lang="en-CA" dirty="0">
                <a:solidFill>
                  <a:srgbClr val="FF0000"/>
                </a:solidFill>
                <a:latin typeface="+mj-lt"/>
                <a:cs typeface="Arial" charset="0"/>
              </a:rPr>
              <a:t>Maximum</a:t>
            </a:r>
          </a:p>
        </p:txBody>
      </p:sp>
      <p:sp>
        <p:nvSpPr>
          <p:cNvPr id="10" name="TextBox 9">
            <a:extLst>
              <a:ext uri="{FF2B5EF4-FFF2-40B4-BE49-F238E27FC236}">
                <a16:creationId xmlns:a16="http://schemas.microsoft.com/office/drawing/2014/main" id="{318DF60D-4AB3-4E24-B7E2-B4E63C532649}"/>
              </a:ext>
            </a:extLst>
          </p:cNvPr>
          <p:cNvSpPr txBox="1"/>
          <p:nvPr/>
        </p:nvSpPr>
        <p:spPr>
          <a:xfrm>
            <a:off x="3800475" y="3835400"/>
            <a:ext cx="993775" cy="369888"/>
          </a:xfrm>
          <a:prstGeom prst="rect">
            <a:avLst/>
          </a:prstGeom>
          <a:noFill/>
        </p:spPr>
        <p:txBody>
          <a:bodyPr wrap="none">
            <a:spAutoFit/>
          </a:bodyPr>
          <a:lstStyle/>
          <a:p>
            <a:pPr eaLnBrk="1" hangingPunct="1">
              <a:defRPr/>
            </a:pPr>
            <a:r>
              <a:rPr lang="en-CA" dirty="0">
                <a:solidFill>
                  <a:srgbClr val="FF0000"/>
                </a:solidFill>
                <a:latin typeface="+mj-lt"/>
                <a:cs typeface="Arial" charset="0"/>
              </a:rPr>
              <a:t>Median</a:t>
            </a:r>
          </a:p>
        </p:txBody>
      </p:sp>
      <p:sp>
        <p:nvSpPr>
          <p:cNvPr id="11" name="TextBox 10">
            <a:extLst>
              <a:ext uri="{FF2B5EF4-FFF2-40B4-BE49-F238E27FC236}">
                <a16:creationId xmlns:a16="http://schemas.microsoft.com/office/drawing/2014/main" id="{A415BBC4-FE7B-442C-8FC7-FA688EC2880D}"/>
              </a:ext>
            </a:extLst>
          </p:cNvPr>
          <p:cNvSpPr txBox="1"/>
          <p:nvPr/>
        </p:nvSpPr>
        <p:spPr>
          <a:xfrm>
            <a:off x="2447925" y="3862388"/>
            <a:ext cx="525463" cy="400050"/>
          </a:xfrm>
          <a:prstGeom prst="rect">
            <a:avLst/>
          </a:prstGeom>
          <a:noFill/>
        </p:spPr>
        <p:txBody>
          <a:bodyPr wrap="none">
            <a:spAutoFit/>
          </a:bodyPr>
          <a:lstStyle/>
          <a:p>
            <a:pPr eaLnBrk="1" hangingPunct="1">
              <a:defRPr/>
            </a:pPr>
            <a:r>
              <a:rPr lang="en-CA" sz="2000" dirty="0">
                <a:solidFill>
                  <a:srgbClr val="FF0000"/>
                </a:solidFill>
                <a:latin typeface="+mj-lt"/>
                <a:cs typeface="Arial" charset="0"/>
              </a:rPr>
              <a:t>Q1</a:t>
            </a:r>
          </a:p>
        </p:txBody>
      </p:sp>
      <p:sp>
        <p:nvSpPr>
          <p:cNvPr id="12" name="TextBox 11">
            <a:extLst>
              <a:ext uri="{FF2B5EF4-FFF2-40B4-BE49-F238E27FC236}">
                <a16:creationId xmlns:a16="http://schemas.microsoft.com/office/drawing/2014/main" id="{20E807B7-88D1-4771-9B45-DBE74E4375F0}"/>
              </a:ext>
            </a:extLst>
          </p:cNvPr>
          <p:cNvSpPr txBox="1"/>
          <p:nvPr/>
        </p:nvSpPr>
        <p:spPr>
          <a:xfrm>
            <a:off x="5491163" y="3821113"/>
            <a:ext cx="525462" cy="400050"/>
          </a:xfrm>
          <a:prstGeom prst="rect">
            <a:avLst/>
          </a:prstGeom>
          <a:noFill/>
        </p:spPr>
        <p:txBody>
          <a:bodyPr wrap="none">
            <a:spAutoFit/>
          </a:bodyPr>
          <a:lstStyle/>
          <a:p>
            <a:pPr eaLnBrk="1" hangingPunct="1">
              <a:defRPr/>
            </a:pPr>
            <a:r>
              <a:rPr lang="en-CA" sz="2000" dirty="0">
                <a:solidFill>
                  <a:srgbClr val="FF0000"/>
                </a:solidFill>
                <a:latin typeface="+mj-lt"/>
                <a:cs typeface="Arial" charset="0"/>
              </a:rPr>
              <a:t>Q3</a:t>
            </a:r>
          </a:p>
        </p:txBody>
      </p:sp>
      <p:graphicFrame>
        <p:nvGraphicFramePr>
          <p:cNvPr id="13" name="Object 4">
            <a:extLst>
              <a:ext uri="{FF2B5EF4-FFF2-40B4-BE49-F238E27FC236}">
                <a16:creationId xmlns:a16="http://schemas.microsoft.com/office/drawing/2014/main" id="{700C17C7-8338-4C05-A43E-4377008ABF88}"/>
              </a:ext>
            </a:extLst>
          </p:cNvPr>
          <p:cNvGraphicFramePr>
            <a:graphicFrameLocks noChangeAspect="1"/>
          </p:cNvGraphicFramePr>
          <p:nvPr/>
        </p:nvGraphicFramePr>
        <p:xfrm>
          <a:off x="1358900" y="4156075"/>
          <a:ext cx="268288" cy="419100"/>
        </p:xfrm>
        <a:graphic>
          <a:graphicData uri="http://schemas.openxmlformats.org/presentationml/2006/ole">
            <mc:AlternateContent xmlns:mc="http://schemas.openxmlformats.org/markup-compatibility/2006">
              <mc:Choice xmlns:v="urn:schemas-microsoft-com:vml" Requires="v">
                <p:oleObj spid="_x0000_s3074" name="Equation" r:id="rId4" imgW="114102" imgH="177492" progId="Equation.DSMT4">
                  <p:embed/>
                </p:oleObj>
              </mc:Choice>
              <mc:Fallback>
                <p:oleObj name="Equation" r:id="rId4" imgW="114102" imgH="177492" progId="Equation.DSMT4">
                  <p:embed/>
                  <p:pic>
                    <p:nvPicPr>
                      <p:cNvPr id="13" name="Object 4">
                        <a:extLst>
                          <a:ext uri="{FF2B5EF4-FFF2-40B4-BE49-F238E27FC236}">
                            <a16:creationId xmlns:a16="http://schemas.microsoft.com/office/drawing/2014/main" id="{700C17C7-8338-4C05-A43E-4377008ABF8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8900" y="4156075"/>
                        <a:ext cx="268288"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3">
            <a:extLst>
              <a:ext uri="{FF2B5EF4-FFF2-40B4-BE49-F238E27FC236}">
                <a16:creationId xmlns:a16="http://schemas.microsoft.com/office/drawing/2014/main" id="{6A2822C8-0DCF-4508-9A73-4907290C30A0}"/>
              </a:ext>
            </a:extLst>
          </p:cNvPr>
          <p:cNvGraphicFramePr>
            <a:graphicFrameLocks noChangeAspect="1"/>
          </p:cNvGraphicFramePr>
          <p:nvPr/>
        </p:nvGraphicFramePr>
        <p:xfrm>
          <a:off x="6948488" y="4106863"/>
          <a:ext cx="447675" cy="419100"/>
        </p:xfrm>
        <a:graphic>
          <a:graphicData uri="http://schemas.openxmlformats.org/presentationml/2006/ole">
            <mc:AlternateContent xmlns:mc="http://schemas.openxmlformats.org/markup-compatibility/2006">
              <mc:Choice xmlns:v="urn:schemas-microsoft-com:vml" Requires="v">
                <p:oleObj spid="_x0000_s3075" name="Equation" r:id="rId6" imgW="190335" imgH="177646" progId="Equation.DSMT4">
                  <p:embed/>
                </p:oleObj>
              </mc:Choice>
              <mc:Fallback>
                <p:oleObj name="Equation" r:id="rId6" imgW="190335" imgH="177646" progId="Equation.DSMT4">
                  <p:embed/>
                  <p:pic>
                    <p:nvPicPr>
                      <p:cNvPr id="14" name="Object 3">
                        <a:extLst>
                          <a:ext uri="{FF2B5EF4-FFF2-40B4-BE49-F238E27FC236}">
                            <a16:creationId xmlns:a16="http://schemas.microsoft.com/office/drawing/2014/main" id="{6A2822C8-0DCF-4508-9A73-4907290C30A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48488" y="4106863"/>
                        <a:ext cx="44767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ct 4">
            <a:extLst>
              <a:ext uri="{FF2B5EF4-FFF2-40B4-BE49-F238E27FC236}">
                <a16:creationId xmlns:a16="http://schemas.microsoft.com/office/drawing/2014/main" id="{5F109760-D7E2-4B85-86EE-735C3636172B}"/>
              </a:ext>
            </a:extLst>
          </p:cNvPr>
          <p:cNvGraphicFramePr>
            <a:graphicFrameLocks noChangeAspect="1"/>
          </p:cNvGraphicFramePr>
          <p:nvPr/>
        </p:nvGraphicFramePr>
        <p:xfrm>
          <a:off x="4037013" y="4102100"/>
          <a:ext cx="447675" cy="419100"/>
        </p:xfrm>
        <a:graphic>
          <a:graphicData uri="http://schemas.openxmlformats.org/presentationml/2006/ole">
            <mc:AlternateContent xmlns:mc="http://schemas.openxmlformats.org/markup-compatibility/2006">
              <mc:Choice xmlns:v="urn:schemas-microsoft-com:vml" Requires="v">
                <p:oleObj spid="_x0000_s3076" name="Equation" r:id="rId8" imgW="190335" imgH="177646" progId="Equation.DSMT4">
                  <p:embed/>
                </p:oleObj>
              </mc:Choice>
              <mc:Fallback>
                <p:oleObj name="Equation" r:id="rId8" imgW="190335" imgH="177646" progId="Equation.DSMT4">
                  <p:embed/>
                  <p:pic>
                    <p:nvPicPr>
                      <p:cNvPr id="15" name="Object 4">
                        <a:extLst>
                          <a:ext uri="{FF2B5EF4-FFF2-40B4-BE49-F238E27FC236}">
                            <a16:creationId xmlns:a16="http://schemas.microsoft.com/office/drawing/2014/main" id="{5F109760-D7E2-4B85-86EE-735C3636172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37013" y="4102100"/>
                        <a:ext cx="44767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ct 5">
            <a:extLst>
              <a:ext uri="{FF2B5EF4-FFF2-40B4-BE49-F238E27FC236}">
                <a16:creationId xmlns:a16="http://schemas.microsoft.com/office/drawing/2014/main" id="{18AC4E03-5421-41AE-B0C1-7BD205F293A0}"/>
              </a:ext>
            </a:extLst>
          </p:cNvPr>
          <p:cNvGraphicFramePr>
            <a:graphicFrameLocks noChangeAspect="1"/>
          </p:cNvGraphicFramePr>
          <p:nvPr/>
        </p:nvGraphicFramePr>
        <p:xfrm>
          <a:off x="2387600" y="4149725"/>
          <a:ext cx="746125" cy="419100"/>
        </p:xfrm>
        <a:graphic>
          <a:graphicData uri="http://schemas.openxmlformats.org/presentationml/2006/ole">
            <mc:AlternateContent xmlns:mc="http://schemas.openxmlformats.org/markup-compatibility/2006">
              <mc:Choice xmlns:v="urn:schemas-microsoft-com:vml" Requires="v">
                <p:oleObj spid="_x0000_s3077" name="Equation" r:id="rId10" imgW="317087" imgH="177569" progId="Equation.DSMT4">
                  <p:embed/>
                </p:oleObj>
              </mc:Choice>
              <mc:Fallback>
                <p:oleObj name="Equation" r:id="rId10" imgW="317087" imgH="177569" progId="Equation.DSMT4">
                  <p:embed/>
                  <p:pic>
                    <p:nvPicPr>
                      <p:cNvPr id="16" name="Object 5">
                        <a:extLst>
                          <a:ext uri="{FF2B5EF4-FFF2-40B4-BE49-F238E27FC236}">
                            <a16:creationId xmlns:a16="http://schemas.microsoft.com/office/drawing/2014/main" id="{18AC4E03-5421-41AE-B0C1-7BD205F293A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387600" y="4149725"/>
                        <a:ext cx="74612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 name="Object 6">
            <a:extLst>
              <a:ext uri="{FF2B5EF4-FFF2-40B4-BE49-F238E27FC236}">
                <a16:creationId xmlns:a16="http://schemas.microsoft.com/office/drawing/2014/main" id="{C7646188-11B4-4E26-A95D-876873AE4E08}"/>
              </a:ext>
            </a:extLst>
          </p:cNvPr>
          <p:cNvGraphicFramePr>
            <a:graphicFrameLocks noChangeAspect="1"/>
          </p:cNvGraphicFramePr>
          <p:nvPr/>
        </p:nvGraphicFramePr>
        <p:xfrm>
          <a:off x="5540375" y="4105275"/>
          <a:ext cx="447675" cy="388938"/>
        </p:xfrm>
        <a:graphic>
          <a:graphicData uri="http://schemas.openxmlformats.org/presentationml/2006/ole">
            <mc:AlternateContent xmlns:mc="http://schemas.openxmlformats.org/markup-compatibility/2006">
              <mc:Choice xmlns:v="urn:schemas-microsoft-com:vml" Requires="v">
                <p:oleObj spid="_x0000_s3078" name="Equation" r:id="rId12" imgW="190335" imgH="164957" progId="Equation.DSMT4">
                  <p:embed/>
                </p:oleObj>
              </mc:Choice>
              <mc:Fallback>
                <p:oleObj name="Equation" r:id="rId12" imgW="190335" imgH="164957" progId="Equation.DSMT4">
                  <p:embed/>
                  <p:pic>
                    <p:nvPicPr>
                      <p:cNvPr id="17" name="Object 6">
                        <a:extLst>
                          <a:ext uri="{FF2B5EF4-FFF2-40B4-BE49-F238E27FC236}">
                            <a16:creationId xmlns:a16="http://schemas.microsoft.com/office/drawing/2014/main" id="{C7646188-11B4-4E26-A95D-876873AE4E0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540375" y="4105275"/>
                        <a:ext cx="447675" cy="388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29">
            <a:extLst>
              <a:ext uri="{FF2B5EF4-FFF2-40B4-BE49-F238E27FC236}">
                <a16:creationId xmlns:a16="http://schemas.microsoft.com/office/drawing/2014/main" id="{0717731B-1073-41DA-A158-E4BA2FABA8D8}"/>
              </a:ext>
            </a:extLst>
          </p:cNvPr>
          <p:cNvGrpSpPr>
            <a:grpSpLocks/>
          </p:cNvGrpSpPr>
          <p:nvPr/>
        </p:nvGrpSpPr>
        <p:grpSpPr bwMode="auto">
          <a:xfrm>
            <a:off x="2716213" y="4518025"/>
            <a:ext cx="806450" cy="336550"/>
            <a:chOff x="2716306" y="4518211"/>
            <a:chExt cx="806823" cy="336177"/>
          </a:xfrm>
        </p:grpSpPr>
        <p:cxnSp>
          <p:nvCxnSpPr>
            <p:cNvPr id="25" name="Straight Connector 24">
              <a:extLst>
                <a:ext uri="{FF2B5EF4-FFF2-40B4-BE49-F238E27FC236}">
                  <a16:creationId xmlns:a16="http://schemas.microsoft.com/office/drawing/2014/main" id="{A9F363E7-5B2F-4F19-90AE-CCF9DD90A6C2}"/>
                </a:ext>
              </a:extLst>
            </p:cNvPr>
            <p:cNvCxnSpPr/>
            <p:nvPr/>
          </p:nvCxnSpPr>
          <p:spPr>
            <a:xfrm>
              <a:off x="2716306" y="4854388"/>
              <a:ext cx="80682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323B96B-E19B-4D5B-98DD-E5E717C7813E}"/>
                </a:ext>
              </a:extLst>
            </p:cNvPr>
            <p:cNvCxnSpPr/>
            <p:nvPr/>
          </p:nvCxnSpPr>
          <p:spPr>
            <a:xfrm rot="16200000" flipV="1">
              <a:off x="2554560" y="4679957"/>
              <a:ext cx="323491" cy="0"/>
            </a:xfrm>
            <a:prstGeom prst="line">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3" name="Group 30">
            <a:extLst>
              <a:ext uri="{FF2B5EF4-FFF2-40B4-BE49-F238E27FC236}">
                <a16:creationId xmlns:a16="http://schemas.microsoft.com/office/drawing/2014/main" id="{B134E6FF-0B8F-49AD-9304-685EB238107D}"/>
              </a:ext>
            </a:extLst>
          </p:cNvPr>
          <p:cNvGrpSpPr>
            <a:grpSpLocks/>
          </p:cNvGrpSpPr>
          <p:nvPr/>
        </p:nvGrpSpPr>
        <p:grpSpPr bwMode="auto">
          <a:xfrm flipH="1">
            <a:off x="4975225" y="4508500"/>
            <a:ext cx="904875" cy="336550"/>
            <a:chOff x="2716305" y="4518211"/>
            <a:chExt cx="905435" cy="336178"/>
          </a:xfrm>
        </p:grpSpPr>
        <p:cxnSp>
          <p:nvCxnSpPr>
            <p:cNvPr id="32" name="Straight Connector 31">
              <a:extLst>
                <a:ext uri="{FF2B5EF4-FFF2-40B4-BE49-F238E27FC236}">
                  <a16:creationId xmlns:a16="http://schemas.microsoft.com/office/drawing/2014/main" id="{DB196793-99AC-47B2-8E1A-D9889BA3BF1C}"/>
                </a:ext>
              </a:extLst>
            </p:cNvPr>
            <p:cNvCxnSpPr/>
            <p:nvPr/>
          </p:nvCxnSpPr>
          <p:spPr>
            <a:xfrm rot="10800000" flipH="1">
              <a:off x="2716305" y="4849632"/>
              <a:ext cx="905435" cy="4757"/>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2753DD6-FBDC-4340-85FE-6A7F5A09C8CE}"/>
                </a:ext>
              </a:extLst>
            </p:cNvPr>
            <p:cNvCxnSpPr/>
            <p:nvPr/>
          </p:nvCxnSpPr>
          <p:spPr>
            <a:xfrm rot="16200000" flipV="1">
              <a:off x="2554559" y="4679957"/>
              <a:ext cx="323492" cy="0"/>
            </a:xfrm>
            <a:prstGeom prst="line">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grpSp>
      <p:graphicFrame>
        <p:nvGraphicFramePr>
          <p:cNvPr id="34" name="Object 9">
            <a:extLst>
              <a:ext uri="{FF2B5EF4-FFF2-40B4-BE49-F238E27FC236}">
                <a16:creationId xmlns:a16="http://schemas.microsoft.com/office/drawing/2014/main" id="{1A4C0B13-9673-4F2E-A223-DE0C19BCB968}"/>
              </a:ext>
            </a:extLst>
          </p:cNvPr>
          <p:cNvGraphicFramePr>
            <a:graphicFrameLocks noChangeAspect="1"/>
          </p:cNvGraphicFramePr>
          <p:nvPr/>
        </p:nvGraphicFramePr>
        <p:xfrm>
          <a:off x="3556000" y="4625975"/>
          <a:ext cx="1460500" cy="415925"/>
        </p:xfrm>
        <a:graphic>
          <a:graphicData uri="http://schemas.openxmlformats.org/presentationml/2006/ole">
            <mc:AlternateContent xmlns:mc="http://schemas.openxmlformats.org/markup-compatibility/2006">
              <mc:Choice xmlns:v="urn:schemas-microsoft-com:vml" Requires="v">
                <p:oleObj spid="_x0000_s3079" name="Equation" r:id="rId14" imgW="710891" imgH="203112" progId="Equation.DSMT4">
                  <p:embed/>
                </p:oleObj>
              </mc:Choice>
              <mc:Fallback>
                <p:oleObj name="Equation" r:id="rId14" imgW="710891" imgH="203112" progId="Equation.DSMT4">
                  <p:embed/>
                  <p:pic>
                    <p:nvPicPr>
                      <p:cNvPr id="34" name="Object 9">
                        <a:extLst>
                          <a:ext uri="{FF2B5EF4-FFF2-40B4-BE49-F238E27FC236}">
                            <a16:creationId xmlns:a16="http://schemas.microsoft.com/office/drawing/2014/main" id="{1A4C0B13-9673-4F2E-A223-DE0C19BCB968}"/>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56000" y="4625975"/>
                        <a:ext cx="1460500" cy="415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3" name="TextBox 52">
            <a:extLst>
              <a:ext uri="{FF2B5EF4-FFF2-40B4-BE49-F238E27FC236}">
                <a16:creationId xmlns:a16="http://schemas.microsoft.com/office/drawing/2014/main" id="{5627D676-5F5C-4C9D-A91F-9E21017B08BE}"/>
              </a:ext>
            </a:extLst>
          </p:cNvPr>
          <p:cNvSpPr txBox="1"/>
          <p:nvPr/>
        </p:nvSpPr>
        <p:spPr>
          <a:xfrm>
            <a:off x="865188" y="5370513"/>
            <a:ext cx="1239837" cy="368300"/>
          </a:xfrm>
          <a:prstGeom prst="rect">
            <a:avLst/>
          </a:prstGeom>
          <a:noFill/>
        </p:spPr>
        <p:txBody>
          <a:bodyPr wrap="none">
            <a:spAutoFit/>
          </a:bodyPr>
          <a:lstStyle/>
          <a:p>
            <a:pPr eaLnBrk="1" hangingPunct="1">
              <a:defRPr/>
            </a:pPr>
            <a:r>
              <a:rPr lang="en-CA" dirty="0">
                <a:solidFill>
                  <a:srgbClr val="FF0000"/>
                </a:solidFill>
                <a:latin typeface="+mj-lt"/>
                <a:cs typeface="Arial" charset="0"/>
              </a:rPr>
              <a:t>Minimum</a:t>
            </a:r>
          </a:p>
        </p:txBody>
      </p:sp>
      <p:sp>
        <p:nvSpPr>
          <p:cNvPr id="54" name="TextBox 53">
            <a:extLst>
              <a:ext uri="{FF2B5EF4-FFF2-40B4-BE49-F238E27FC236}">
                <a16:creationId xmlns:a16="http://schemas.microsoft.com/office/drawing/2014/main" id="{9CF229E8-F548-46B3-A541-3D4518E46F8F}"/>
              </a:ext>
            </a:extLst>
          </p:cNvPr>
          <p:cNvSpPr txBox="1"/>
          <p:nvPr/>
        </p:nvSpPr>
        <p:spPr>
          <a:xfrm>
            <a:off x="7593013" y="5240338"/>
            <a:ext cx="1277937" cy="368300"/>
          </a:xfrm>
          <a:prstGeom prst="rect">
            <a:avLst/>
          </a:prstGeom>
          <a:noFill/>
        </p:spPr>
        <p:txBody>
          <a:bodyPr wrap="none">
            <a:spAutoFit/>
          </a:bodyPr>
          <a:lstStyle/>
          <a:p>
            <a:pPr eaLnBrk="1" hangingPunct="1">
              <a:defRPr/>
            </a:pPr>
            <a:r>
              <a:rPr lang="en-CA" dirty="0">
                <a:solidFill>
                  <a:srgbClr val="FF0000"/>
                </a:solidFill>
                <a:latin typeface="+mj-lt"/>
                <a:cs typeface="Arial" charset="0"/>
              </a:rPr>
              <a:t>Maximum</a:t>
            </a:r>
          </a:p>
        </p:txBody>
      </p:sp>
      <p:sp>
        <p:nvSpPr>
          <p:cNvPr id="55" name="TextBox 54">
            <a:extLst>
              <a:ext uri="{FF2B5EF4-FFF2-40B4-BE49-F238E27FC236}">
                <a16:creationId xmlns:a16="http://schemas.microsoft.com/office/drawing/2014/main" id="{F36949E6-A9FF-4978-9D97-C586BFE50E4D}"/>
              </a:ext>
            </a:extLst>
          </p:cNvPr>
          <p:cNvSpPr txBox="1"/>
          <p:nvPr/>
        </p:nvSpPr>
        <p:spPr>
          <a:xfrm>
            <a:off x="4276725" y="5332413"/>
            <a:ext cx="992188" cy="369887"/>
          </a:xfrm>
          <a:prstGeom prst="rect">
            <a:avLst/>
          </a:prstGeom>
          <a:noFill/>
        </p:spPr>
        <p:txBody>
          <a:bodyPr wrap="none">
            <a:spAutoFit/>
          </a:bodyPr>
          <a:lstStyle/>
          <a:p>
            <a:pPr eaLnBrk="1" hangingPunct="1">
              <a:defRPr/>
            </a:pPr>
            <a:r>
              <a:rPr lang="en-CA" dirty="0">
                <a:solidFill>
                  <a:srgbClr val="FF0000"/>
                </a:solidFill>
                <a:latin typeface="+mj-lt"/>
                <a:cs typeface="Arial" charset="0"/>
              </a:rPr>
              <a:t>Median</a:t>
            </a:r>
          </a:p>
        </p:txBody>
      </p:sp>
      <p:sp>
        <p:nvSpPr>
          <p:cNvPr id="56" name="TextBox 55">
            <a:extLst>
              <a:ext uri="{FF2B5EF4-FFF2-40B4-BE49-F238E27FC236}">
                <a16:creationId xmlns:a16="http://schemas.microsoft.com/office/drawing/2014/main" id="{5C1F78C8-F8BD-4876-A5AC-EF09841007E6}"/>
              </a:ext>
            </a:extLst>
          </p:cNvPr>
          <p:cNvSpPr txBox="1"/>
          <p:nvPr/>
        </p:nvSpPr>
        <p:spPr>
          <a:xfrm>
            <a:off x="2868613" y="5359400"/>
            <a:ext cx="525462" cy="400050"/>
          </a:xfrm>
          <a:prstGeom prst="rect">
            <a:avLst/>
          </a:prstGeom>
          <a:noFill/>
        </p:spPr>
        <p:txBody>
          <a:bodyPr wrap="none">
            <a:spAutoFit/>
          </a:bodyPr>
          <a:lstStyle/>
          <a:p>
            <a:pPr eaLnBrk="1" hangingPunct="1">
              <a:defRPr/>
            </a:pPr>
            <a:r>
              <a:rPr lang="en-CA" sz="2000" dirty="0">
                <a:solidFill>
                  <a:srgbClr val="FF0000"/>
                </a:solidFill>
                <a:latin typeface="+mj-lt"/>
                <a:cs typeface="Arial" charset="0"/>
              </a:rPr>
              <a:t>Q1</a:t>
            </a:r>
          </a:p>
        </p:txBody>
      </p:sp>
      <p:sp>
        <p:nvSpPr>
          <p:cNvPr id="57" name="TextBox 56">
            <a:extLst>
              <a:ext uri="{FF2B5EF4-FFF2-40B4-BE49-F238E27FC236}">
                <a16:creationId xmlns:a16="http://schemas.microsoft.com/office/drawing/2014/main" id="{3B324DDD-AD9E-4638-909F-216299EF06F5}"/>
              </a:ext>
            </a:extLst>
          </p:cNvPr>
          <p:cNvSpPr txBox="1"/>
          <p:nvPr/>
        </p:nvSpPr>
        <p:spPr>
          <a:xfrm>
            <a:off x="6113463" y="5318125"/>
            <a:ext cx="527050" cy="400050"/>
          </a:xfrm>
          <a:prstGeom prst="rect">
            <a:avLst/>
          </a:prstGeom>
          <a:noFill/>
        </p:spPr>
        <p:txBody>
          <a:bodyPr wrap="none">
            <a:spAutoFit/>
          </a:bodyPr>
          <a:lstStyle/>
          <a:p>
            <a:pPr eaLnBrk="1" hangingPunct="1">
              <a:defRPr/>
            </a:pPr>
            <a:r>
              <a:rPr lang="en-CA" sz="2000" dirty="0">
                <a:solidFill>
                  <a:srgbClr val="FF0000"/>
                </a:solidFill>
                <a:latin typeface="+mj-lt"/>
                <a:cs typeface="Arial" charset="0"/>
              </a:rPr>
              <a:t>Q3</a:t>
            </a:r>
          </a:p>
        </p:txBody>
      </p:sp>
      <p:graphicFrame>
        <p:nvGraphicFramePr>
          <p:cNvPr id="58" name="Object 8">
            <a:extLst>
              <a:ext uri="{FF2B5EF4-FFF2-40B4-BE49-F238E27FC236}">
                <a16:creationId xmlns:a16="http://schemas.microsoft.com/office/drawing/2014/main" id="{B1B6F0A2-C292-429A-92DE-AB9989204FCC}"/>
              </a:ext>
            </a:extLst>
          </p:cNvPr>
          <p:cNvGraphicFramePr>
            <a:graphicFrameLocks noChangeAspect="1"/>
          </p:cNvGraphicFramePr>
          <p:nvPr/>
        </p:nvGraphicFramePr>
        <p:xfrm>
          <a:off x="1287463" y="5640388"/>
          <a:ext cx="419100" cy="419100"/>
        </p:xfrm>
        <a:graphic>
          <a:graphicData uri="http://schemas.openxmlformats.org/presentationml/2006/ole">
            <mc:AlternateContent xmlns:mc="http://schemas.openxmlformats.org/markup-compatibility/2006">
              <mc:Choice xmlns:v="urn:schemas-microsoft-com:vml" Requires="v">
                <p:oleObj spid="_x0000_s3080" name="Equation" r:id="rId16" imgW="177492" imgH="177492" progId="Equation.DSMT4">
                  <p:embed/>
                </p:oleObj>
              </mc:Choice>
              <mc:Fallback>
                <p:oleObj name="Equation" r:id="rId16" imgW="177492" imgH="177492" progId="Equation.DSMT4">
                  <p:embed/>
                  <p:pic>
                    <p:nvPicPr>
                      <p:cNvPr id="58" name="Object 8">
                        <a:extLst>
                          <a:ext uri="{FF2B5EF4-FFF2-40B4-BE49-F238E27FC236}">
                            <a16:creationId xmlns:a16="http://schemas.microsoft.com/office/drawing/2014/main" id="{B1B6F0A2-C292-429A-92DE-AB9989204FCC}"/>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287463" y="5640388"/>
                        <a:ext cx="419100"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9" name="Object 9">
            <a:extLst>
              <a:ext uri="{FF2B5EF4-FFF2-40B4-BE49-F238E27FC236}">
                <a16:creationId xmlns:a16="http://schemas.microsoft.com/office/drawing/2014/main" id="{F3DBF593-C40F-40D5-A2C5-7BCA779F14AE}"/>
              </a:ext>
            </a:extLst>
          </p:cNvPr>
          <p:cNvGraphicFramePr>
            <a:graphicFrameLocks noChangeAspect="1"/>
          </p:cNvGraphicFramePr>
          <p:nvPr/>
        </p:nvGraphicFramePr>
        <p:xfrm>
          <a:off x="7907338" y="5510213"/>
          <a:ext cx="476250" cy="419100"/>
        </p:xfrm>
        <a:graphic>
          <a:graphicData uri="http://schemas.openxmlformats.org/presentationml/2006/ole">
            <mc:AlternateContent xmlns:mc="http://schemas.openxmlformats.org/markup-compatibility/2006">
              <mc:Choice xmlns:v="urn:schemas-microsoft-com:vml" Requires="v">
                <p:oleObj spid="_x0000_s3081" name="Equation" r:id="rId18" imgW="202936" imgH="177569" progId="Equation.DSMT4">
                  <p:embed/>
                </p:oleObj>
              </mc:Choice>
              <mc:Fallback>
                <p:oleObj name="Equation" r:id="rId18" imgW="202936" imgH="177569" progId="Equation.DSMT4">
                  <p:embed/>
                  <p:pic>
                    <p:nvPicPr>
                      <p:cNvPr id="59" name="Object 9">
                        <a:extLst>
                          <a:ext uri="{FF2B5EF4-FFF2-40B4-BE49-F238E27FC236}">
                            <a16:creationId xmlns:a16="http://schemas.microsoft.com/office/drawing/2014/main" id="{F3DBF593-C40F-40D5-A2C5-7BCA779F14AE}"/>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907338" y="5510213"/>
                        <a:ext cx="476250"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0" name="Object 10">
            <a:extLst>
              <a:ext uri="{FF2B5EF4-FFF2-40B4-BE49-F238E27FC236}">
                <a16:creationId xmlns:a16="http://schemas.microsoft.com/office/drawing/2014/main" id="{DE0DF2BD-B155-4D8D-8D5D-86E86E08A5BC}"/>
              </a:ext>
            </a:extLst>
          </p:cNvPr>
          <p:cNvGraphicFramePr>
            <a:graphicFrameLocks noChangeAspect="1"/>
          </p:cNvGraphicFramePr>
          <p:nvPr/>
        </p:nvGraphicFramePr>
        <p:xfrm>
          <a:off x="4511675" y="5599113"/>
          <a:ext cx="447675" cy="419100"/>
        </p:xfrm>
        <a:graphic>
          <a:graphicData uri="http://schemas.openxmlformats.org/presentationml/2006/ole">
            <mc:AlternateContent xmlns:mc="http://schemas.openxmlformats.org/markup-compatibility/2006">
              <mc:Choice xmlns:v="urn:schemas-microsoft-com:vml" Requires="v">
                <p:oleObj spid="_x0000_s3082" name="Equation" r:id="rId20" imgW="190335" imgH="177646" progId="Equation.DSMT4">
                  <p:embed/>
                </p:oleObj>
              </mc:Choice>
              <mc:Fallback>
                <p:oleObj name="Equation" r:id="rId20" imgW="190335" imgH="177646" progId="Equation.DSMT4">
                  <p:embed/>
                  <p:pic>
                    <p:nvPicPr>
                      <p:cNvPr id="60" name="Object 10">
                        <a:extLst>
                          <a:ext uri="{FF2B5EF4-FFF2-40B4-BE49-F238E27FC236}">
                            <a16:creationId xmlns:a16="http://schemas.microsoft.com/office/drawing/2014/main" id="{DE0DF2BD-B155-4D8D-8D5D-86E86E08A5BC}"/>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511675" y="5599113"/>
                        <a:ext cx="44767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 name="Object 11">
            <a:extLst>
              <a:ext uri="{FF2B5EF4-FFF2-40B4-BE49-F238E27FC236}">
                <a16:creationId xmlns:a16="http://schemas.microsoft.com/office/drawing/2014/main" id="{80626D4B-84DA-4839-9C95-3EB9D961FBE8}"/>
              </a:ext>
            </a:extLst>
          </p:cNvPr>
          <p:cNvGraphicFramePr>
            <a:graphicFrameLocks noChangeAspect="1"/>
          </p:cNvGraphicFramePr>
          <p:nvPr/>
        </p:nvGraphicFramePr>
        <p:xfrm>
          <a:off x="2928938" y="5646738"/>
          <a:ext cx="477837" cy="419100"/>
        </p:xfrm>
        <a:graphic>
          <a:graphicData uri="http://schemas.openxmlformats.org/presentationml/2006/ole">
            <mc:AlternateContent xmlns:mc="http://schemas.openxmlformats.org/markup-compatibility/2006">
              <mc:Choice xmlns:v="urn:schemas-microsoft-com:vml" Requires="v">
                <p:oleObj spid="_x0000_s3083" name="Equation" r:id="rId22" imgW="202936" imgH="177569" progId="Equation.DSMT4">
                  <p:embed/>
                </p:oleObj>
              </mc:Choice>
              <mc:Fallback>
                <p:oleObj name="Equation" r:id="rId22" imgW="202936" imgH="177569" progId="Equation.DSMT4">
                  <p:embed/>
                  <p:pic>
                    <p:nvPicPr>
                      <p:cNvPr id="61" name="Object 11">
                        <a:extLst>
                          <a:ext uri="{FF2B5EF4-FFF2-40B4-BE49-F238E27FC236}">
                            <a16:creationId xmlns:a16="http://schemas.microsoft.com/office/drawing/2014/main" id="{80626D4B-84DA-4839-9C95-3EB9D961FBE8}"/>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928938" y="5646738"/>
                        <a:ext cx="477837"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 name="Object 12">
            <a:extLst>
              <a:ext uri="{FF2B5EF4-FFF2-40B4-BE49-F238E27FC236}">
                <a16:creationId xmlns:a16="http://schemas.microsoft.com/office/drawing/2014/main" id="{EDD3F7DD-FEED-4520-86F2-EEB23EC79BE7}"/>
              </a:ext>
            </a:extLst>
          </p:cNvPr>
          <p:cNvGraphicFramePr>
            <a:graphicFrameLocks noChangeAspect="1"/>
          </p:cNvGraphicFramePr>
          <p:nvPr/>
        </p:nvGraphicFramePr>
        <p:xfrm>
          <a:off x="6149975" y="5602288"/>
          <a:ext cx="477838" cy="388937"/>
        </p:xfrm>
        <a:graphic>
          <a:graphicData uri="http://schemas.openxmlformats.org/presentationml/2006/ole">
            <mc:AlternateContent xmlns:mc="http://schemas.openxmlformats.org/markup-compatibility/2006">
              <mc:Choice xmlns:v="urn:schemas-microsoft-com:vml" Requires="v">
                <p:oleObj spid="_x0000_s3084" name="Equation" r:id="rId24" imgW="203024" imgH="164957" progId="Equation.DSMT4">
                  <p:embed/>
                </p:oleObj>
              </mc:Choice>
              <mc:Fallback>
                <p:oleObj name="Equation" r:id="rId24" imgW="203024" imgH="164957" progId="Equation.DSMT4">
                  <p:embed/>
                  <p:pic>
                    <p:nvPicPr>
                      <p:cNvPr id="62" name="Object 12">
                        <a:extLst>
                          <a:ext uri="{FF2B5EF4-FFF2-40B4-BE49-F238E27FC236}">
                            <a16:creationId xmlns:a16="http://schemas.microsoft.com/office/drawing/2014/main" id="{EDD3F7DD-FEED-4520-86F2-EEB23EC79BE7}"/>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149975" y="5602288"/>
                        <a:ext cx="477838" cy="388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 name="Group 62">
            <a:extLst>
              <a:ext uri="{FF2B5EF4-FFF2-40B4-BE49-F238E27FC236}">
                <a16:creationId xmlns:a16="http://schemas.microsoft.com/office/drawing/2014/main" id="{8E5C461A-2CE4-475E-962D-5D1D6D2AB6B4}"/>
              </a:ext>
            </a:extLst>
          </p:cNvPr>
          <p:cNvGrpSpPr>
            <a:grpSpLocks/>
          </p:cNvGrpSpPr>
          <p:nvPr/>
        </p:nvGrpSpPr>
        <p:grpSpPr bwMode="auto">
          <a:xfrm>
            <a:off x="3205163" y="6015038"/>
            <a:ext cx="806450" cy="336550"/>
            <a:chOff x="2716306" y="4518211"/>
            <a:chExt cx="806823" cy="336177"/>
          </a:xfrm>
        </p:grpSpPr>
        <p:cxnSp>
          <p:nvCxnSpPr>
            <p:cNvPr id="64" name="Straight Connector 63">
              <a:extLst>
                <a:ext uri="{FF2B5EF4-FFF2-40B4-BE49-F238E27FC236}">
                  <a16:creationId xmlns:a16="http://schemas.microsoft.com/office/drawing/2014/main" id="{0368B84B-44E4-4668-BC8F-0A025DFB9EE8}"/>
                </a:ext>
              </a:extLst>
            </p:cNvPr>
            <p:cNvCxnSpPr/>
            <p:nvPr/>
          </p:nvCxnSpPr>
          <p:spPr>
            <a:xfrm>
              <a:off x="2716306" y="4854388"/>
              <a:ext cx="80682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ABE1972E-F0D4-41D4-8BB4-07E1860174A8}"/>
                </a:ext>
              </a:extLst>
            </p:cNvPr>
            <p:cNvCxnSpPr/>
            <p:nvPr/>
          </p:nvCxnSpPr>
          <p:spPr>
            <a:xfrm rot="16200000" flipV="1">
              <a:off x="2554560" y="4679957"/>
              <a:ext cx="323491" cy="0"/>
            </a:xfrm>
            <a:prstGeom prst="line">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18" name="Group 65">
            <a:extLst>
              <a:ext uri="{FF2B5EF4-FFF2-40B4-BE49-F238E27FC236}">
                <a16:creationId xmlns:a16="http://schemas.microsoft.com/office/drawing/2014/main" id="{D39D27D4-67E1-4D4B-8C10-EBAF2AF21FB1}"/>
              </a:ext>
            </a:extLst>
          </p:cNvPr>
          <p:cNvGrpSpPr>
            <a:grpSpLocks/>
          </p:cNvGrpSpPr>
          <p:nvPr/>
        </p:nvGrpSpPr>
        <p:grpSpPr bwMode="auto">
          <a:xfrm flipH="1">
            <a:off x="5464175" y="6007100"/>
            <a:ext cx="904875" cy="334963"/>
            <a:chOff x="2716305" y="4518211"/>
            <a:chExt cx="905435" cy="336178"/>
          </a:xfrm>
        </p:grpSpPr>
        <p:cxnSp>
          <p:nvCxnSpPr>
            <p:cNvPr id="67" name="Straight Connector 66">
              <a:extLst>
                <a:ext uri="{FF2B5EF4-FFF2-40B4-BE49-F238E27FC236}">
                  <a16:creationId xmlns:a16="http://schemas.microsoft.com/office/drawing/2014/main" id="{77073BD3-DD79-4BD9-B1A0-D2BE645BECDC}"/>
                </a:ext>
              </a:extLst>
            </p:cNvPr>
            <p:cNvCxnSpPr/>
            <p:nvPr/>
          </p:nvCxnSpPr>
          <p:spPr>
            <a:xfrm rot="10800000" flipH="1">
              <a:off x="2716305" y="4849609"/>
              <a:ext cx="905435" cy="478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A7F4FBC8-9409-4452-B7D2-3C1FF148E5DB}"/>
                </a:ext>
              </a:extLst>
            </p:cNvPr>
            <p:cNvCxnSpPr/>
            <p:nvPr/>
          </p:nvCxnSpPr>
          <p:spPr>
            <a:xfrm rot="16200000" flipV="1">
              <a:off x="2554590" y="4679927"/>
              <a:ext cx="323432" cy="0"/>
            </a:xfrm>
            <a:prstGeom prst="line">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grpSp>
      <p:graphicFrame>
        <p:nvGraphicFramePr>
          <p:cNvPr id="69" name="Object 13">
            <a:extLst>
              <a:ext uri="{FF2B5EF4-FFF2-40B4-BE49-F238E27FC236}">
                <a16:creationId xmlns:a16="http://schemas.microsoft.com/office/drawing/2014/main" id="{FD520ED0-90C0-4470-99C9-7ACE9FE30CD9}"/>
              </a:ext>
            </a:extLst>
          </p:cNvPr>
          <p:cNvGraphicFramePr>
            <a:graphicFrameLocks noChangeAspect="1"/>
          </p:cNvGraphicFramePr>
          <p:nvPr/>
        </p:nvGraphicFramePr>
        <p:xfrm>
          <a:off x="4108450" y="6122988"/>
          <a:ext cx="1223963" cy="417512"/>
        </p:xfrm>
        <a:graphic>
          <a:graphicData uri="http://schemas.openxmlformats.org/presentationml/2006/ole">
            <mc:AlternateContent xmlns:mc="http://schemas.openxmlformats.org/markup-compatibility/2006">
              <mc:Choice xmlns:v="urn:schemas-microsoft-com:vml" Requires="v">
                <p:oleObj spid="_x0000_s3085" name="Equation" r:id="rId26" imgW="596641" imgH="203112" progId="Equation.DSMT4">
                  <p:embed/>
                </p:oleObj>
              </mc:Choice>
              <mc:Fallback>
                <p:oleObj name="Equation" r:id="rId26" imgW="596641" imgH="203112" progId="Equation.DSMT4">
                  <p:embed/>
                  <p:pic>
                    <p:nvPicPr>
                      <p:cNvPr id="69" name="Object 13">
                        <a:extLst>
                          <a:ext uri="{FF2B5EF4-FFF2-40B4-BE49-F238E27FC236}">
                            <a16:creationId xmlns:a16="http://schemas.microsoft.com/office/drawing/2014/main" id="{FD520ED0-90C0-4470-99C9-7ACE9FE30CD9}"/>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108450" y="6122988"/>
                        <a:ext cx="1223963" cy="417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12" dur="500"/>
                                        <p:tgtEl>
                                          <p:spTgt spid="1536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15" dur="500"/>
                                        <p:tgtEl>
                                          <p:spTgt spid="1536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linds(horizontal)">
                                      <p:cBhvr>
                                        <p:cTn id="20" dur="500"/>
                                        <p:tgtEl>
                                          <p:spTgt spid="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linds(horizontal)">
                                      <p:cBhvr>
                                        <p:cTn id="25" dur="500"/>
                                        <p:tgtEl>
                                          <p:spTgt spid="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linds(horizontal)">
                                      <p:cBhvr>
                                        <p:cTn id="30" dur="500"/>
                                        <p:tgtEl>
                                          <p:spTgt spid="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linds(horizontal)">
                                      <p:cBhvr>
                                        <p:cTn id="35" dur="500"/>
                                        <p:tgtEl>
                                          <p:spTgt spid="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linds(horizontal)">
                                      <p:cBhvr>
                                        <p:cTn id="40" dur="500"/>
                                        <p:tgtEl>
                                          <p:spTgt spid="1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blinds(horizontal)">
                                      <p:cBhvr>
                                        <p:cTn id="45" dur="500"/>
                                        <p:tgtEl>
                                          <p:spTgt spid="1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blinds(horizontal)">
                                      <p:cBhvr>
                                        <p:cTn id="50" dur="500"/>
                                        <p:tgtEl>
                                          <p:spTgt spid="1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blinds(horizontal)">
                                      <p:cBhvr>
                                        <p:cTn id="55" dur="500"/>
                                        <p:tgtEl>
                                          <p:spTgt spid="9"/>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ntr" presetSubtype="10" fill="hold"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blinds(horizontal)">
                                      <p:cBhvr>
                                        <p:cTn id="60" dur="500"/>
                                        <p:tgtEl>
                                          <p:spTgt spid="13"/>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nodeType="click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blinds(horizontal)">
                                      <p:cBhvr>
                                        <p:cTn id="65" dur="500"/>
                                        <p:tgtEl>
                                          <p:spTgt spid="14"/>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3" presetClass="entr" presetSubtype="10" fill="hold" nodeType="click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blinds(horizontal)">
                                      <p:cBhvr>
                                        <p:cTn id="70" dur="500"/>
                                        <p:tgtEl>
                                          <p:spTgt spid="15"/>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nodeType="click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blinds(horizontal)">
                                      <p:cBhvr>
                                        <p:cTn id="75" dur="500"/>
                                        <p:tgtEl>
                                          <p:spTgt spid="16"/>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3" presetClass="entr" presetSubtype="10" fill="hold" nodeType="clickEffect">
                                  <p:stCondLst>
                                    <p:cond delay="0"/>
                                  </p:stCondLst>
                                  <p:childTnLst>
                                    <p:set>
                                      <p:cBhvr>
                                        <p:cTn id="79" dur="1" fill="hold">
                                          <p:stCondLst>
                                            <p:cond delay="0"/>
                                          </p:stCondLst>
                                        </p:cTn>
                                        <p:tgtEl>
                                          <p:spTgt spid="17"/>
                                        </p:tgtEl>
                                        <p:attrNameLst>
                                          <p:attrName>style.visibility</p:attrName>
                                        </p:attrNameLst>
                                      </p:cBhvr>
                                      <p:to>
                                        <p:strVal val="visible"/>
                                      </p:to>
                                    </p:set>
                                    <p:animEffect transition="in" filter="blinds(horizontal)">
                                      <p:cBhvr>
                                        <p:cTn id="80" dur="500"/>
                                        <p:tgtEl>
                                          <p:spTgt spid="17"/>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2" fill="hold" nodeType="clickEffect">
                                  <p:stCondLst>
                                    <p:cond delay="0"/>
                                  </p:stCondLst>
                                  <p:childTnLst>
                                    <p:set>
                                      <p:cBhvr>
                                        <p:cTn id="84" dur="1" fill="hold">
                                          <p:stCondLst>
                                            <p:cond delay="0"/>
                                          </p:stCondLst>
                                        </p:cTn>
                                        <p:tgtEl>
                                          <p:spTgt spid="2"/>
                                        </p:tgtEl>
                                        <p:attrNameLst>
                                          <p:attrName>style.visibility</p:attrName>
                                        </p:attrNameLst>
                                      </p:cBhvr>
                                      <p:to>
                                        <p:strVal val="visible"/>
                                      </p:to>
                                    </p:set>
                                    <p:animEffect transition="in" filter="wipe(right)">
                                      <p:cBhvr>
                                        <p:cTn id="85" dur="500"/>
                                        <p:tgtEl>
                                          <p:spTgt spid="2"/>
                                        </p:tgtEl>
                                      </p:cBhvr>
                                    </p:animEffect>
                                  </p:childTnLst>
                                </p:cTn>
                              </p:par>
                              <p:par>
                                <p:cTn id="86" presetID="22" presetClass="entr" presetSubtype="8" fill="hold" nodeType="withEffect">
                                  <p:stCondLst>
                                    <p:cond delay="0"/>
                                  </p:stCondLst>
                                  <p:childTnLst>
                                    <p:set>
                                      <p:cBhvr>
                                        <p:cTn id="87" dur="1" fill="hold">
                                          <p:stCondLst>
                                            <p:cond delay="0"/>
                                          </p:stCondLst>
                                        </p:cTn>
                                        <p:tgtEl>
                                          <p:spTgt spid="3"/>
                                        </p:tgtEl>
                                        <p:attrNameLst>
                                          <p:attrName>style.visibility</p:attrName>
                                        </p:attrNameLst>
                                      </p:cBhvr>
                                      <p:to>
                                        <p:strVal val="visible"/>
                                      </p:to>
                                    </p:set>
                                    <p:animEffect transition="in" filter="wipe(left)">
                                      <p:cBhvr>
                                        <p:cTn id="88" dur="500"/>
                                        <p:tgtEl>
                                          <p:spTgt spid="3"/>
                                        </p:tgtEl>
                                      </p:cBhvr>
                                    </p:animEffect>
                                  </p:childTnLst>
                                </p:cTn>
                              </p:par>
                            </p:childTnLst>
                          </p:cTn>
                        </p:par>
                        <p:par>
                          <p:cTn id="89" fill="hold" nodeType="afterGroup">
                            <p:stCondLst>
                              <p:cond delay="500"/>
                            </p:stCondLst>
                            <p:childTnLst>
                              <p:par>
                                <p:cTn id="90" presetID="3" presetClass="entr" presetSubtype="10" fill="hold" nodeType="after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blinds(horizontal)">
                                      <p:cBhvr>
                                        <p:cTn id="92" dur="500"/>
                                        <p:tgtEl>
                                          <p:spTgt spid="34"/>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53"/>
                                        </p:tgtEl>
                                        <p:attrNameLst>
                                          <p:attrName>style.visibility</p:attrName>
                                        </p:attrNameLst>
                                      </p:cBhvr>
                                      <p:to>
                                        <p:strVal val="visible"/>
                                      </p:to>
                                    </p:set>
                                    <p:animEffect transition="in" filter="blinds(horizontal)">
                                      <p:cBhvr>
                                        <p:cTn id="97" dur="500"/>
                                        <p:tgtEl>
                                          <p:spTgt spid="53"/>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56"/>
                                        </p:tgtEl>
                                        <p:attrNameLst>
                                          <p:attrName>style.visibility</p:attrName>
                                        </p:attrNameLst>
                                      </p:cBhvr>
                                      <p:to>
                                        <p:strVal val="visible"/>
                                      </p:to>
                                    </p:set>
                                    <p:animEffect transition="in" filter="blinds(horizontal)">
                                      <p:cBhvr>
                                        <p:cTn id="102" dur="500"/>
                                        <p:tgtEl>
                                          <p:spTgt spid="56"/>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55"/>
                                        </p:tgtEl>
                                        <p:attrNameLst>
                                          <p:attrName>style.visibility</p:attrName>
                                        </p:attrNameLst>
                                      </p:cBhvr>
                                      <p:to>
                                        <p:strVal val="visible"/>
                                      </p:to>
                                    </p:set>
                                    <p:animEffect transition="in" filter="blinds(horizontal)">
                                      <p:cBhvr>
                                        <p:cTn id="107" dur="500"/>
                                        <p:tgtEl>
                                          <p:spTgt spid="55"/>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57"/>
                                        </p:tgtEl>
                                        <p:attrNameLst>
                                          <p:attrName>style.visibility</p:attrName>
                                        </p:attrNameLst>
                                      </p:cBhvr>
                                      <p:to>
                                        <p:strVal val="visible"/>
                                      </p:to>
                                    </p:set>
                                    <p:animEffect transition="in" filter="blinds(horizontal)">
                                      <p:cBhvr>
                                        <p:cTn id="112" dur="500"/>
                                        <p:tgtEl>
                                          <p:spTgt spid="57"/>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54"/>
                                        </p:tgtEl>
                                        <p:attrNameLst>
                                          <p:attrName>style.visibility</p:attrName>
                                        </p:attrNameLst>
                                      </p:cBhvr>
                                      <p:to>
                                        <p:strVal val="visible"/>
                                      </p:to>
                                    </p:set>
                                    <p:animEffect transition="in" filter="blinds(horizontal)">
                                      <p:cBhvr>
                                        <p:cTn id="117" dur="500"/>
                                        <p:tgtEl>
                                          <p:spTgt spid="54"/>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3" presetClass="entr" presetSubtype="10" fill="hold" nodeType="clickEffect">
                                  <p:stCondLst>
                                    <p:cond delay="0"/>
                                  </p:stCondLst>
                                  <p:childTnLst>
                                    <p:set>
                                      <p:cBhvr>
                                        <p:cTn id="121" dur="1" fill="hold">
                                          <p:stCondLst>
                                            <p:cond delay="0"/>
                                          </p:stCondLst>
                                        </p:cTn>
                                        <p:tgtEl>
                                          <p:spTgt spid="58"/>
                                        </p:tgtEl>
                                        <p:attrNameLst>
                                          <p:attrName>style.visibility</p:attrName>
                                        </p:attrNameLst>
                                      </p:cBhvr>
                                      <p:to>
                                        <p:strVal val="visible"/>
                                      </p:to>
                                    </p:set>
                                    <p:animEffect transition="in" filter="blinds(horizontal)">
                                      <p:cBhvr>
                                        <p:cTn id="122" dur="500"/>
                                        <p:tgtEl>
                                          <p:spTgt spid="58"/>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3" presetClass="entr" presetSubtype="10" fill="hold" nodeType="clickEffect">
                                  <p:stCondLst>
                                    <p:cond delay="0"/>
                                  </p:stCondLst>
                                  <p:childTnLst>
                                    <p:set>
                                      <p:cBhvr>
                                        <p:cTn id="126" dur="1" fill="hold">
                                          <p:stCondLst>
                                            <p:cond delay="0"/>
                                          </p:stCondLst>
                                        </p:cTn>
                                        <p:tgtEl>
                                          <p:spTgt spid="59"/>
                                        </p:tgtEl>
                                        <p:attrNameLst>
                                          <p:attrName>style.visibility</p:attrName>
                                        </p:attrNameLst>
                                      </p:cBhvr>
                                      <p:to>
                                        <p:strVal val="visible"/>
                                      </p:to>
                                    </p:set>
                                    <p:animEffect transition="in" filter="blinds(horizontal)">
                                      <p:cBhvr>
                                        <p:cTn id="127" dur="500"/>
                                        <p:tgtEl>
                                          <p:spTgt spid="59"/>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3" presetClass="entr" presetSubtype="10" fill="hold" nodeType="clickEffect">
                                  <p:stCondLst>
                                    <p:cond delay="0"/>
                                  </p:stCondLst>
                                  <p:childTnLst>
                                    <p:set>
                                      <p:cBhvr>
                                        <p:cTn id="131" dur="1" fill="hold">
                                          <p:stCondLst>
                                            <p:cond delay="0"/>
                                          </p:stCondLst>
                                        </p:cTn>
                                        <p:tgtEl>
                                          <p:spTgt spid="60"/>
                                        </p:tgtEl>
                                        <p:attrNameLst>
                                          <p:attrName>style.visibility</p:attrName>
                                        </p:attrNameLst>
                                      </p:cBhvr>
                                      <p:to>
                                        <p:strVal val="visible"/>
                                      </p:to>
                                    </p:set>
                                    <p:animEffect transition="in" filter="blinds(horizontal)">
                                      <p:cBhvr>
                                        <p:cTn id="132" dur="500"/>
                                        <p:tgtEl>
                                          <p:spTgt spid="60"/>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3" presetClass="entr" presetSubtype="10" fill="hold" nodeType="clickEffect">
                                  <p:stCondLst>
                                    <p:cond delay="0"/>
                                  </p:stCondLst>
                                  <p:childTnLst>
                                    <p:set>
                                      <p:cBhvr>
                                        <p:cTn id="136" dur="1" fill="hold">
                                          <p:stCondLst>
                                            <p:cond delay="0"/>
                                          </p:stCondLst>
                                        </p:cTn>
                                        <p:tgtEl>
                                          <p:spTgt spid="61"/>
                                        </p:tgtEl>
                                        <p:attrNameLst>
                                          <p:attrName>style.visibility</p:attrName>
                                        </p:attrNameLst>
                                      </p:cBhvr>
                                      <p:to>
                                        <p:strVal val="visible"/>
                                      </p:to>
                                    </p:set>
                                    <p:animEffect transition="in" filter="blinds(horizontal)">
                                      <p:cBhvr>
                                        <p:cTn id="137" dur="500"/>
                                        <p:tgtEl>
                                          <p:spTgt spid="61"/>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3" presetClass="entr" presetSubtype="10" fill="hold" nodeType="clickEffect">
                                  <p:stCondLst>
                                    <p:cond delay="0"/>
                                  </p:stCondLst>
                                  <p:childTnLst>
                                    <p:set>
                                      <p:cBhvr>
                                        <p:cTn id="141" dur="1" fill="hold">
                                          <p:stCondLst>
                                            <p:cond delay="0"/>
                                          </p:stCondLst>
                                        </p:cTn>
                                        <p:tgtEl>
                                          <p:spTgt spid="62"/>
                                        </p:tgtEl>
                                        <p:attrNameLst>
                                          <p:attrName>style.visibility</p:attrName>
                                        </p:attrNameLst>
                                      </p:cBhvr>
                                      <p:to>
                                        <p:strVal val="visible"/>
                                      </p:to>
                                    </p:set>
                                    <p:animEffect transition="in" filter="blinds(horizontal)">
                                      <p:cBhvr>
                                        <p:cTn id="142" dur="500"/>
                                        <p:tgtEl>
                                          <p:spTgt spid="62"/>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22" presetClass="entr" presetSubtype="2" fill="hold" nodeType="clickEffect">
                                  <p:stCondLst>
                                    <p:cond delay="0"/>
                                  </p:stCondLst>
                                  <p:childTnLst>
                                    <p:set>
                                      <p:cBhvr>
                                        <p:cTn id="146" dur="1" fill="hold">
                                          <p:stCondLst>
                                            <p:cond delay="0"/>
                                          </p:stCondLst>
                                        </p:cTn>
                                        <p:tgtEl>
                                          <p:spTgt spid="4"/>
                                        </p:tgtEl>
                                        <p:attrNameLst>
                                          <p:attrName>style.visibility</p:attrName>
                                        </p:attrNameLst>
                                      </p:cBhvr>
                                      <p:to>
                                        <p:strVal val="visible"/>
                                      </p:to>
                                    </p:set>
                                    <p:animEffect transition="in" filter="wipe(right)">
                                      <p:cBhvr>
                                        <p:cTn id="147" dur="500"/>
                                        <p:tgtEl>
                                          <p:spTgt spid="4"/>
                                        </p:tgtEl>
                                      </p:cBhvr>
                                    </p:animEffect>
                                  </p:childTnLst>
                                </p:cTn>
                              </p:par>
                              <p:par>
                                <p:cTn id="148" presetID="22" presetClass="entr" presetSubtype="8" fill="hold" nodeType="withEffect">
                                  <p:stCondLst>
                                    <p:cond delay="0"/>
                                  </p:stCondLst>
                                  <p:childTnLst>
                                    <p:set>
                                      <p:cBhvr>
                                        <p:cTn id="149" dur="1" fill="hold">
                                          <p:stCondLst>
                                            <p:cond delay="0"/>
                                          </p:stCondLst>
                                        </p:cTn>
                                        <p:tgtEl>
                                          <p:spTgt spid="18"/>
                                        </p:tgtEl>
                                        <p:attrNameLst>
                                          <p:attrName>style.visibility</p:attrName>
                                        </p:attrNameLst>
                                      </p:cBhvr>
                                      <p:to>
                                        <p:strVal val="visible"/>
                                      </p:to>
                                    </p:set>
                                    <p:animEffect transition="in" filter="wipe(left)">
                                      <p:cBhvr>
                                        <p:cTn id="150" dur="500"/>
                                        <p:tgtEl>
                                          <p:spTgt spid="18"/>
                                        </p:tgtEl>
                                      </p:cBhvr>
                                    </p:animEffect>
                                  </p:childTnLst>
                                </p:cTn>
                              </p:par>
                            </p:childTnLst>
                          </p:cTn>
                        </p:par>
                        <p:par>
                          <p:cTn id="151" fill="hold" nodeType="afterGroup">
                            <p:stCondLst>
                              <p:cond delay="500"/>
                            </p:stCondLst>
                            <p:childTnLst>
                              <p:par>
                                <p:cTn id="152" presetID="3" presetClass="entr" presetSubtype="10" fill="hold" nodeType="afterEffect">
                                  <p:stCondLst>
                                    <p:cond delay="0"/>
                                  </p:stCondLst>
                                  <p:childTnLst>
                                    <p:set>
                                      <p:cBhvr>
                                        <p:cTn id="153" dur="1" fill="hold">
                                          <p:stCondLst>
                                            <p:cond delay="0"/>
                                          </p:stCondLst>
                                        </p:cTn>
                                        <p:tgtEl>
                                          <p:spTgt spid="69"/>
                                        </p:tgtEl>
                                        <p:attrNameLst>
                                          <p:attrName>style.visibility</p:attrName>
                                        </p:attrNameLst>
                                      </p:cBhvr>
                                      <p:to>
                                        <p:strVal val="visible"/>
                                      </p:to>
                                    </p:set>
                                    <p:animEffect transition="in" filter="blinds(horizontal)">
                                      <p:cBhvr>
                                        <p:cTn id="154"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53" grpId="0"/>
      <p:bldP spid="54" grpId="0"/>
      <p:bldP spid="55" grpId="0"/>
      <p:bldP spid="56" grpId="0"/>
      <p:bldP spid="5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05159-CF09-4945-8E35-A88963F5A2CB}"/>
              </a:ext>
            </a:extLst>
          </p:cNvPr>
          <p:cNvSpPr>
            <a:spLocks noGrp="1"/>
          </p:cNvSpPr>
          <p:nvPr>
            <p:ph type="title"/>
          </p:nvPr>
        </p:nvSpPr>
        <p:spPr>
          <a:xfrm>
            <a:off x="457200" y="274638"/>
            <a:ext cx="7467600" cy="679450"/>
          </a:xfrm>
        </p:spPr>
        <p:txBody>
          <a:bodyPr/>
          <a:lstStyle/>
          <a:p>
            <a:pPr eaLnBrk="1" fontAlgn="auto" hangingPunct="1">
              <a:spcAft>
                <a:spcPts val="0"/>
              </a:spcAft>
              <a:defRPr/>
            </a:pPr>
            <a:r>
              <a:rPr lang="en-CA" dirty="0"/>
              <a:t>Finding Outliers</a:t>
            </a:r>
          </a:p>
        </p:txBody>
      </p:sp>
      <p:sp>
        <p:nvSpPr>
          <p:cNvPr id="31747" name="Content Placeholder 2">
            <a:extLst>
              <a:ext uri="{FF2B5EF4-FFF2-40B4-BE49-F238E27FC236}">
                <a16:creationId xmlns:a16="http://schemas.microsoft.com/office/drawing/2014/main" id="{0A5347A3-5CA5-4B82-BD57-9EFABD6E9727}"/>
              </a:ext>
            </a:extLst>
          </p:cNvPr>
          <p:cNvSpPr>
            <a:spLocks noGrp="1"/>
          </p:cNvSpPr>
          <p:nvPr>
            <p:ph sz="quarter" idx="1"/>
          </p:nvPr>
        </p:nvSpPr>
        <p:spPr>
          <a:xfrm>
            <a:off x="241300" y="1076325"/>
            <a:ext cx="8378825" cy="1519238"/>
          </a:xfrm>
        </p:spPr>
        <p:txBody>
          <a:bodyPr/>
          <a:lstStyle/>
          <a:p>
            <a:r>
              <a:rPr lang="en-US" altLang="en-US" sz="2100" dirty="0"/>
              <a:t>Rule: Any value more than 1.5 x (Q</a:t>
            </a:r>
            <a:r>
              <a:rPr lang="en-US" altLang="en-US" sz="2100" baseline="-25000" dirty="0"/>
              <a:t>3</a:t>
            </a:r>
            <a:r>
              <a:rPr lang="en-US" altLang="en-US" sz="2100" dirty="0"/>
              <a:t>-Q</a:t>
            </a:r>
            <a:r>
              <a:rPr lang="en-US" altLang="en-US" sz="2100" baseline="-25000" dirty="0"/>
              <a:t>1</a:t>
            </a:r>
            <a:r>
              <a:rPr lang="en-US" altLang="en-US" sz="2100" dirty="0"/>
              <a:t>) away from the first or third quartiles is considered an outlier.</a:t>
            </a:r>
            <a:br>
              <a:rPr lang="en-US" altLang="en-US" sz="2100" dirty="0"/>
            </a:br>
            <a:endParaRPr lang="en-US" altLang="en-US" sz="2100" dirty="0"/>
          </a:p>
          <a:p>
            <a:pPr>
              <a:buFont typeface="Wingdings" panose="05000000000000000000" pitchFamily="2" charset="2"/>
              <a:buNone/>
            </a:pPr>
            <a:r>
              <a:rPr lang="en-US" altLang="en-US" sz="2100" dirty="0"/>
              <a:t>Ex: Identify any outliers from the previous data set</a:t>
            </a:r>
          </a:p>
        </p:txBody>
      </p:sp>
      <p:sp>
        <p:nvSpPr>
          <p:cNvPr id="4" name="Rectangle 3">
            <a:extLst>
              <a:ext uri="{FF2B5EF4-FFF2-40B4-BE49-F238E27FC236}">
                <a16:creationId xmlns:a16="http://schemas.microsoft.com/office/drawing/2014/main" id="{48DB3482-3D7E-41FF-8CFA-E7AAD2952D7A}"/>
              </a:ext>
            </a:extLst>
          </p:cNvPr>
          <p:cNvSpPr>
            <a:spLocks noChangeArrowheads="1"/>
          </p:cNvSpPr>
          <p:nvPr/>
        </p:nvSpPr>
        <p:spPr bwMode="auto">
          <a:xfrm>
            <a:off x="363538" y="2501900"/>
            <a:ext cx="10207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800">
                <a:latin typeface="Arial" panose="020B0604020202020204" pitchFamily="34" charset="0"/>
              </a:rPr>
              <a:t>Bonds –  </a:t>
            </a:r>
            <a:endParaRPr lang="en-CA" altLang="en-US" sz="1800">
              <a:latin typeface="Arial" panose="020B0604020202020204" pitchFamily="34" charset="0"/>
            </a:endParaRPr>
          </a:p>
        </p:txBody>
      </p:sp>
      <p:sp>
        <p:nvSpPr>
          <p:cNvPr id="5" name="TextBox 4">
            <a:extLst>
              <a:ext uri="{FF2B5EF4-FFF2-40B4-BE49-F238E27FC236}">
                <a16:creationId xmlns:a16="http://schemas.microsoft.com/office/drawing/2014/main" id="{6205938B-F54D-498D-A876-F6688D13C177}"/>
              </a:ext>
            </a:extLst>
          </p:cNvPr>
          <p:cNvSpPr txBox="1"/>
          <p:nvPr/>
        </p:nvSpPr>
        <p:spPr>
          <a:xfrm>
            <a:off x="1438275" y="2528888"/>
            <a:ext cx="1239838" cy="368300"/>
          </a:xfrm>
          <a:prstGeom prst="rect">
            <a:avLst/>
          </a:prstGeom>
          <a:noFill/>
        </p:spPr>
        <p:txBody>
          <a:bodyPr wrap="none">
            <a:spAutoFit/>
          </a:bodyPr>
          <a:lstStyle/>
          <a:p>
            <a:pPr eaLnBrk="1" hangingPunct="1">
              <a:defRPr/>
            </a:pPr>
            <a:r>
              <a:rPr lang="en-CA" dirty="0">
                <a:latin typeface="+mj-lt"/>
                <a:cs typeface="Arial" charset="0"/>
              </a:rPr>
              <a:t>Minimum</a:t>
            </a:r>
          </a:p>
        </p:txBody>
      </p:sp>
      <p:sp>
        <p:nvSpPr>
          <p:cNvPr id="6" name="TextBox 5">
            <a:extLst>
              <a:ext uri="{FF2B5EF4-FFF2-40B4-BE49-F238E27FC236}">
                <a16:creationId xmlns:a16="http://schemas.microsoft.com/office/drawing/2014/main" id="{1F68B766-21DD-4F36-A71B-78147D47111D}"/>
              </a:ext>
            </a:extLst>
          </p:cNvPr>
          <p:cNvSpPr txBox="1"/>
          <p:nvPr/>
        </p:nvSpPr>
        <p:spPr>
          <a:xfrm>
            <a:off x="7197725" y="2492375"/>
            <a:ext cx="1277938" cy="369888"/>
          </a:xfrm>
          <a:prstGeom prst="rect">
            <a:avLst/>
          </a:prstGeom>
          <a:noFill/>
        </p:spPr>
        <p:txBody>
          <a:bodyPr wrap="none">
            <a:spAutoFit/>
          </a:bodyPr>
          <a:lstStyle/>
          <a:p>
            <a:pPr eaLnBrk="1" hangingPunct="1">
              <a:defRPr/>
            </a:pPr>
            <a:r>
              <a:rPr lang="en-CA" dirty="0">
                <a:latin typeface="+mj-lt"/>
                <a:cs typeface="Arial" charset="0"/>
              </a:rPr>
              <a:t>Maximum</a:t>
            </a:r>
          </a:p>
        </p:txBody>
      </p:sp>
      <p:sp>
        <p:nvSpPr>
          <p:cNvPr id="7" name="TextBox 6">
            <a:extLst>
              <a:ext uri="{FF2B5EF4-FFF2-40B4-BE49-F238E27FC236}">
                <a16:creationId xmlns:a16="http://schemas.microsoft.com/office/drawing/2014/main" id="{75861C89-354B-4ECB-B2D6-A6008270EC3A}"/>
              </a:ext>
            </a:extLst>
          </p:cNvPr>
          <p:cNvSpPr txBox="1"/>
          <p:nvPr/>
        </p:nvSpPr>
        <p:spPr>
          <a:xfrm>
            <a:off x="4378325" y="2490788"/>
            <a:ext cx="993775" cy="369887"/>
          </a:xfrm>
          <a:prstGeom prst="rect">
            <a:avLst/>
          </a:prstGeom>
          <a:noFill/>
        </p:spPr>
        <p:txBody>
          <a:bodyPr wrap="none">
            <a:spAutoFit/>
          </a:bodyPr>
          <a:lstStyle/>
          <a:p>
            <a:pPr eaLnBrk="1" hangingPunct="1">
              <a:defRPr/>
            </a:pPr>
            <a:r>
              <a:rPr lang="en-CA" dirty="0">
                <a:latin typeface="+mj-lt"/>
                <a:cs typeface="Arial" charset="0"/>
              </a:rPr>
              <a:t>Median</a:t>
            </a:r>
          </a:p>
        </p:txBody>
      </p:sp>
      <p:sp>
        <p:nvSpPr>
          <p:cNvPr id="8" name="TextBox 7">
            <a:extLst>
              <a:ext uri="{FF2B5EF4-FFF2-40B4-BE49-F238E27FC236}">
                <a16:creationId xmlns:a16="http://schemas.microsoft.com/office/drawing/2014/main" id="{A1AFED90-63C0-456B-AC42-98000A1F48BC}"/>
              </a:ext>
            </a:extLst>
          </p:cNvPr>
          <p:cNvSpPr txBox="1"/>
          <p:nvPr/>
        </p:nvSpPr>
        <p:spPr>
          <a:xfrm>
            <a:off x="3025775" y="2517775"/>
            <a:ext cx="525463" cy="400050"/>
          </a:xfrm>
          <a:prstGeom prst="rect">
            <a:avLst/>
          </a:prstGeom>
          <a:noFill/>
        </p:spPr>
        <p:txBody>
          <a:bodyPr wrap="none">
            <a:spAutoFit/>
          </a:bodyPr>
          <a:lstStyle/>
          <a:p>
            <a:pPr eaLnBrk="1" hangingPunct="1">
              <a:defRPr/>
            </a:pPr>
            <a:r>
              <a:rPr lang="en-CA" sz="2000" dirty="0">
                <a:latin typeface="+mj-lt"/>
                <a:cs typeface="Arial" charset="0"/>
              </a:rPr>
              <a:t>Q1</a:t>
            </a:r>
          </a:p>
        </p:txBody>
      </p:sp>
      <p:sp>
        <p:nvSpPr>
          <p:cNvPr id="9" name="TextBox 8">
            <a:extLst>
              <a:ext uri="{FF2B5EF4-FFF2-40B4-BE49-F238E27FC236}">
                <a16:creationId xmlns:a16="http://schemas.microsoft.com/office/drawing/2014/main" id="{67EF15DD-4B8E-4A9A-84CC-92B7BF2B33CA}"/>
              </a:ext>
            </a:extLst>
          </p:cNvPr>
          <p:cNvSpPr txBox="1"/>
          <p:nvPr/>
        </p:nvSpPr>
        <p:spPr>
          <a:xfrm>
            <a:off x="6069013" y="2476500"/>
            <a:ext cx="525462" cy="400050"/>
          </a:xfrm>
          <a:prstGeom prst="rect">
            <a:avLst/>
          </a:prstGeom>
          <a:noFill/>
        </p:spPr>
        <p:txBody>
          <a:bodyPr wrap="none">
            <a:spAutoFit/>
          </a:bodyPr>
          <a:lstStyle/>
          <a:p>
            <a:pPr eaLnBrk="1" hangingPunct="1">
              <a:defRPr/>
            </a:pPr>
            <a:r>
              <a:rPr lang="en-CA" sz="2000" dirty="0">
                <a:latin typeface="+mj-lt"/>
                <a:cs typeface="Arial" charset="0"/>
              </a:rPr>
              <a:t>Q3</a:t>
            </a:r>
          </a:p>
        </p:txBody>
      </p:sp>
      <p:graphicFrame>
        <p:nvGraphicFramePr>
          <p:cNvPr id="10" name="Object 4">
            <a:extLst>
              <a:ext uri="{FF2B5EF4-FFF2-40B4-BE49-F238E27FC236}">
                <a16:creationId xmlns:a16="http://schemas.microsoft.com/office/drawing/2014/main" id="{3815F2CB-5E6A-49FE-9CE0-96AC45C19F53}"/>
              </a:ext>
            </a:extLst>
          </p:cNvPr>
          <p:cNvGraphicFramePr>
            <a:graphicFrameLocks noChangeAspect="1"/>
          </p:cNvGraphicFramePr>
          <p:nvPr/>
        </p:nvGraphicFramePr>
        <p:xfrm>
          <a:off x="1936750" y="2811463"/>
          <a:ext cx="268288" cy="419100"/>
        </p:xfrm>
        <a:graphic>
          <a:graphicData uri="http://schemas.openxmlformats.org/presentationml/2006/ole">
            <mc:AlternateContent xmlns:mc="http://schemas.openxmlformats.org/markup-compatibility/2006">
              <mc:Choice xmlns:v="urn:schemas-microsoft-com:vml" Requires="v">
                <p:oleObj spid="_x0000_s4098" name="Equation" r:id="rId4" imgW="114102" imgH="177492" progId="Equation.DSMT4">
                  <p:embed/>
                </p:oleObj>
              </mc:Choice>
              <mc:Fallback>
                <p:oleObj name="Equation" r:id="rId4" imgW="114102" imgH="177492" progId="Equation.DSMT4">
                  <p:embed/>
                  <p:pic>
                    <p:nvPicPr>
                      <p:cNvPr id="10" name="Object 4">
                        <a:extLst>
                          <a:ext uri="{FF2B5EF4-FFF2-40B4-BE49-F238E27FC236}">
                            <a16:creationId xmlns:a16="http://schemas.microsoft.com/office/drawing/2014/main" id="{3815F2CB-5E6A-49FE-9CE0-96AC45C19F5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6750" y="2811463"/>
                        <a:ext cx="268288"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3">
            <a:extLst>
              <a:ext uri="{FF2B5EF4-FFF2-40B4-BE49-F238E27FC236}">
                <a16:creationId xmlns:a16="http://schemas.microsoft.com/office/drawing/2014/main" id="{4F432EAD-62C9-4A8C-8FC2-CC54497275E5}"/>
              </a:ext>
            </a:extLst>
          </p:cNvPr>
          <p:cNvGraphicFramePr>
            <a:graphicFrameLocks noChangeAspect="1"/>
          </p:cNvGraphicFramePr>
          <p:nvPr/>
        </p:nvGraphicFramePr>
        <p:xfrm>
          <a:off x="7526338" y="2762250"/>
          <a:ext cx="447675" cy="419100"/>
        </p:xfrm>
        <a:graphic>
          <a:graphicData uri="http://schemas.openxmlformats.org/presentationml/2006/ole">
            <mc:AlternateContent xmlns:mc="http://schemas.openxmlformats.org/markup-compatibility/2006">
              <mc:Choice xmlns:v="urn:schemas-microsoft-com:vml" Requires="v">
                <p:oleObj spid="_x0000_s4099" name="Equation" r:id="rId6" imgW="190335" imgH="177646" progId="Equation.DSMT4">
                  <p:embed/>
                </p:oleObj>
              </mc:Choice>
              <mc:Fallback>
                <p:oleObj name="Equation" r:id="rId6" imgW="190335" imgH="177646" progId="Equation.DSMT4">
                  <p:embed/>
                  <p:pic>
                    <p:nvPicPr>
                      <p:cNvPr id="11" name="Object 3">
                        <a:extLst>
                          <a:ext uri="{FF2B5EF4-FFF2-40B4-BE49-F238E27FC236}">
                            <a16:creationId xmlns:a16="http://schemas.microsoft.com/office/drawing/2014/main" id="{4F432EAD-62C9-4A8C-8FC2-CC54497275E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26338" y="2762250"/>
                        <a:ext cx="44767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4">
            <a:extLst>
              <a:ext uri="{FF2B5EF4-FFF2-40B4-BE49-F238E27FC236}">
                <a16:creationId xmlns:a16="http://schemas.microsoft.com/office/drawing/2014/main" id="{9C222CEF-3CE9-45CA-84D8-622F7CF3A6C5}"/>
              </a:ext>
            </a:extLst>
          </p:cNvPr>
          <p:cNvGraphicFramePr>
            <a:graphicFrameLocks noChangeAspect="1"/>
          </p:cNvGraphicFramePr>
          <p:nvPr/>
        </p:nvGraphicFramePr>
        <p:xfrm>
          <a:off x="4614863" y="2757488"/>
          <a:ext cx="447675" cy="419100"/>
        </p:xfrm>
        <a:graphic>
          <a:graphicData uri="http://schemas.openxmlformats.org/presentationml/2006/ole">
            <mc:AlternateContent xmlns:mc="http://schemas.openxmlformats.org/markup-compatibility/2006">
              <mc:Choice xmlns:v="urn:schemas-microsoft-com:vml" Requires="v">
                <p:oleObj spid="_x0000_s4100" name="Equation" r:id="rId8" imgW="190335" imgH="177646" progId="Equation.DSMT4">
                  <p:embed/>
                </p:oleObj>
              </mc:Choice>
              <mc:Fallback>
                <p:oleObj name="Equation" r:id="rId8" imgW="190335" imgH="177646" progId="Equation.DSMT4">
                  <p:embed/>
                  <p:pic>
                    <p:nvPicPr>
                      <p:cNvPr id="12" name="Object 4">
                        <a:extLst>
                          <a:ext uri="{FF2B5EF4-FFF2-40B4-BE49-F238E27FC236}">
                            <a16:creationId xmlns:a16="http://schemas.microsoft.com/office/drawing/2014/main" id="{9C222CEF-3CE9-45CA-84D8-622F7CF3A6C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14863" y="2757488"/>
                        <a:ext cx="44767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5">
            <a:extLst>
              <a:ext uri="{FF2B5EF4-FFF2-40B4-BE49-F238E27FC236}">
                <a16:creationId xmlns:a16="http://schemas.microsoft.com/office/drawing/2014/main" id="{35383647-D273-4B7C-B974-F8B38225018A}"/>
              </a:ext>
            </a:extLst>
          </p:cNvPr>
          <p:cNvGraphicFramePr>
            <a:graphicFrameLocks noChangeAspect="1"/>
          </p:cNvGraphicFramePr>
          <p:nvPr/>
        </p:nvGraphicFramePr>
        <p:xfrm>
          <a:off x="2965450" y="2805113"/>
          <a:ext cx="746125" cy="419100"/>
        </p:xfrm>
        <a:graphic>
          <a:graphicData uri="http://schemas.openxmlformats.org/presentationml/2006/ole">
            <mc:AlternateContent xmlns:mc="http://schemas.openxmlformats.org/markup-compatibility/2006">
              <mc:Choice xmlns:v="urn:schemas-microsoft-com:vml" Requires="v">
                <p:oleObj spid="_x0000_s4101" name="Equation" r:id="rId10" imgW="317087" imgH="177569" progId="Equation.DSMT4">
                  <p:embed/>
                </p:oleObj>
              </mc:Choice>
              <mc:Fallback>
                <p:oleObj name="Equation" r:id="rId10" imgW="317087" imgH="177569" progId="Equation.DSMT4">
                  <p:embed/>
                  <p:pic>
                    <p:nvPicPr>
                      <p:cNvPr id="13" name="Object 5">
                        <a:extLst>
                          <a:ext uri="{FF2B5EF4-FFF2-40B4-BE49-F238E27FC236}">
                            <a16:creationId xmlns:a16="http://schemas.microsoft.com/office/drawing/2014/main" id="{35383647-D273-4B7C-B974-F8B38225018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65450" y="2805113"/>
                        <a:ext cx="74612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6">
            <a:extLst>
              <a:ext uri="{FF2B5EF4-FFF2-40B4-BE49-F238E27FC236}">
                <a16:creationId xmlns:a16="http://schemas.microsoft.com/office/drawing/2014/main" id="{BB9F5874-A90D-45FA-B854-87E0551C6C02}"/>
              </a:ext>
            </a:extLst>
          </p:cNvPr>
          <p:cNvGraphicFramePr>
            <a:graphicFrameLocks noChangeAspect="1"/>
          </p:cNvGraphicFramePr>
          <p:nvPr/>
        </p:nvGraphicFramePr>
        <p:xfrm>
          <a:off x="6118225" y="2760663"/>
          <a:ext cx="447675" cy="388937"/>
        </p:xfrm>
        <a:graphic>
          <a:graphicData uri="http://schemas.openxmlformats.org/presentationml/2006/ole">
            <mc:AlternateContent xmlns:mc="http://schemas.openxmlformats.org/markup-compatibility/2006">
              <mc:Choice xmlns:v="urn:schemas-microsoft-com:vml" Requires="v">
                <p:oleObj spid="_x0000_s4102" name="Equation" r:id="rId12" imgW="190335" imgH="164957" progId="Equation.DSMT4">
                  <p:embed/>
                </p:oleObj>
              </mc:Choice>
              <mc:Fallback>
                <p:oleObj name="Equation" r:id="rId12" imgW="190335" imgH="164957" progId="Equation.DSMT4">
                  <p:embed/>
                  <p:pic>
                    <p:nvPicPr>
                      <p:cNvPr id="14" name="Object 6">
                        <a:extLst>
                          <a:ext uri="{FF2B5EF4-FFF2-40B4-BE49-F238E27FC236}">
                            <a16:creationId xmlns:a16="http://schemas.microsoft.com/office/drawing/2014/main" id="{BB9F5874-A90D-45FA-B854-87E0551C6C0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18225" y="2760663"/>
                        <a:ext cx="447675" cy="388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 name="Object 9">
            <a:extLst>
              <a:ext uri="{FF2B5EF4-FFF2-40B4-BE49-F238E27FC236}">
                <a16:creationId xmlns:a16="http://schemas.microsoft.com/office/drawing/2014/main" id="{A74B67DC-42A5-434C-B7C2-172611DEEECA}"/>
              </a:ext>
            </a:extLst>
          </p:cNvPr>
          <p:cNvGraphicFramePr>
            <a:graphicFrameLocks noChangeAspect="1"/>
          </p:cNvGraphicFramePr>
          <p:nvPr/>
        </p:nvGraphicFramePr>
        <p:xfrm>
          <a:off x="200025" y="3470275"/>
          <a:ext cx="2660650" cy="415925"/>
        </p:xfrm>
        <a:graphic>
          <a:graphicData uri="http://schemas.openxmlformats.org/presentationml/2006/ole">
            <mc:AlternateContent xmlns:mc="http://schemas.openxmlformats.org/markup-compatibility/2006">
              <mc:Choice xmlns:v="urn:schemas-microsoft-com:vml" Requires="v">
                <p:oleObj spid="_x0000_s4103" name="Equation" r:id="rId14" imgW="1295400" imgH="203200" progId="Equation.DSMT4">
                  <p:embed/>
                </p:oleObj>
              </mc:Choice>
              <mc:Fallback>
                <p:oleObj name="Equation" r:id="rId14" imgW="1295400" imgH="203200" progId="Equation.DSMT4">
                  <p:embed/>
                  <p:pic>
                    <p:nvPicPr>
                      <p:cNvPr id="21" name="Object 9">
                        <a:extLst>
                          <a:ext uri="{FF2B5EF4-FFF2-40B4-BE49-F238E27FC236}">
                            <a16:creationId xmlns:a16="http://schemas.microsoft.com/office/drawing/2014/main" id="{A74B67DC-42A5-434C-B7C2-172611DEEECA}"/>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00025" y="3470275"/>
                        <a:ext cx="2660650" cy="415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 name="Object 8">
            <a:extLst>
              <a:ext uri="{FF2B5EF4-FFF2-40B4-BE49-F238E27FC236}">
                <a16:creationId xmlns:a16="http://schemas.microsoft.com/office/drawing/2014/main" id="{5021842F-5A5A-419C-846D-44B3FB76D0A3}"/>
              </a:ext>
            </a:extLst>
          </p:cNvPr>
          <p:cNvGraphicFramePr>
            <a:graphicFrameLocks noChangeAspect="1"/>
          </p:cNvGraphicFramePr>
          <p:nvPr/>
        </p:nvGraphicFramePr>
        <p:xfrm>
          <a:off x="1428750" y="3889375"/>
          <a:ext cx="1044575" cy="363538"/>
        </p:xfrm>
        <a:graphic>
          <a:graphicData uri="http://schemas.openxmlformats.org/presentationml/2006/ole">
            <mc:AlternateContent xmlns:mc="http://schemas.openxmlformats.org/markup-compatibility/2006">
              <mc:Choice xmlns:v="urn:schemas-microsoft-com:vml" Requires="v">
                <p:oleObj spid="_x0000_s4104" name="Equation" r:id="rId16" imgW="507780" imgH="177723" progId="Equation.DSMT4">
                  <p:embed/>
                </p:oleObj>
              </mc:Choice>
              <mc:Fallback>
                <p:oleObj name="Equation" r:id="rId16" imgW="507780" imgH="177723" progId="Equation.DSMT4">
                  <p:embed/>
                  <p:pic>
                    <p:nvPicPr>
                      <p:cNvPr id="22" name="Object 8">
                        <a:extLst>
                          <a:ext uri="{FF2B5EF4-FFF2-40B4-BE49-F238E27FC236}">
                            <a16:creationId xmlns:a16="http://schemas.microsoft.com/office/drawing/2014/main" id="{5021842F-5A5A-419C-846D-44B3FB76D0A3}"/>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428750" y="3889375"/>
                        <a:ext cx="10445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 name="TextBox 22">
            <a:extLst>
              <a:ext uri="{FF2B5EF4-FFF2-40B4-BE49-F238E27FC236}">
                <a16:creationId xmlns:a16="http://schemas.microsoft.com/office/drawing/2014/main" id="{F76839E7-0803-4F48-999D-1E68273C4E79}"/>
              </a:ext>
            </a:extLst>
          </p:cNvPr>
          <p:cNvSpPr txBox="1">
            <a:spLocks noChangeArrowheads="1"/>
          </p:cNvSpPr>
          <p:nvPr/>
        </p:nvSpPr>
        <p:spPr bwMode="auto">
          <a:xfrm>
            <a:off x="3308350" y="3267075"/>
            <a:ext cx="48529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a:solidFill>
                  <a:srgbClr val="FF0000"/>
                </a:solidFill>
                <a:latin typeface="Arial" panose="020B0604020202020204" pitchFamily="34" charset="0"/>
              </a:rPr>
              <a:t>The minimum is within 1.5xIQR of Q1, so it is </a:t>
            </a:r>
            <a:br>
              <a:rPr lang="en-CA" altLang="en-US" sz="1800">
                <a:solidFill>
                  <a:srgbClr val="FF0000"/>
                </a:solidFill>
                <a:latin typeface="Arial" panose="020B0604020202020204" pitchFamily="34" charset="0"/>
              </a:rPr>
            </a:br>
            <a:r>
              <a:rPr lang="en-CA" altLang="en-US" sz="1800">
                <a:solidFill>
                  <a:srgbClr val="FF0000"/>
                </a:solidFill>
                <a:latin typeface="Arial" panose="020B0604020202020204" pitchFamily="34" charset="0"/>
              </a:rPr>
              <a:t>not an outlier</a:t>
            </a:r>
          </a:p>
        </p:txBody>
      </p:sp>
      <p:sp>
        <p:nvSpPr>
          <p:cNvPr id="24" name="TextBox 23">
            <a:extLst>
              <a:ext uri="{FF2B5EF4-FFF2-40B4-BE49-F238E27FC236}">
                <a16:creationId xmlns:a16="http://schemas.microsoft.com/office/drawing/2014/main" id="{60FB24E0-03FD-465F-AD02-E63E03A77514}"/>
              </a:ext>
            </a:extLst>
          </p:cNvPr>
          <p:cNvSpPr txBox="1">
            <a:spLocks noChangeArrowheads="1"/>
          </p:cNvSpPr>
          <p:nvPr/>
        </p:nvSpPr>
        <p:spPr bwMode="auto">
          <a:xfrm>
            <a:off x="3298825" y="3783013"/>
            <a:ext cx="51228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a:solidFill>
                  <a:srgbClr val="FF0000"/>
                </a:solidFill>
                <a:latin typeface="Arial" panose="020B0604020202020204" pitchFamily="34" charset="0"/>
              </a:rPr>
              <a:t>The maximum (73) is more than 1.5xIQR of Q3, </a:t>
            </a:r>
            <a:br>
              <a:rPr lang="en-CA" altLang="en-US" sz="1800">
                <a:solidFill>
                  <a:srgbClr val="FF0000"/>
                </a:solidFill>
                <a:latin typeface="Arial" panose="020B0604020202020204" pitchFamily="34" charset="0"/>
              </a:rPr>
            </a:br>
            <a:r>
              <a:rPr lang="en-CA" altLang="en-US" sz="1800">
                <a:solidFill>
                  <a:srgbClr val="FF0000"/>
                </a:solidFill>
                <a:latin typeface="Arial" panose="020B0604020202020204" pitchFamily="34" charset="0"/>
              </a:rPr>
              <a:t>so it is considered an outlier</a:t>
            </a:r>
          </a:p>
        </p:txBody>
      </p:sp>
      <p:sp>
        <p:nvSpPr>
          <p:cNvPr id="25" name="Rectangle 24">
            <a:extLst>
              <a:ext uri="{FF2B5EF4-FFF2-40B4-BE49-F238E27FC236}">
                <a16:creationId xmlns:a16="http://schemas.microsoft.com/office/drawing/2014/main" id="{BAF2569A-D623-4FDD-BB3E-4F8C6217B790}"/>
              </a:ext>
            </a:extLst>
          </p:cNvPr>
          <p:cNvSpPr>
            <a:spLocks noChangeArrowheads="1"/>
          </p:cNvSpPr>
          <p:nvPr/>
        </p:nvSpPr>
        <p:spPr bwMode="auto">
          <a:xfrm>
            <a:off x="296863" y="4633913"/>
            <a:ext cx="1047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800">
                <a:latin typeface="Arial" panose="020B0604020202020204" pitchFamily="34" charset="0"/>
              </a:rPr>
              <a:t>Aaron – </a:t>
            </a:r>
            <a:endParaRPr lang="en-CA" altLang="en-US" sz="1800">
              <a:latin typeface="Arial" panose="020B0604020202020204" pitchFamily="34" charset="0"/>
            </a:endParaRPr>
          </a:p>
        </p:txBody>
      </p:sp>
      <p:sp>
        <p:nvSpPr>
          <p:cNvPr id="26" name="TextBox 25">
            <a:extLst>
              <a:ext uri="{FF2B5EF4-FFF2-40B4-BE49-F238E27FC236}">
                <a16:creationId xmlns:a16="http://schemas.microsoft.com/office/drawing/2014/main" id="{35DF1B19-4E03-4B8D-B5A7-5DDF5D50F352}"/>
              </a:ext>
            </a:extLst>
          </p:cNvPr>
          <p:cNvSpPr txBox="1"/>
          <p:nvPr/>
        </p:nvSpPr>
        <p:spPr>
          <a:xfrm>
            <a:off x="1376363" y="4618038"/>
            <a:ext cx="1239837" cy="368300"/>
          </a:xfrm>
          <a:prstGeom prst="rect">
            <a:avLst/>
          </a:prstGeom>
          <a:noFill/>
        </p:spPr>
        <p:txBody>
          <a:bodyPr wrap="none">
            <a:spAutoFit/>
          </a:bodyPr>
          <a:lstStyle/>
          <a:p>
            <a:pPr eaLnBrk="1" hangingPunct="1">
              <a:defRPr/>
            </a:pPr>
            <a:r>
              <a:rPr lang="en-CA" dirty="0">
                <a:latin typeface="+mj-lt"/>
                <a:cs typeface="Arial" charset="0"/>
              </a:rPr>
              <a:t>Minimum</a:t>
            </a:r>
          </a:p>
        </p:txBody>
      </p:sp>
      <p:sp>
        <p:nvSpPr>
          <p:cNvPr id="27" name="TextBox 26">
            <a:extLst>
              <a:ext uri="{FF2B5EF4-FFF2-40B4-BE49-F238E27FC236}">
                <a16:creationId xmlns:a16="http://schemas.microsoft.com/office/drawing/2014/main" id="{624404A6-45BD-487A-A45E-F4DFE9017AF2}"/>
              </a:ext>
            </a:extLst>
          </p:cNvPr>
          <p:cNvSpPr txBox="1"/>
          <p:nvPr/>
        </p:nvSpPr>
        <p:spPr>
          <a:xfrm>
            <a:off x="7042150" y="4594225"/>
            <a:ext cx="1277938" cy="368300"/>
          </a:xfrm>
          <a:prstGeom prst="rect">
            <a:avLst/>
          </a:prstGeom>
          <a:noFill/>
        </p:spPr>
        <p:txBody>
          <a:bodyPr wrap="none">
            <a:spAutoFit/>
          </a:bodyPr>
          <a:lstStyle/>
          <a:p>
            <a:pPr eaLnBrk="1" hangingPunct="1">
              <a:defRPr/>
            </a:pPr>
            <a:r>
              <a:rPr lang="en-CA" dirty="0">
                <a:latin typeface="+mj-lt"/>
                <a:cs typeface="Arial" charset="0"/>
              </a:rPr>
              <a:t>Maximum</a:t>
            </a:r>
          </a:p>
        </p:txBody>
      </p:sp>
      <p:sp>
        <p:nvSpPr>
          <p:cNvPr id="28" name="TextBox 27">
            <a:extLst>
              <a:ext uri="{FF2B5EF4-FFF2-40B4-BE49-F238E27FC236}">
                <a16:creationId xmlns:a16="http://schemas.microsoft.com/office/drawing/2014/main" id="{228D27DE-A7BF-44BB-A63C-2E397CE79E59}"/>
              </a:ext>
            </a:extLst>
          </p:cNvPr>
          <p:cNvSpPr txBox="1"/>
          <p:nvPr/>
        </p:nvSpPr>
        <p:spPr>
          <a:xfrm>
            <a:off x="4156075" y="4619625"/>
            <a:ext cx="992188" cy="369888"/>
          </a:xfrm>
          <a:prstGeom prst="rect">
            <a:avLst/>
          </a:prstGeom>
          <a:noFill/>
        </p:spPr>
        <p:txBody>
          <a:bodyPr wrap="none">
            <a:spAutoFit/>
          </a:bodyPr>
          <a:lstStyle/>
          <a:p>
            <a:pPr eaLnBrk="1" hangingPunct="1">
              <a:defRPr/>
            </a:pPr>
            <a:r>
              <a:rPr lang="en-CA" dirty="0">
                <a:latin typeface="+mj-lt"/>
                <a:cs typeface="Arial" charset="0"/>
              </a:rPr>
              <a:t>Median</a:t>
            </a:r>
          </a:p>
        </p:txBody>
      </p:sp>
      <p:sp>
        <p:nvSpPr>
          <p:cNvPr id="29" name="TextBox 28">
            <a:extLst>
              <a:ext uri="{FF2B5EF4-FFF2-40B4-BE49-F238E27FC236}">
                <a16:creationId xmlns:a16="http://schemas.microsoft.com/office/drawing/2014/main" id="{EFB09ECF-EB9E-436F-AC0A-9CEB7E43CFB2}"/>
              </a:ext>
            </a:extLst>
          </p:cNvPr>
          <p:cNvSpPr txBox="1"/>
          <p:nvPr/>
        </p:nvSpPr>
        <p:spPr>
          <a:xfrm>
            <a:off x="2935288" y="4606925"/>
            <a:ext cx="525462" cy="400050"/>
          </a:xfrm>
          <a:prstGeom prst="rect">
            <a:avLst/>
          </a:prstGeom>
          <a:noFill/>
        </p:spPr>
        <p:txBody>
          <a:bodyPr wrap="none">
            <a:spAutoFit/>
          </a:bodyPr>
          <a:lstStyle/>
          <a:p>
            <a:pPr eaLnBrk="1" hangingPunct="1">
              <a:defRPr/>
            </a:pPr>
            <a:r>
              <a:rPr lang="en-CA" sz="2000" dirty="0">
                <a:latin typeface="+mj-lt"/>
                <a:cs typeface="Arial" charset="0"/>
              </a:rPr>
              <a:t>Q1</a:t>
            </a:r>
          </a:p>
        </p:txBody>
      </p:sp>
      <p:sp>
        <p:nvSpPr>
          <p:cNvPr id="30" name="TextBox 29">
            <a:extLst>
              <a:ext uri="{FF2B5EF4-FFF2-40B4-BE49-F238E27FC236}">
                <a16:creationId xmlns:a16="http://schemas.microsoft.com/office/drawing/2014/main" id="{260CD343-8D34-413B-8ABF-C1E067A9280A}"/>
              </a:ext>
            </a:extLst>
          </p:cNvPr>
          <p:cNvSpPr txBox="1"/>
          <p:nvPr/>
        </p:nvSpPr>
        <p:spPr>
          <a:xfrm>
            <a:off x="5857875" y="4605338"/>
            <a:ext cx="527050" cy="400050"/>
          </a:xfrm>
          <a:prstGeom prst="rect">
            <a:avLst/>
          </a:prstGeom>
          <a:noFill/>
        </p:spPr>
        <p:txBody>
          <a:bodyPr wrap="none">
            <a:spAutoFit/>
          </a:bodyPr>
          <a:lstStyle/>
          <a:p>
            <a:pPr eaLnBrk="1" hangingPunct="1">
              <a:defRPr/>
            </a:pPr>
            <a:r>
              <a:rPr lang="en-CA" sz="2000" dirty="0">
                <a:latin typeface="+mj-lt"/>
                <a:cs typeface="Arial" charset="0"/>
              </a:rPr>
              <a:t>Q3</a:t>
            </a:r>
          </a:p>
        </p:txBody>
      </p:sp>
      <p:graphicFrame>
        <p:nvGraphicFramePr>
          <p:cNvPr id="31" name="Object 9">
            <a:extLst>
              <a:ext uri="{FF2B5EF4-FFF2-40B4-BE49-F238E27FC236}">
                <a16:creationId xmlns:a16="http://schemas.microsoft.com/office/drawing/2014/main" id="{CCE6B8AB-0096-4740-926E-18C129906AE4}"/>
              </a:ext>
            </a:extLst>
          </p:cNvPr>
          <p:cNvGraphicFramePr>
            <a:graphicFrameLocks noChangeAspect="1"/>
          </p:cNvGraphicFramePr>
          <p:nvPr/>
        </p:nvGraphicFramePr>
        <p:xfrm>
          <a:off x="1798638" y="4900613"/>
          <a:ext cx="419100" cy="419100"/>
        </p:xfrm>
        <a:graphic>
          <a:graphicData uri="http://schemas.openxmlformats.org/presentationml/2006/ole">
            <mc:AlternateContent xmlns:mc="http://schemas.openxmlformats.org/markup-compatibility/2006">
              <mc:Choice xmlns:v="urn:schemas-microsoft-com:vml" Requires="v">
                <p:oleObj spid="_x0000_s4105" name="Equation" r:id="rId18" imgW="177492" imgH="177492" progId="Equation.DSMT4">
                  <p:embed/>
                </p:oleObj>
              </mc:Choice>
              <mc:Fallback>
                <p:oleObj name="Equation" r:id="rId18" imgW="177492" imgH="177492" progId="Equation.DSMT4">
                  <p:embed/>
                  <p:pic>
                    <p:nvPicPr>
                      <p:cNvPr id="31" name="Object 9">
                        <a:extLst>
                          <a:ext uri="{FF2B5EF4-FFF2-40B4-BE49-F238E27FC236}">
                            <a16:creationId xmlns:a16="http://schemas.microsoft.com/office/drawing/2014/main" id="{CCE6B8AB-0096-4740-926E-18C129906AE4}"/>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798638" y="4900613"/>
                        <a:ext cx="419100"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 name="Object 10">
            <a:extLst>
              <a:ext uri="{FF2B5EF4-FFF2-40B4-BE49-F238E27FC236}">
                <a16:creationId xmlns:a16="http://schemas.microsoft.com/office/drawing/2014/main" id="{8413AF21-4310-4074-8278-881B8E6D882F}"/>
              </a:ext>
            </a:extLst>
          </p:cNvPr>
          <p:cNvGraphicFramePr>
            <a:graphicFrameLocks noChangeAspect="1"/>
          </p:cNvGraphicFramePr>
          <p:nvPr/>
        </p:nvGraphicFramePr>
        <p:xfrm>
          <a:off x="7396163" y="4932363"/>
          <a:ext cx="477837" cy="419100"/>
        </p:xfrm>
        <a:graphic>
          <a:graphicData uri="http://schemas.openxmlformats.org/presentationml/2006/ole">
            <mc:AlternateContent xmlns:mc="http://schemas.openxmlformats.org/markup-compatibility/2006">
              <mc:Choice xmlns:v="urn:schemas-microsoft-com:vml" Requires="v">
                <p:oleObj spid="_x0000_s4106" name="Equation" r:id="rId20" imgW="202936" imgH="177569" progId="Equation.DSMT4">
                  <p:embed/>
                </p:oleObj>
              </mc:Choice>
              <mc:Fallback>
                <p:oleObj name="Equation" r:id="rId20" imgW="202936" imgH="177569" progId="Equation.DSMT4">
                  <p:embed/>
                  <p:pic>
                    <p:nvPicPr>
                      <p:cNvPr id="32" name="Object 10">
                        <a:extLst>
                          <a:ext uri="{FF2B5EF4-FFF2-40B4-BE49-F238E27FC236}">
                            <a16:creationId xmlns:a16="http://schemas.microsoft.com/office/drawing/2014/main" id="{8413AF21-4310-4074-8278-881B8E6D882F}"/>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396163" y="4932363"/>
                        <a:ext cx="477837"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 name="Object 11">
            <a:extLst>
              <a:ext uri="{FF2B5EF4-FFF2-40B4-BE49-F238E27FC236}">
                <a16:creationId xmlns:a16="http://schemas.microsoft.com/office/drawing/2014/main" id="{0AC5733C-C409-4AF8-9C77-A557201945DF}"/>
              </a:ext>
            </a:extLst>
          </p:cNvPr>
          <p:cNvGraphicFramePr>
            <a:graphicFrameLocks noChangeAspect="1"/>
          </p:cNvGraphicFramePr>
          <p:nvPr/>
        </p:nvGraphicFramePr>
        <p:xfrm>
          <a:off x="4391025" y="4886325"/>
          <a:ext cx="447675" cy="419100"/>
        </p:xfrm>
        <a:graphic>
          <a:graphicData uri="http://schemas.openxmlformats.org/presentationml/2006/ole">
            <mc:AlternateContent xmlns:mc="http://schemas.openxmlformats.org/markup-compatibility/2006">
              <mc:Choice xmlns:v="urn:schemas-microsoft-com:vml" Requires="v">
                <p:oleObj spid="_x0000_s4107" name="Equation" r:id="rId22" imgW="190335" imgH="177646" progId="Equation.DSMT4">
                  <p:embed/>
                </p:oleObj>
              </mc:Choice>
              <mc:Fallback>
                <p:oleObj name="Equation" r:id="rId22" imgW="190335" imgH="177646" progId="Equation.DSMT4">
                  <p:embed/>
                  <p:pic>
                    <p:nvPicPr>
                      <p:cNvPr id="33" name="Object 11">
                        <a:extLst>
                          <a:ext uri="{FF2B5EF4-FFF2-40B4-BE49-F238E27FC236}">
                            <a16:creationId xmlns:a16="http://schemas.microsoft.com/office/drawing/2014/main" id="{0AC5733C-C409-4AF8-9C77-A557201945DF}"/>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391025" y="4886325"/>
                        <a:ext cx="44767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4" name="Object 12">
            <a:extLst>
              <a:ext uri="{FF2B5EF4-FFF2-40B4-BE49-F238E27FC236}">
                <a16:creationId xmlns:a16="http://schemas.microsoft.com/office/drawing/2014/main" id="{97DEB0BA-B852-4BFA-82D2-B9D12996D538}"/>
              </a:ext>
            </a:extLst>
          </p:cNvPr>
          <p:cNvGraphicFramePr>
            <a:graphicFrameLocks noChangeAspect="1"/>
          </p:cNvGraphicFramePr>
          <p:nvPr/>
        </p:nvGraphicFramePr>
        <p:xfrm>
          <a:off x="2995613" y="4894263"/>
          <a:ext cx="477837" cy="419100"/>
        </p:xfrm>
        <a:graphic>
          <a:graphicData uri="http://schemas.openxmlformats.org/presentationml/2006/ole">
            <mc:AlternateContent xmlns:mc="http://schemas.openxmlformats.org/markup-compatibility/2006">
              <mc:Choice xmlns:v="urn:schemas-microsoft-com:vml" Requires="v">
                <p:oleObj spid="_x0000_s4108" name="Equation" r:id="rId24" imgW="202936" imgH="177569" progId="Equation.DSMT4">
                  <p:embed/>
                </p:oleObj>
              </mc:Choice>
              <mc:Fallback>
                <p:oleObj name="Equation" r:id="rId24" imgW="202936" imgH="177569" progId="Equation.DSMT4">
                  <p:embed/>
                  <p:pic>
                    <p:nvPicPr>
                      <p:cNvPr id="34" name="Object 12">
                        <a:extLst>
                          <a:ext uri="{FF2B5EF4-FFF2-40B4-BE49-F238E27FC236}">
                            <a16:creationId xmlns:a16="http://schemas.microsoft.com/office/drawing/2014/main" id="{97DEB0BA-B852-4BFA-82D2-B9D12996D538}"/>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995613" y="4894263"/>
                        <a:ext cx="477837"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 name="Object 13">
            <a:extLst>
              <a:ext uri="{FF2B5EF4-FFF2-40B4-BE49-F238E27FC236}">
                <a16:creationId xmlns:a16="http://schemas.microsoft.com/office/drawing/2014/main" id="{1755DAF3-C5DC-4F47-A038-34CA710E98BC}"/>
              </a:ext>
            </a:extLst>
          </p:cNvPr>
          <p:cNvGraphicFramePr>
            <a:graphicFrameLocks noChangeAspect="1"/>
          </p:cNvGraphicFramePr>
          <p:nvPr/>
        </p:nvGraphicFramePr>
        <p:xfrm>
          <a:off x="5894388" y="4889500"/>
          <a:ext cx="477837" cy="388938"/>
        </p:xfrm>
        <a:graphic>
          <a:graphicData uri="http://schemas.openxmlformats.org/presentationml/2006/ole">
            <mc:AlternateContent xmlns:mc="http://schemas.openxmlformats.org/markup-compatibility/2006">
              <mc:Choice xmlns:v="urn:schemas-microsoft-com:vml" Requires="v">
                <p:oleObj spid="_x0000_s4109" name="Equation" r:id="rId26" imgW="203024" imgH="164957" progId="Equation.DSMT4">
                  <p:embed/>
                </p:oleObj>
              </mc:Choice>
              <mc:Fallback>
                <p:oleObj name="Equation" r:id="rId26" imgW="203024" imgH="164957" progId="Equation.DSMT4">
                  <p:embed/>
                  <p:pic>
                    <p:nvPicPr>
                      <p:cNvPr id="35" name="Object 13">
                        <a:extLst>
                          <a:ext uri="{FF2B5EF4-FFF2-40B4-BE49-F238E27FC236}">
                            <a16:creationId xmlns:a16="http://schemas.microsoft.com/office/drawing/2014/main" id="{1755DAF3-C5DC-4F47-A038-34CA710E98BC}"/>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894388" y="4889500"/>
                        <a:ext cx="477837" cy="388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 name="Object 14">
            <a:extLst>
              <a:ext uri="{FF2B5EF4-FFF2-40B4-BE49-F238E27FC236}">
                <a16:creationId xmlns:a16="http://schemas.microsoft.com/office/drawing/2014/main" id="{54CB2F18-C1E9-4D4A-9785-8A6D46B6D073}"/>
              </a:ext>
            </a:extLst>
          </p:cNvPr>
          <p:cNvGraphicFramePr>
            <a:graphicFrameLocks noChangeAspect="1"/>
          </p:cNvGraphicFramePr>
          <p:nvPr/>
        </p:nvGraphicFramePr>
        <p:xfrm>
          <a:off x="334963" y="5383213"/>
          <a:ext cx="2425700" cy="415925"/>
        </p:xfrm>
        <a:graphic>
          <a:graphicData uri="http://schemas.openxmlformats.org/presentationml/2006/ole">
            <mc:AlternateContent xmlns:mc="http://schemas.openxmlformats.org/markup-compatibility/2006">
              <mc:Choice xmlns:v="urn:schemas-microsoft-com:vml" Requires="v">
                <p:oleObj spid="_x0000_s4110" name="Equation" r:id="rId28" imgW="1180588" imgH="203112" progId="Equation.DSMT4">
                  <p:embed/>
                </p:oleObj>
              </mc:Choice>
              <mc:Fallback>
                <p:oleObj name="Equation" r:id="rId28" imgW="1180588" imgH="203112" progId="Equation.DSMT4">
                  <p:embed/>
                  <p:pic>
                    <p:nvPicPr>
                      <p:cNvPr id="36" name="Object 14">
                        <a:extLst>
                          <a:ext uri="{FF2B5EF4-FFF2-40B4-BE49-F238E27FC236}">
                            <a16:creationId xmlns:a16="http://schemas.microsoft.com/office/drawing/2014/main" id="{54CB2F18-C1E9-4D4A-9785-8A6D46B6D073}"/>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334963" y="5383213"/>
                        <a:ext cx="2425700" cy="415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7" name="Object 15">
            <a:extLst>
              <a:ext uri="{FF2B5EF4-FFF2-40B4-BE49-F238E27FC236}">
                <a16:creationId xmlns:a16="http://schemas.microsoft.com/office/drawing/2014/main" id="{37E06357-CD00-429E-BC60-5E80503AFB93}"/>
              </a:ext>
            </a:extLst>
          </p:cNvPr>
          <p:cNvGraphicFramePr>
            <a:graphicFrameLocks noChangeAspect="1"/>
          </p:cNvGraphicFramePr>
          <p:nvPr/>
        </p:nvGraphicFramePr>
        <p:xfrm>
          <a:off x="1538288" y="5830888"/>
          <a:ext cx="887412" cy="363537"/>
        </p:xfrm>
        <a:graphic>
          <a:graphicData uri="http://schemas.openxmlformats.org/presentationml/2006/ole">
            <mc:AlternateContent xmlns:mc="http://schemas.openxmlformats.org/markup-compatibility/2006">
              <mc:Choice xmlns:v="urn:schemas-microsoft-com:vml" Requires="v">
                <p:oleObj spid="_x0000_s4111" name="Equation" r:id="rId30" imgW="431425" imgH="177646" progId="Equation.DSMT4">
                  <p:embed/>
                </p:oleObj>
              </mc:Choice>
              <mc:Fallback>
                <p:oleObj name="Equation" r:id="rId30" imgW="431425" imgH="177646" progId="Equation.DSMT4">
                  <p:embed/>
                  <p:pic>
                    <p:nvPicPr>
                      <p:cNvPr id="37" name="Object 15">
                        <a:extLst>
                          <a:ext uri="{FF2B5EF4-FFF2-40B4-BE49-F238E27FC236}">
                            <a16:creationId xmlns:a16="http://schemas.microsoft.com/office/drawing/2014/main" id="{37E06357-CD00-429E-BC60-5E80503AFB93}"/>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1538288" y="5830888"/>
                        <a:ext cx="887412"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8" name="TextBox 37">
            <a:extLst>
              <a:ext uri="{FF2B5EF4-FFF2-40B4-BE49-F238E27FC236}">
                <a16:creationId xmlns:a16="http://schemas.microsoft.com/office/drawing/2014/main" id="{022496CE-E5A8-40B1-8D3D-4EE9EE795CC8}"/>
              </a:ext>
            </a:extLst>
          </p:cNvPr>
          <p:cNvSpPr txBox="1">
            <a:spLocks noChangeArrowheads="1"/>
          </p:cNvSpPr>
          <p:nvPr/>
        </p:nvSpPr>
        <p:spPr bwMode="auto">
          <a:xfrm>
            <a:off x="3352800" y="5422900"/>
            <a:ext cx="41338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a:solidFill>
                  <a:srgbClr val="FF0000"/>
                </a:solidFill>
                <a:latin typeface="Arial" panose="020B0604020202020204" pitchFamily="34" charset="0"/>
              </a:rPr>
              <a:t>The minimum is within 1.5xIQR of Q1, </a:t>
            </a:r>
            <a:br>
              <a:rPr lang="en-CA" altLang="en-US" sz="1800">
                <a:solidFill>
                  <a:srgbClr val="FF0000"/>
                </a:solidFill>
                <a:latin typeface="Arial" panose="020B0604020202020204" pitchFamily="34" charset="0"/>
              </a:rPr>
            </a:br>
            <a:r>
              <a:rPr lang="en-CA" altLang="en-US" sz="1800">
                <a:solidFill>
                  <a:srgbClr val="FF0000"/>
                </a:solidFill>
                <a:latin typeface="Arial" panose="020B0604020202020204" pitchFamily="34" charset="0"/>
              </a:rPr>
              <a:t>so it is not an outlier</a:t>
            </a:r>
          </a:p>
        </p:txBody>
      </p:sp>
      <p:sp>
        <p:nvSpPr>
          <p:cNvPr id="39" name="TextBox 38">
            <a:extLst>
              <a:ext uri="{FF2B5EF4-FFF2-40B4-BE49-F238E27FC236}">
                <a16:creationId xmlns:a16="http://schemas.microsoft.com/office/drawing/2014/main" id="{B4C5CE18-BFBA-48CE-8935-0AE9B43A38F3}"/>
              </a:ext>
            </a:extLst>
          </p:cNvPr>
          <p:cNvSpPr txBox="1">
            <a:spLocks noChangeArrowheads="1"/>
          </p:cNvSpPr>
          <p:nvPr/>
        </p:nvSpPr>
        <p:spPr bwMode="auto">
          <a:xfrm>
            <a:off x="3343275" y="6007100"/>
            <a:ext cx="4198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a:solidFill>
                  <a:srgbClr val="FF0000"/>
                </a:solidFill>
                <a:latin typeface="Arial" panose="020B0604020202020204" pitchFamily="34" charset="0"/>
              </a:rPr>
              <a:t>The maximum is within 1.5xIQR of Q3, </a:t>
            </a:r>
            <a:br>
              <a:rPr lang="en-CA" altLang="en-US" sz="1800">
                <a:solidFill>
                  <a:srgbClr val="FF0000"/>
                </a:solidFill>
                <a:latin typeface="Arial" panose="020B0604020202020204" pitchFamily="34" charset="0"/>
              </a:rPr>
            </a:br>
            <a:r>
              <a:rPr lang="en-CA" altLang="en-US" sz="1800">
                <a:solidFill>
                  <a:srgbClr val="FF0000"/>
                </a:solidFill>
                <a:latin typeface="Arial" panose="020B0604020202020204" pitchFamily="34" charset="0"/>
              </a:rPr>
              <a:t>so it is not an outlier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linds(horizontal)">
                                      <p:cBhvr>
                                        <p:cTn id="21" dur="500"/>
                                        <p:tgtEl>
                                          <p:spTgt spid="9"/>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500"/>
                                        <p:tgtEl>
                                          <p:spTgt spid="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linds(horizontal)">
                                      <p:cBhvr>
                                        <p:cTn id="29" dur="500"/>
                                        <p:tgtEl>
                                          <p:spTgt spid="10"/>
                                        </p:tgtEl>
                                      </p:cBhvr>
                                    </p:animEffect>
                                  </p:childTnLst>
                                </p:cTn>
                              </p:par>
                              <p:par>
                                <p:cTn id="30" presetID="3" presetClass="entr" presetSubtype="10" fill="hold"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par>
                                <p:cTn id="33" presetID="3" presetClass="entr" presetSubtype="10"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linds(horizontal)">
                                      <p:cBhvr>
                                        <p:cTn id="35" dur="500"/>
                                        <p:tgtEl>
                                          <p:spTgt spid="12"/>
                                        </p:tgtEl>
                                      </p:cBhvr>
                                    </p:animEffect>
                                  </p:childTnLst>
                                </p:cTn>
                              </p:par>
                              <p:par>
                                <p:cTn id="36" presetID="3" presetClass="entr" presetSubtype="10" fill="hold"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blinds(horizontal)">
                                      <p:cBhvr>
                                        <p:cTn id="38" dur="500"/>
                                        <p:tgtEl>
                                          <p:spTgt spid="13"/>
                                        </p:tgtEl>
                                      </p:cBhvr>
                                    </p:animEffect>
                                  </p:childTnLst>
                                </p:cTn>
                              </p:par>
                              <p:par>
                                <p:cTn id="39" presetID="3" presetClass="entr" presetSubtype="10" fill="hold"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blinds(horizontal)">
                                      <p:cBhvr>
                                        <p:cTn id="41" dur="500"/>
                                        <p:tgtEl>
                                          <p:spTgt spid="14"/>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3" presetClass="entr" presetSubtype="10" fill="hold" nodeType="click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blinds(horizontal)">
                                      <p:cBhvr>
                                        <p:cTn id="46" dur="500"/>
                                        <p:tgtEl>
                                          <p:spTgt spid="21"/>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3" presetClass="entr" presetSubtype="10" fill="hold" nodeType="click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blinds(horizontal)">
                                      <p:cBhvr>
                                        <p:cTn id="51" dur="500"/>
                                        <p:tgtEl>
                                          <p:spTgt spid="2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blinds(horizontal)">
                                      <p:cBhvr>
                                        <p:cTn id="56" dur="500"/>
                                        <p:tgtEl>
                                          <p:spTgt spid="23"/>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blinds(horizontal)">
                                      <p:cBhvr>
                                        <p:cTn id="61" dur="500"/>
                                        <p:tgtEl>
                                          <p:spTgt spid="24"/>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blinds(horizontal)">
                                      <p:cBhvr>
                                        <p:cTn id="66" dur="500"/>
                                        <p:tgtEl>
                                          <p:spTgt spid="25"/>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blinds(horizontal)">
                                      <p:cBhvr>
                                        <p:cTn id="69" dur="500"/>
                                        <p:tgtEl>
                                          <p:spTgt spid="26"/>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blinds(horizontal)">
                                      <p:cBhvr>
                                        <p:cTn id="72" dur="500"/>
                                        <p:tgtEl>
                                          <p:spTgt spid="29"/>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blinds(horizontal)">
                                      <p:cBhvr>
                                        <p:cTn id="75" dur="500"/>
                                        <p:tgtEl>
                                          <p:spTgt spid="28"/>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blinds(horizontal)">
                                      <p:cBhvr>
                                        <p:cTn id="78" dur="500"/>
                                        <p:tgtEl>
                                          <p:spTgt spid="30"/>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27"/>
                                        </p:tgtEl>
                                        <p:attrNameLst>
                                          <p:attrName>style.visibility</p:attrName>
                                        </p:attrNameLst>
                                      </p:cBhvr>
                                      <p:to>
                                        <p:strVal val="visible"/>
                                      </p:to>
                                    </p:set>
                                    <p:animEffect transition="in" filter="blinds(horizontal)">
                                      <p:cBhvr>
                                        <p:cTn id="81" dur="500"/>
                                        <p:tgtEl>
                                          <p:spTgt spid="27"/>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3" presetClass="entr" presetSubtype="10" fill="hold" nodeType="clickEffect">
                                  <p:stCondLst>
                                    <p:cond delay="0"/>
                                  </p:stCondLst>
                                  <p:childTnLst>
                                    <p:set>
                                      <p:cBhvr>
                                        <p:cTn id="85" dur="1" fill="hold">
                                          <p:stCondLst>
                                            <p:cond delay="0"/>
                                          </p:stCondLst>
                                        </p:cTn>
                                        <p:tgtEl>
                                          <p:spTgt spid="31"/>
                                        </p:tgtEl>
                                        <p:attrNameLst>
                                          <p:attrName>style.visibility</p:attrName>
                                        </p:attrNameLst>
                                      </p:cBhvr>
                                      <p:to>
                                        <p:strVal val="visible"/>
                                      </p:to>
                                    </p:set>
                                    <p:animEffect transition="in" filter="blinds(horizontal)">
                                      <p:cBhvr>
                                        <p:cTn id="86" dur="500"/>
                                        <p:tgtEl>
                                          <p:spTgt spid="31"/>
                                        </p:tgtEl>
                                      </p:cBhvr>
                                    </p:animEffect>
                                  </p:childTnLst>
                                </p:cTn>
                              </p:par>
                              <p:par>
                                <p:cTn id="87" presetID="3" presetClass="entr" presetSubtype="10" fill="hold" nodeType="withEffect">
                                  <p:stCondLst>
                                    <p:cond delay="0"/>
                                  </p:stCondLst>
                                  <p:childTnLst>
                                    <p:set>
                                      <p:cBhvr>
                                        <p:cTn id="88" dur="1" fill="hold">
                                          <p:stCondLst>
                                            <p:cond delay="0"/>
                                          </p:stCondLst>
                                        </p:cTn>
                                        <p:tgtEl>
                                          <p:spTgt spid="32"/>
                                        </p:tgtEl>
                                        <p:attrNameLst>
                                          <p:attrName>style.visibility</p:attrName>
                                        </p:attrNameLst>
                                      </p:cBhvr>
                                      <p:to>
                                        <p:strVal val="visible"/>
                                      </p:to>
                                    </p:set>
                                    <p:animEffect transition="in" filter="blinds(horizontal)">
                                      <p:cBhvr>
                                        <p:cTn id="89" dur="500"/>
                                        <p:tgtEl>
                                          <p:spTgt spid="32"/>
                                        </p:tgtEl>
                                      </p:cBhvr>
                                    </p:animEffect>
                                  </p:childTnLst>
                                </p:cTn>
                              </p:par>
                              <p:par>
                                <p:cTn id="90" presetID="3" presetClass="entr" presetSubtype="10" fill="hold" nodeType="withEffect">
                                  <p:stCondLst>
                                    <p:cond delay="0"/>
                                  </p:stCondLst>
                                  <p:childTnLst>
                                    <p:set>
                                      <p:cBhvr>
                                        <p:cTn id="91" dur="1" fill="hold">
                                          <p:stCondLst>
                                            <p:cond delay="0"/>
                                          </p:stCondLst>
                                        </p:cTn>
                                        <p:tgtEl>
                                          <p:spTgt spid="33"/>
                                        </p:tgtEl>
                                        <p:attrNameLst>
                                          <p:attrName>style.visibility</p:attrName>
                                        </p:attrNameLst>
                                      </p:cBhvr>
                                      <p:to>
                                        <p:strVal val="visible"/>
                                      </p:to>
                                    </p:set>
                                    <p:animEffect transition="in" filter="blinds(horizontal)">
                                      <p:cBhvr>
                                        <p:cTn id="92" dur="500"/>
                                        <p:tgtEl>
                                          <p:spTgt spid="33"/>
                                        </p:tgtEl>
                                      </p:cBhvr>
                                    </p:animEffect>
                                  </p:childTnLst>
                                </p:cTn>
                              </p:par>
                              <p:par>
                                <p:cTn id="93" presetID="3" presetClass="entr" presetSubtype="10" fill="hold" nodeType="withEffect">
                                  <p:stCondLst>
                                    <p:cond delay="0"/>
                                  </p:stCondLst>
                                  <p:childTnLst>
                                    <p:set>
                                      <p:cBhvr>
                                        <p:cTn id="94" dur="1" fill="hold">
                                          <p:stCondLst>
                                            <p:cond delay="0"/>
                                          </p:stCondLst>
                                        </p:cTn>
                                        <p:tgtEl>
                                          <p:spTgt spid="34"/>
                                        </p:tgtEl>
                                        <p:attrNameLst>
                                          <p:attrName>style.visibility</p:attrName>
                                        </p:attrNameLst>
                                      </p:cBhvr>
                                      <p:to>
                                        <p:strVal val="visible"/>
                                      </p:to>
                                    </p:set>
                                    <p:animEffect transition="in" filter="blinds(horizontal)">
                                      <p:cBhvr>
                                        <p:cTn id="95" dur="500"/>
                                        <p:tgtEl>
                                          <p:spTgt spid="34"/>
                                        </p:tgtEl>
                                      </p:cBhvr>
                                    </p:animEffect>
                                  </p:childTnLst>
                                </p:cTn>
                              </p:par>
                              <p:par>
                                <p:cTn id="96" presetID="3" presetClass="entr" presetSubtype="10" fill="hold" nodeType="withEffect">
                                  <p:stCondLst>
                                    <p:cond delay="0"/>
                                  </p:stCondLst>
                                  <p:childTnLst>
                                    <p:set>
                                      <p:cBhvr>
                                        <p:cTn id="97" dur="1" fill="hold">
                                          <p:stCondLst>
                                            <p:cond delay="0"/>
                                          </p:stCondLst>
                                        </p:cTn>
                                        <p:tgtEl>
                                          <p:spTgt spid="35"/>
                                        </p:tgtEl>
                                        <p:attrNameLst>
                                          <p:attrName>style.visibility</p:attrName>
                                        </p:attrNameLst>
                                      </p:cBhvr>
                                      <p:to>
                                        <p:strVal val="visible"/>
                                      </p:to>
                                    </p:set>
                                    <p:animEffect transition="in" filter="blinds(horizontal)">
                                      <p:cBhvr>
                                        <p:cTn id="98" dur="500"/>
                                        <p:tgtEl>
                                          <p:spTgt spid="35"/>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3" presetClass="entr" presetSubtype="10" fill="hold" nodeType="click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blinds(horizontal)">
                                      <p:cBhvr>
                                        <p:cTn id="103" dur="500"/>
                                        <p:tgtEl>
                                          <p:spTgt spid="36"/>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3" presetClass="entr" presetSubtype="10" fill="hold" nodeType="clickEffect">
                                  <p:stCondLst>
                                    <p:cond delay="0"/>
                                  </p:stCondLst>
                                  <p:childTnLst>
                                    <p:set>
                                      <p:cBhvr>
                                        <p:cTn id="107" dur="1" fill="hold">
                                          <p:stCondLst>
                                            <p:cond delay="0"/>
                                          </p:stCondLst>
                                        </p:cTn>
                                        <p:tgtEl>
                                          <p:spTgt spid="37"/>
                                        </p:tgtEl>
                                        <p:attrNameLst>
                                          <p:attrName>style.visibility</p:attrName>
                                        </p:attrNameLst>
                                      </p:cBhvr>
                                      <p:to>
                                        <p:strVal val="visible"/>
                                      </p:to>
                                    </p:set>
                                    <p:animEffect transition="in" filter="blinds(horizontal)">
                                      <p:cBhvr>
                                        <p:cTn id="108" dur="500"/>
                                        <p:tgtEl>
                                          <p:spTgt spid="37"/>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3" presetClass="entr" presetSubtype="10" fill="hold" grpId="0" nodeType="clickEffect">
                                  <p:stCondLst>
                                    <p:cond delay="0"/>
                                  </p:stCondLst>
                                  <p:childTnLst>
                                    <p:set>
                                      <p:cBhvr>
                                        <p:cTn id="112" dur="1" fill="hold">
                                          <p:stCondLst>
                                            <p:cond delay="0"/>
                                          </p:stCondLst>
                                        </p:cTn>
                                        <p:tgtEl>
                                          <p:spTgt spid="38"/>
                                        </p:tgtEl>
                                        <p:attrNameLst>
                                          <p:attrName>style.visibility</p:attrName>
                                        </p:attrNameLst>
                                      </p:cBhvr>
                                      <p:to>
                                        <p:strVal val="visible"/>
                                      </p:to>
                                    </p:set>
                                    <p:animEffect transition="in" filter="blinds(horizontal)">
                                      <p:cBhvr>
                                        <p:cTn id="113" dur="500"/>
                                        <p:tgtEl>
                                          <p:spTgt spid="38"/>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3" presetClass="entr" presetSubtype="10" fill="hold" grpId="0" nodeType="clickEffect">
                                  <p:stCondLst>
                                    <p:cond delay="0"/>
                                  </p:stCondLst>
                                  <p:childTnLst>
                                    <p:set>
                                      <p:cBhvr>
                                        <p:cTn id="117" dur="1" fill="hold">
                                          <p:stCondLst>
                                            <p:cond delay="0"/>
                                          </p:stCondLst>
                                        </p:cTn>
                                        <p:tgtEl>
                                          <p:spTgt spid="39"/>
                                        </p:tgtEl>
                                        <p:attrNameLst>
                                          <p:attrName>style.visibility</p:attrName>
                                        </p:attrNameLst>
                                      </p:cBhvr>
                                      <p:to>
                                        <p:strVal val="visible"/>
                                      </p:to>
                                    </p:set>
                                    <p:animEffect transition="in" filter="blinds(horizontal)">
                                      <p:cBhvr>
                                        <p:cTn id="11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23" grpId="0"/>
      <p:bldP spid="24" grpId="0"/>
      <p:bldP spid="25" grpId="0"/>
      <p:bldP spid="26" grpId="0"/>
      <p:bldP spid="27" grpId="0"/>
      <p:bldP spid="28" grpId="0"/>
      <p:bldP spid="29" grpId="0"/>
      <p:bldP spid="30" grpId="0"/>
      <p:bldP spid="38" grpId="0"/>
      <p:bldP spid="3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415BDC-012C-41EC-81F0-D095CDF5C69C}"/>
              </a:ext>
            </a:extLst>
          </p:cNvPr>
          <p:cNvSpPr>
            <a:spLocks noGrp="1"/>
          </p:cNvSpPr>
          <p:nvPr>
            <p:ph sz="quarter" idx="1"/>
          </p:nvPr>
        </p:nvSpPr>
        <p:spPr>
          <a:xfrm>
            <a:off x="214745" y="52838"/>
            <a:ext cx="8617527" cy="1482436"/>
          </a:xfrm>
        </p:spPr>
        <p:txBody>
          <a:bodyPr/>
          <a:lstStyle/>
          <a:p>
            <a:pPr marL="0" indent="0">
              <a:buNone/>
            </a:pPr>
            <a:r>
              <a:rPr lang="en-CA" dirty="0"/>
              <a:t>The test scores of two classes are summarized in the following box plots.  Which of the following statements are correct?  </a:t>
            </a:r>
          </a:p>
        </p:txBody>
      </p:sp>
      <p:pic>
        <p:nvPicPr>
          <p:cNvPr id="4" name="Picture 3">
            <a:extLst>
              <a:ext uri="{FF2B5EF4-FFF2-40B4-BE49-F238E27FC236}">
                <a16:creationId xmlns:a16="http://schemas.microsoft.com/office/drawing/2014/main" id="{4994ECCB-B330-4D9E-AD77-E1DBE63979DA}"/>
              </a:ext>
            </a:extLst>
          </p:cNvPr>
          <p:cNvPicPr>
            <a:picLocks noChangeAspect="1"/>
          </p:cNvPicPr>
          <p:nvPr/>
        </p:nvPicPr>
        <p:blipFill rotWithShape="1">
          <a:blip r:embed="rId3"/>
          <a:srcRect t="79957"/>
          <a:stretch/>
        </p:blipFill>
        <p:spPr>
          <a:xfrm>
            <a:off x="1859973" y="2309836"/>
            <a:ext cx="4648200" cy="548711"/>
          </a:xfrm>
          <a:prstGeom prst="rect">
            <a:avLst/>
          </a:prstGeom>
        </p:spPr>
      </p:pic>
      <p:sp>
        <p:nvSpPr>
          <p:cNvPr id="5" name="Rectangle 4">
            <a:extLst>
              <a:ext uri="{FF2B5EF4-FFF2-40B4-BE49-F238E27FC236}">
                <a16:creationId xmlns:a16="http://schemas.microsoft.com/office/drawing/2014/main" id="{1B7AFDBF-E661-4750-80EC-3393F6C6B1C2}"/>
              </a:ext>
            </a:extLst>
          </p:cNvPr>
          <p:cNvSpPr/>
          <p:nvPr/>
        </p:nvSpPr>
        <p:spPr>
          <a:xfrm>
            <a:off x="4184073" y="1208398"/>
            <a:ext cx="692727"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ectangle 5">
            <a:extLst>
              <a:ext uri="{FF2B5EF4-FFF2-40B4-BE49-F238E27FC236}">
                <a16:creationId xmlns:a16="http://schemas.microsoft.com/office/drawing/2014/main" id="{E5C0767B-226D-490B-BB57-2BCBF89532DE}"/>
              </a:ext>
            </a:extLst>
          </p:cNvPr>
          <p:cNvSpPr/>
          <p:nvPr/>
        </p:nvSpPr>
        <p:spPr>
          <a:xfrm>
            <a:off x="3491346" y="1901124"/>
            <a:ext cx="1032163"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8" name="Straight Connector 7">
            <a:extLst>
              <a:ext uri="{FF2B5EF4-FFF2-40B4-BE49-F238E27FC236}">
                <a16:creationId xmlns:a16="http://schemas.microsoft.com/office/drawing/2014/main" id="{A13CA851-6D70-4D00-A29C-44570F2359F7}"/>
              </a:ext>
            </a:extLst>
          </p:cNvPr>
          <p:cNvCxnSpPr>
            <a:cxnSpLocks/>
          </p:cNvCxnSpPr>
          <p:nvPr/>
        </p:nvCxnSpPr>
        <p:spPr>
          <a:xfrm>
            <a:off x="4384964" y="1208398"/>
            <a:ext cx="0" cy="457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2E78190-41AF-49D5-841A-24BC6B8F3AA7}"/>
              </a:ext>
            </a:extLst>
          </p:cNvPr>
          <p:cNvCxnSpPr>
            <a:cxnSpLocks/>
          </p:cNvCxnSpPr>
          <p:nvPr/>
        </p:nvCxnSpPr>
        <p:spPr>
          <a:xfrm>
            <a:off x="4184073" y="1914978"/>
            <a:ext cx="0" cy="44334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4CD5711-13E1-4C03-AE51-EA894EDB6A05}"/>
              </a:ext>
            </a:extLst>
          </p:cNvPr>
          <p:cNvCxnSpPr>
            <a:cxnSpLocks/>
          </p:cNvCxnSpPr>
          <p:nvPr/>
        </p:nvCxnSpPr>
        <p:spPr>
          <a:xfrm>
            <a:off x="4876800" y="1436998"/>
            <a:ext cx="53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55C99AF-2AD4-48C3-9ADF-CE27F36FB750}"/>
              </a:ext>
            </a:extLst>
          </p:cNvPr>
          <p:cNvCxnSpPr>
            <a:cxnSpLocks/>
          </p:cNvCxnSpPr>
          <p:nvPr/>
        </p:nvCxnSpPr>
        <p:spPr>
          <a:xfrm>
            <a:off x="4523509" y="2136650"/>
            <a:ext cx="66501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C8C60C8-74C2-46EE-9194-3C601DF62614}"/>
              </a:ext>
            </a:extLst>
          </p:cNvPr>
          <p:cNvCxnSpPr>
            <a:cxnSpLocks/>
          </p:cNvCxnSpPr>
          <p:nvPr/>
        </p:nvCxnSpPr>
        <p:spPr>
          <a:xfrm>
            <a:off x="2438400" y="2136650"/>
            <a:ext cx="105294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94A5763-1926-41DD-B359-4797E2016AE2}"/>
              </a:ext>
            </a:extLst>
          </p:cNvPr>
          <p:cNvCxnSpPr>
            <a:cxnSpLocks/>
          </p:cNvCxnSpPr>
          <p:nvPr/>
        </p:nvCxnSpPr>
        <p:spPr>
          <a:xfrm>
            <a:off x="3131127" y="1436998"/>
            <a:ext cx="1052946"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BE9D40F-C0B5-4E3E-B4A6-C99A7D9C9F4F}"/>
              </a:ext>
            </a:extLst>
          </p:cNvPr>
          <p:cNvSpPr txBox="1"/>
          <p:nvPr/>
        </p:nvSpPr>
        <p:spPr>
          <a:xfrm>
            <a:off x="5410200" y="1224623"/>
            <a:ext cx="1143000" cy="369332"/>
          </a:xfrm>
          <a:prstGeom prst="rect">
            <a:avLst/>
          </a:prstGeom>
          <a:noFill/>
        </p:spPr>
        <p:txBody>
          <a:bodyPr wrap="square" rtlCol="0">
            <a:spAutoFit/>
          </a:bodyPr>
          <a:lstStyle/>
          <a:p>
            <a:r>
              <a:rPr lang="en-CA" dirty="0"/>
              <a:t>Class #1</a:t>
            </a:r>
          </a:p>
        </p:txBody>
      </p:sp>
      <p:sp>
        <p:nvSpPr>
          <p:cNvPr id="22" name="TextBox 21">
            <a:extLst>
              <a:ext uri="{FF2B5EF4-FFF2-40B4-BE49-F238E27FC236}">
                <a16:creationId xmlns:a16="http://schemas.microsoft.com/office/drawing/2014/main" id="{3C8BD27E-1170-4A4C-9F2B-59D1394B09DA}"/>
              </a:ext>
            </a:extLst>
          </p:cNvPr>
          <p:cNvSpPr txBox="1"/>
          <p:nvPr/>
        </p:nvSpPr>
        <p:spPr>
          <a:xfrm>
            <a:off x="5216236" y="1973494"/>
            <a:ext cx="1143000" cy="369332"/>
          </a:xfrm>
          <a:prstGeom prst="rect">
            <a:avLst/>
          </a:prstGeom>
          <a:noFill/>
        </p:spPr>
        <p:txBody>
          <a:bodyPr wrap="square" rtlCol="0">
            <a:spAutoFit/>
          </a:bodyPr>
          <a:lstStyle/>
          <a:p>
            <a:r>
              <a:rPr lang="en-CA" dirty="0"/>
              <a:t>Class #2</a:t>
            </a:r>
          </a:p>
        </p:txBody>
      </p:sp>
      <p:sp>
        <p:nvSpPr>
          <p:cNvPr id="23" name="TextBox 22">
            <a:extLst>
              <a:ext uri="{FF2B5EF4-FFF2-40B4-BE49-F238E27FC236}">
                <a16:creationId xmlns:a16="http://schemas.microsoft.com/office/drawing/2014/main" id="{AD65FF36-B4D3-4C3F-8309-47D43379E189}"/>
              </a:ext>
            </a:extLst>
          </p:cNvPr>
          <p:cNvSpPr txBox="1"/>
          <p:nvPr/>
        </p:nvSpPr>
        <p:spPr>
          <a:xfrm>
            <a:off x="3231572" y="825388"/>
            <a:ext cx="1551709" cy="369332"/>
          </a:xfrm>
          <a:prstGeom prst="rect">
            <a:avLst/>
          </a:prstGeom>
          <a:noFill/>
        </p:spPr>
        <p:txBody>
          <a:bodyPr wrap="square" rtlCol="0">
            <a:spAutoFit/>
          </a:bodyPr>
          <a:lstStyle/>
          <a:p>
            <a:r>
              <a:rPr lang="en-CA" dirty="0"/>
              <a:t>Test Grades</a:t>
            </a:r>
          </a:p>
        </p:txBody>
      </p:sp>
      <p:sp>
        <p:nvSpPr>
          <p:cNvPr id="26" name="TextBox 25">
            <a:extLst>
              <a:ext uri="{FF2B5EF4-FFF2-40B4-BE49-F238E27FC236}">
                <a16:creationId xmlns:a16="http://schemas.microsoft.com/office/drawing/2014/main" id="{866C7738-609F-4342-BCDA-258E85546CDE}"/>
              </a:ext>
            </a:extLst>
          </p:cNvPr>
          <p:cNvSpPr txBox="1"/>
          <p:nvPr/>
        </p:nvSpPr>
        <p:spPr>
          <a:xfrm>
            <a:off x="240030" y="3114434"/>
            <a:ext cx="6835140" cy="369332"/>
          </a:xfrm>
          <a:prstGeom prst="rect">
            <a:avLst/>
          </a:prstGeom>
          <a:noFill/>
        </p:spPr>
        <p:txBody>
          <a:bodyPr wrap="square" rtlCol="0">
            <a:spAutoFit/>
          </a:bodyPr>
          <a:lstStyle/>
          <a:p>
            <a:r>
              <a:rPr lang="en-CA" dirty="0"/>
              <a:t>a) 50% of students in Class #2 scored between 70 to 85%</a:t>
            </a:r>
          </a:p>
        </p:txBody>
      </p:sp>
      <p:sp>
        <p:nvSpPr>
          <p:cNvPr id="27" name="TextBox 26">
            <a:extLst>
              <a:ext uri="{FF2B5EF4-FFF2-40B4-BE49-F238E27FC236}">
                <a16:creationId xmlns:a16="http://schemas.microsoft.com/office/drawing/2014/main" id="{606590D4-BC95-454D-95D3-01C5898E3F3A}"/>
              </a:ext>
            </a:extLst>
          </p:cNvPr>
          <p:cNvSpPr txBox="1"/>
          <p:nvPr/>
        </p:nvSpPr>
        <p:spPr>
          <a:xfrm>
            <a:off x="240030" y="3718125"/>
            <a:ext cx="6835140" cy="369332"/>
          </a:xfrm>
          <a:prstGeom prst="rect">
            <a:avLst/>
          </a:prstGeom>
          <a:noFill/>
        </p:spPr>
        <p:txBody>
          <a:bodyPr wrap="square" rtlCol="0">
            <a:spAutoFit/>
          </a:bodyPr>
          <a:lstStyle/>
          <a:p>
            <a:r>
              <a:rPr lang="en-CA" dirty="0"/>
              <a:t>b) 25% of students in Class #1 scored 90% or more</a:t>
            </a:r>
          </a:p>
        </p:txBody>
      </p:sp>
      <p:sp>
        <p:nvSpPr>
          <p:cNvPr id="28" name="TextBox 27">
            <a:extLst>
              <a:ext uri="{FF2B5EF4-FFF2-40B4-BE49-F238E27FC236}">
                <a16:creationId xmlns:a16="http://schemas.microsoft.com/office/drawing/2014/main" id="{11E5592B-6259-45AC-AA19-B42D313FCBCD}"/>
              </a:ext>
            </a:extLst>
          </p:cNvPr>
          <p:cNvSpPr txBox="1"/>
          <p:nvPr/>
        </p:nvSpPr>
        <p:spPr>
          <a:xfrm>
            <a:off x="240030" y="4321816"/>
            <a:ext cx="6835140" cy="369332"/>
          </a:xfrm>
          <a:prstGeom prst="rect">
            <a:avLst/>
          </a:prstGeom>
          <a:noFill/>
        </p:spPr>
        <p:txBody>
          <a:bodyPr wrap="square" rtlCol="0">
            <a:spAutoFit/>
          </a:bodyPr>
          <a:lstStyle/>
          <a:p>
            <a:r>
              <a:rPr lang="en-CA" dirty="0"/>
              <a:t>c) The median in class #2 is greater than the median in class #1</a:t>
            </a:r>
          </a:p>
        </p:txBody>
      </p:sp>
      <p:sp>
        <p:nvSpPr>
          <p:cNvPr id="29" name="TextBox 28">
            <a:extLst>
              <a:ext uri="{FF2B5EF4-FFF2-40B4-BE49-F238E27FC236}">
                <a16:creationId xmlns:a16="http://schemas.microsoft.com/office/drawing/2014/main" id="{44F5EA20-130C-4BED-A393-24D989FC221D}"/>
              </a:ext>
            </a:extLst>
          </p:cNvPr>
          <p:cNvSpPr txBox="1"/>
          <p:nvPr/>
        </p:nvSpPr>
        <p:spPr>
          <a:xfrm>
            <a:off x="255270" y="4925507"/>
            <a:ext cx="6835140" cy="369332"/>
          </a:xfrm>
          <a:prstGeom prst="rect">
            <a:avLst/>
          </a:prstGeom>
          <a:noFill/>
        </p:spPr>
        <p:txBody>
          <a:bodyPr wrap="square" rtlCol="0">
            <a:spAutoFit/>
          </a:bodyPr>
          <a:lstStyle/>
          <a:p>
            <a:r>
              <a:rPr lang="en-CA" dirty="0"/>
              <a:t>d) The mean score of students in class #2 is 80%</a:t>
            </a:r>
          </a:p>
        </p:txBody>
      </p:sp>
      <p:sp>
        <p:nvSpPr>
          <p:cNvPr id="30" name="TextBox 29">
            <a:extLst>
              <a:ext uri="{FF2B5EF4-FFF2-40B4-BE49-F238E27FC236}">
                <a16:creationId xmlns:a16="http://schemas.microsoft.com/office/drawing/2014/main" id="{8C2709A1-9B61-4A6D-BD04-ADFF345C4318}"/>
              </a:ext>
            </a:extLst>
          </p:cNvPr>
          <p:cNvSpPr txBox="1"/>
          <p:nvPr/>
        </p:nvSpPr>
        <p:spPr>
          <a:xfrm>
            <a:off x="270510" y="5529198"/>
            <a:ext cx="6835140" cy="369332"/>
          </a:xfrm>
          <a:prstGeom prst="rect">
            <a:avLst/>
          </a:prstGeom>
          <a:noFill/>
        </p:spPr>
        <p:txBody>
          <a:bodyPr wrap="square" rtlCol="0">
            <a:spAutoFit/>
          </a:bodyPr>
          <a:lstStyle/>
          <a:p>
            <a:r>
              <a:rPr lang="en-CA" dirty="0"/>
              <a:t>e) The interquartile range of scores in class #1 is 10%</a:t>
            </a:r>
          </a:p>
        </p:txBody>
      </p:sp>
      <p:sp>
        <p:nvSpPr>
          <p:cNvPr id="31" name="TextBox 30">
            <a:extLst>
              <a:ext uri="{FF2B5EF4-FFF2-40B4-BE49-F238E27FC236}">
                <a16:creationId xmlns:a16="http://schemas.microsoft.com/office/drawing/2014/main" id="{202DDC0E-53B9-42CE-9E92-1DE75C42C187}"/>
              </a:ext>
            </a:extLst>
          </p:cNvPr>
          <p:cNvSpPr txBox="1"/>
          <p:nvPr/>
        </p:nvSpPr>
        <p:spPr>
          <a:xfrm>
            <a:off x="293370" y="6115938"/>
            <a:ext cx="6835140" cy="646331"/>
          </a:xfrm>
          <a:prstGeom prst="rect">
            <a:avLst/>
          </a:prstGeom>
          <a:noFill/>
        </p:spPr>
        <p:txBody>
          <a:bodyPr wrap="square" rtlCol="0">
            <a:spAutoFit/>
          </a:bodyPr>
          <a:lstStyle/>
          <a:p>
            <a:r>
              <a:rPr lang="en-CA" dirty="0"/>
              <a:t>f) A student in Class #2 got 45%.  That score would be considered an outlier </a:t>
            </a:r>
          </a:p>
        </p:txBody>
      </p:sp>
      <p:sp>
        <p:nvSpPr>
          <p:cNvPr id="32" name="TextBox 31">
            <a:extLst>
              <a:ext uri="{FF2B5EF4-FFF2-40B4-BE49-F238E27FC236}">
                <a16:creationId xmlns:a16="http://schemas.microsoft.com/office/drawing/2014/main" id="{C75C8E2E-101E-4E2F-96EA-4A4AA69114DC}"/>
              </a:ext>
            </a:extLst>
          </p:cNvPr>
          <p:cNvSpPr txBox="1"/>
          <p:nvPr/>
        </p:nvSpPr>
        <p:spPr>
          <a:xfrm>
            <a:off x="6481156" y="3096682"/>
            <a:ext cx="842010" cy="369332"/>
          </a:xfrm>
          <a:prstGeom prst="rect">
            <a:avLst/>
          </a:prstGeom>
          <a:noFill/>
        </p:spPr>
        <p:txBody>
          <a:bodyPr wrap="square" rtlCol="0">
            <a:spAutoFit/>
          </a:bodyPr>
          <a:lstStyle/>
          <a:p>
            <a:r>
              <a:rPr lang="en-CA" dirty="0">
                <a:solidFill>
                  <a:srgbClr val="FF0000"/>
                </a:solidFill>
              </a:rPr>
              <a:t>True</a:t>
            </a:r>
          </a:p>
        </p:txBody>
      </p:sp>
      <p:sp>
        <p:nvSpPr>
          <p:cNvPr id="33" name="TextBox 32">
            <a:extLst>
              <a:ext uri="{FF2B5EF4-FFF2-40B4-BE49-F238E27FC236}">
                <a16:creationId xmlns:a16="http://schemas.microsoft.com/office/drawing/2014/main" id="{F236FF84-5736-4220-83D2-4E87692E1815}"/>
              </a:ext>
            </a:extLst>
          </p:cNvPr>
          <p:cNvSpPr txBox="1"/>
          <p:nvPr/>
        </p:nvSpPr>
        <p:spPr>
          <a:xfrm>
            <a:off x="6519256" y="3706282"/>
            <a:ext cx="842010" cy="369332"/>
          </a:xfrm>
          <a:prstGeom prst="rect">
            <a:avLst/>
          </a:prstGeom>
          <a:noFill/>
        </p:spPr>
        <p:txBody>
          <a:bodyPr wrap="square" rtlCol="0">
            <a:spAutoFit/>
          </a:bodyPr>
          <a:lstStyle/>
          <a:p>
            <a:r>
              <a:rPr lang="en-CA" dirty="0">
                <a:solidFill>
                  <a:srgbClr val="FF0000"/>
                </a:solidFill>
              </a:rPr>
              <a:t>True</a:t>
            </a:r>
          </a:p>
        </p:txBody>
      </p:sp>
      <p:sp>
        <p:nvSpPr>
          <p:cNvPr id="34" name="TextBox 33">
            <a:extLst>
              <a:ext uri="{FF2B5EF4-FFF2-40B4-BE49-F238E27FC236}">
                <a16:creationId xmlns:a16="http://schemas.microsoft.com/office/drawing/2014/main" id="{3AFB9FD8-2E42-4A2D-98A5-9B7B43EF8C8C}"/>
              </a:ext>
            </a:extLst>
          </p:cNvPr>
          <p:cNvSpPr txBox="1"/>
          <p:nvPr/>
        </p:nvSpPr>
        <p:spPr>
          <a:xfrm>
            <a:off x="6902161" y="4349400"/>
            <a:ext cx="842010" cy="369332"/>
          </a:xfrm>
          <a:prstGeom prst="rect">
            <a:avLst/>
          </a:prstGeom>
          <a:noFill/>
        </p:spPr>
        <p:txBody>
          <a:bodyPr wrap="square" rtlCol="0">
            <a:spAutoFit/>
          </a:bodyPr>
          <a:lstStyle/>
          <a:p>
            <a:r>
              <a:rPr lang="en-CA" dirty="0">
                <a:solidFill>
                  <a:srgbClr val="FF0000"/>
                </a:solidFill>
              </a:rPr>
              <a:t>False</a:t>
            </a:r>
          </a:p>
        </p:txBody>
      </p:sp>
      <p:sp>
        <p:nvSpPr>
          <p:cNvPr id="35" name="TextBox 34">
            <a:extLst>
              <a:ext uri="{FF2B5EF4-FFF2-40B4-BE49-F238E27FC236}">
                <a16:creationId xmlns:a16="http://schemas.microsoft.com/office/drawing/2014/main" id="{59D95FB6-8686-4422-898A-57820515FA2B}"/>
              </a:ext>
            </a:extLst>
          </p:cNvPr>
          <p:cNvSpPr txBox="1"/>
          <p:nvPr/>
        </p:nvSpPr>
        <p:spPr>
          <a:xfrm>
            <a:off x="5560695" y="4926008"/>
            <a:ext cx="842010" cy="369332"/>
          </a:xfrm>
          <a:prstGeom prst="rect">
            <a:avLst/>
          </a:prstGeom>
          <a:noFill/>
        </p:spPr>
        <p:txBody>
          <a:bodyPr wrap="square" rtlCol="0">
            <a:spAutoFit/>
          </a:bodyPr>
          <a:lstStyle/>
          <a:p>
            <a:r>
              <a:rPr lang="en-CA" dirty="0">
                <a:solidFill>
                  <a:srgbClr val="FF0000"/>
                </a:solidFill>
              </a:rPr>
              <a:t>False</a:t>
            </a:r>
          </a:p>
        </p:txBody>
      </p:sp>
      <p:sp>
        <p:nvSpPr>
          <p:cNvPr id="36" name="TextBox 35">
            <a:extLst>
              <a:ext uri="{FF2B5EF4-FFF2-40B4-BE49-F238E27FC236}">
                <a16:creationId xmlns:a16="http://schemas.microsoft.com/office/drawing/2014/main" id="{1E1ABE69-BDF0-46D3-9E36-20F03757F821}"/>
              </a:ext>
            </a:extLst>
          </p:cNvPr>
          <p:cNvSpPr txBox="1"/>
          <p:nvPr/>
        </p:nvSpPr>
        <p:spPr>
          <a:xfrm>
            <a:off x="5989320" y="5529198"/>
            <a:ext cx="842010" cy="369332"/>
          </a:xfrm>
          <a:prstGeom prst="rect">
            <a:avLst/>
          </a:prstGeom>
          <a:noFill/>
        </p:spPr>
        <p:txBody>
          <a:bodyPr wrap="square" rtlCol="0">
            <a:spAutoFit/>
          </a:bodyPr>
          <a:lstStyle/>
          <a:p>
            <a:r>
              <a:rPr lang="en-CA" dirty="0">
                <a:solidFill>
                  <a:srgbClr val="FF0000"/>
                </a:solidFill>
              </a:rPr>
              <a:t>True</a:t>
            </a:r>
          </a:p>
        </p:txBody>
      </p:sp>
      <p:sp>
        <p:nvSpPr>
          <p:cNvPr id="38" name="TextBox 37">
            <a:extLst>
              <a:ext uri="{FF2B5EF4-FFF2-40B4-BE49-F238E27FC236}">
                <a16:creationId xmlns:a16="http://schemas.microsoft.com/office/drawing/2014/main" id="{B3F12EB3-54EE-4E56-BC5A-455886D0041D}"/>
              </a:ext>
            </a:extLst>
          </p:cNvPr>
          <p:cNvSpPr txBox="1"/>
          <p:nvPr/>
        </p:nvSpPr>
        <p:spPr>
          <a:xfrm>
            <a:off x="5989320" y="6169252"/>
            <a:ext cx="842010" cy="369332"/>
          </a:xfrm>
          <a:prstGeom prst="rect">
            <a:avLst/>
          </a:prstGeom>
          <a:noFill/>
        </p:spPr>
        <p:txBody>
          <a:bodyPr wrap="square" rtlCol="0">
            <a:spAutoFit/>
          </a:bodyPr>
          <a:lstStyle/>
          <a:p>
            <a:r>
              <a:rPr lang="en-CA" dirty="0">
                <a:solidFill>
                  <a:srgbClr val="FF0000"/>
                </a:solidFill>
              </a:rPr>
              <a:t>True</a:t>
            </a:r>
          </a:p>
        </p:txBody>
      </p:sp>
    </p:spTree>
    <p:extLst>
      <p:ext uri="{BB962C8B-B14F-4D97-AF65-F5344CB8AC3E}">
        <p14:creationId xmlns:p14="http://schemas.microsoft.com/office/powerpoint/2010/main" val="1250051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xEl>
                                              <p:pRg st="0" end="0"/>
                                            </p:txEl>
                                          </p:spTgt>
                                        </p:tgtEl>
                                        <p:attrNameLst>
                                          <p:attrName>style.visibility</p:attrName>
                                        </p:attrNameLst>
                                      </p:cBhvr>
                                      <p:to>
                                        <p:strVal val="visible"/>
                                      </p:to>
                                    </p:set>
                                    <p:animEffect transition="in" filter="fade">
                                      <p:cBhvr>
                                        <p:cTn id="7" dur="500"/>
                                        <p:tgtEl>
                                          <p:spTgt spid="3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
                                            <p:txEl>
                                              <p:pRg st="0" end="0"/>
                                            </p:txEl>
                                          </p:spTgt>
                                        </p:tgtEl>
                                        <p:attrNameLst>
                                          <p:attrName>style.visibility</p:attrName>
                                        </p:attrNameLst>
                                      </p:cBhvr>
                                      <p:to>
                                        <p:strVal val="visible"/>
                                      </p:to>
                                    </p:set>
                                    <p:animEffect transition="in" filter="fade">
                                      <p:cBhvr>
                                        <p:cTn id="17" dur="500"/>
                                        <p:tgtEl>
                                          <p:spTgt spid="3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5">
                                            <p:txEl>
                                              <p:pRg st="0" end="0"/>
                                            </p:txEl>
                                          </p:spTgt>
                                        </p:tgtEl>
                                        <p:attrNameLst>
                                          <p:attrName>style.visibility</p:attrName>
                                        </p:attrNameLst>
                                      </p:cBhvr>
                                      <p:to>
                                        <p:strVal val="visible"/>
                                      </p:to>
                                    </p:set>
                                    <p:animEffect transition="in" filter="fade">
                                      <p:cBhvr>
                                        <p:cTn id="22" dur="500"/>
                                        <p:tgtEl>
                                          <p:spTgt spid="3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6">
                                            <p:txEl>
                                              <p:pRg st="0" end="0"/>
                                            </p:txEl>
                                          </p:spTgt>
                                        </p:tgtEl>
                                        <p:attrNameLst>
                                          <p:attrName>style.visibility</p:attrName>
                                        </p:attrNameLst>
                                      </p:cBhvr>
                                      <p:to>
                                        <p:strVal val="visible"/>
                                      </p:to>
                                    </p:set>
                                    <p:animEffect transition="in" filter="fade">
                                      <p:cBhvr>
                                        <p:cTn id="27" dur="500"/>
                                        <p:tgtEl>
                                          <p:spTgt spid="3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8">
                                            <p:txEl>
                                              <p:pRg st="0" end="0"/>
                                            </p:txEl>
                                          </p:spTgt>
                                        </p:tgtEl>
                                        <p:attrNameLst>
                                          <p:attrName>style.visibility</p:attrName>
                                        </p:attrNameLst>
                                      </p:cBhvr>
                                      <p:to>
                                        <p:strVal val="visible"/>
                                      </p:to>
                                    </p:set>
                                    <p:animEffect transition="in" filter="fade">
                                      <p:cBhvr>
                                        <p:cTn id="32" dur="500"/>
                                        <p:tgtEl>
                                          <p:spTgt spid="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ED6A3-E0CE-4846-8D04-953E93A4786B}"/>
              </a:ext>
            </a:extLst>
          </p:cNvPr>
          <p:cNvSpPr>
            <a:spLocks noGrp="1"/>
          </p:cNvSpPr>
          <p:nvPr>
            <p:ph type="title"/>
          </p:nvPr>
        </p:nvSpPr>
        <p:spPr>
          <a:xfrm>
            <a:off x="457200" y="274638"/>
            <a:ext cx="7467600" cy="573087"/>
          </a:xfrm>
        </p:spPr>
        <p:txBody>
          <a:bodyPr/>
          <a:lstStyle/>
          <a:p>
            <a:pPr eaLnBrk="1" fontAlgn="auto" hangingPunct="1">
              <a:spcAft>
                <a:spcPts val="0"/>
              </a:spcAft>
              <a:defRPr/>
            </a:pPr>
            <a:r>
              <a:rPr lang="en-CA" dirty="0"/>
              <a:t>Drawing </a:t>
            </a:r>
            <a:r>
              <a:rPr lang="en-CA" dirty="0" err="1"/>
              <a:t>Boxplots</a:t>
            </a:r>
            <a:r>
              <a:rPr lang="en-CA" dirty="0"/>
              <a:t> with Ti-83</a:t>
            </a:r>
          </a:p>
        </p:txBody>
      </p:sp>
      <p:sp>
        <p:nvSpPr>
          <p:cNvPr id="18435" name="Content Placeholder 2">
            <a:extLst>
              <a:ext uri="{FF2B5EF4-FFF2-40B4-BE49-F238E27FC236}">
                <a16:creationId xmlns:a16="http://schemas.microsoft.com/office/drawing/2014/main" id="{F63A3858-232A-44AD-B149-B7F2637DE764}"/>
              </a:ext>
            </a:extLst>
          </p:cNvPr>
          <p:cNvSpPr>
            <a:spLocks noGrp="1"/>
          </p:cNvSpPr>
          <p:nvPr>
            <p:ph sz="quarter" idx="1"/>
          </p:nvPr>
        </p:nvSpPr>
        <p:spPr>
          <a:xfrm>
            <a:off x="161925" y="833438"/>
            <a:ext cx="4033838" cy="1290637"/>
          </a:xfrm>
        </p:spPr>
        <p:txBody>
          <a:bodyPr/>
          <a:lstStyle/>
          <a:p>
            <a:pPr eaLnBrk="1" hangingPunct="1"/>
            <a:r>
              <a:rPr lang="en-CA" altLang="en-US"/>
              <a:t>Enter data in L</a:t>
            </a:r>
            <a:r>
              <a:rPr lang="en-CA" altLang="en-US" baseline="-25000"/>
              <a:t>1</a:t>
            </a:r>
          </a:p>
          <a:p>
            <a:pPr lvl="1" eaLnBrk="1" hangingPunct="1"/>
            <a:r>
              <a:rPr lang="en-CA" altLang="en-US"/>
              <a:t>Press “Stats” and “Edit”</a:t>
            </a:r>
          </a:p>
          <a:p>
            <a:pPr lvl="1" eaLnBrk="1" hangingPunct="1"/>
            <a:r>
              <a:rPr lang="en-CA" altLang="en-US"/>
              <a:t>Enter your data under L</a:t>
            </a:r>
            <a:r>
              <a:rPr lang="en-CA" altLang="en-US" baseline="-25000"/>
              <a:t>1</a:t>
            </a:r>
            <a:endParaRPr lang="en-CA" altLang="en-US"/>
          </a:p>
        </p:txBody>
      </p:sp>
      <p:pic>
        <p:nvPicPr>
          <p:cNvPr id="33796" name="Picture 5">
            <a:extLst>
              <a:ext uri="{FF2B5EF4-FFF2-40B4-BE49-F238E27FC236}">
                <a16:creationId xmlns:a16="http://schemas.microsoft.com/office/drawing/2014/main" id="{7E625957-69E4-4209-93D5-02C9311288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5550" y="560388"/>
            <a:ext cx="234315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a:extLst>
              <a:ext uri="{FF2B5EF4-FFF2-40B4-BE49-F238E27FC236}">
                <a16:creationId xmlns:a16="http://schemas.microsoft.com/office/drawing/2014/main" id="{0E9C3581-76A6-4061-8DBB-5D8282AE546D}"/>
              </a:ext>
            </a:extLst>
          </p:cNvPr>
          <p:cNvSpPr txBox="1">
            <a:spLocks/>
          </p:cNvSpPr>
          <p:nvPr/>
        </p:nvSpPr>
        <p:spPr bwMode="auto">
          <a:xfrm>
            <a:off x="165100" y="2116138"/>
            <a:ext cx="4864100" cy="2455862"/>
          </a:xfrm>
          <a:prstGeom prst="rect">
            <a:avLst/>
          </a:prstGeom>
          <a:noFill/>
          <a:ln w="9525">
            <a:noFill/>
            <a:miter lim="800000"/>
            <a:headEnd/>
            <a:tailEnd/>
          </a:ln>
        </p:spPr>
        <p:txBody>
          <a:bodyPr/>
          <a:lstStyle/>
          <a:p>
            <a:pPr marL="273050" indent="-273050" eaLnBrk="1" hangingPunct="1">
              <a:spcBef>
                <a:spcPts val="600"/>
              </a:spcBef>
              <a:buClr>
                <a:schemeClr val="accent1"/>
              </a:buClr>
              <a:buSzPct val="70000"/>
              <a:buFont typeface="Wingdings" pitchFamily="2" charset="2"/>
              <a:buChar char=""/>
              <a:defRPr/>
            </a:pPr>
            <a:r>
              <a:rPr lang="en-CA" sz="2400" dirty="0">
                <a:latin typeface="+mn-lt"/>
                <a:cs typeface="+mn-cs"/>
              </a:rPr>
              <a:t>Choose your graph</a:t>
            </a:r>
            <a:endParaRPr lang="en-CA" sz="2400" baseline="-25000" dirty="0">
              <a:latin typeface="+mn-lt"/>
              <a:cs typeface="+mn-cs"/>
            </a:endParaRPr>
          </a:p>
          <a:p>
            <a:pPr marL="639763" lvl="1" indent="-273050" eaLnBrk="1" hangingPunct="1">
              <a:spcBef>
                <a:spcPct val="20000"/>
              </a:spcBef>
              <a:buClr>
                <a:schemeClr val="accent1"/>
              </a:buClr>
              <a:buSzPct val="80000"/>
              <a:buFont typeface="Wingdings 2" pitchFamily="18" charset="2"/>
              <a:buChar char=""/>
              <a:defRPr/>
            </a:pPr>
            <a:r>
              <a:rPr lang="en-CA" sz="2100" dirty="0">
                <a:latin typeface="+mn-lt"/>
                <a:cs typeface="+mn-cs"/>
              </a:rPr>
              <a:t>Press “2nd” and “Y=”</a:t>
            </a:r>
          </a:p>
          <a:p>
            <a:pPr marL="639763" lvl="1" indent="-273050" eaLnBrk="1" hangingPunct="1">
              <a:spcBef>
                <a:spcPct val="20000"/>
              </a:spcBef>
              <a:buClr>
                <a:schemeClr val="accent1"/>
              </a:buClr>
              <a:buSzPct val="80000"/>
              <a:buFont typeface="Wingdings 2" pitchFamily="18" charset="2"/>
              <a:buChar char=""/>
              <a:defRPr/>
            </a:pPr>
            <a:r>
              <a:rPr lang="en-CA" sz="2100" dirty="0">
                <a:latin typeface="+mn-lt"/>
                <a:cs typeface="+mn-cs"/>
              </a:rPr>
              <a:t>Press “Enter” and choose Plot 1</a:t>
            </a:r>
          </a:p>
          <a:p>
            <a:pPr marL="639763" lvl="1" indent="-273050" eaLnBrk="1" hangingPunct="1">
              <a:spcBef>
                <a:spcPct val="20000"/>
              </a:spcBef>
              <a:buClr>
                <a:schemeClr val="accent1"/>
              </a:buClr>
              <a:buSzPct val="80000"/>
              <a:buFont typeface="Wingdings 2" pitchFamily="18" charset="2"/>
              <a:buChar char=""/>
              <a:defRPr/>
            </a:pPr>
            <a:r>
              <a:rPr lang="en-CA" sz="2100" dirty="0">
                <a:latin typeface="+mn-lt"/>
                <a:cs typeface="+mn-cs"/>
              </a:rPr>
              <a:t>Two </a:t>
            </a:r>
            <a:r>
              <a:rPr lang="en-CA" sz="2100" dirty="0" err="1">
                <a:latin typeface="+mn-lt"/>
                <a:cs typeface="+mn-cs"/>
              </a:rPr>
              <a:t>Boxplot</a:t>
            </a:r>
            <a:r>
              <a:rPr lang="en-CA" sz="2100" dirty="0">
                <a:latin typeface="+mn-lt"/>
                <a:cs typeface="+mn-cs"/>
              </a:rPr>
              <a:t> options</a:t>
            </a:r>
          </a:p>
          <a:p>
            <a:pPr marL="639763" lvl="1" indent="-273050" eaLnBrk="1" hangingPunct="1">
              <a:spcBef>
                <a:spcPct val="20000"/>
              </a:spcBef>
              <a:buClr>
                <a:schemeClr val="accent1"/>
              </a:buClr>
              <a:buSzPct val="80000"/>
              <a:buFont typeface="Wingdings 2" pitchFamily="18" charset="2"/>
              <a:buChar char=""/>
              <a:defRPr/>
            </a:pPr>
            <a:r>
              <a:rPr lang="en-CA" sz="2100" dirty="0">
                <a:latin typeface="+mn-lt"/>
                <a:cs typeface="+mn-cs"/>
              </a:rPr>
              <a:t>Left: Excludes Outliers</a:t>
            </a:r>
          </a:p>
          <a:p>
            <a:pPr marL="639763" lvl="1" indent="-273050" eaLnBrk="1" hangingPunct="1">
              <a:spcBef>
                <a:spcPct val="20000"/>
              </a:spcBef>
              <a:buClr>
                <a:schemeClr val="accent1"/>
              </a:buClr>
              <a:buSzPct val="80000"/>
              <a:buFont typeface="Wingdings 2" pitchFamily="18" charset="2"/>
              <a:buChar char=""/>
              <a:defRPr/>
            </a:pPr>
            <a:r>
              <a:rPr lang="en-CA" sz="2100" dirty="0">
                <a:latin typeface="+mn-lt"/>
                <a:cs typeface="+mn-cs"/>
              </a:rPr>
              <a:t>Right: Include Outliers</a:t>
            </a:r>
          </a:p>
        </p:txBody>
      </p:sp>
      <p:pic>
        <p:nvPicPr>
          <p:cNvPr id="18438" name="Picture 6">
            <a:extLst>
              <a:ext uri="{FF2B5EF4-FFF2-40B4-BE49-F238E27FC236}">
                <a16:creationId xmlns:a16="http://schemas.microsoft.com/office/drawing/2014/main" id="{FC2062B2-A77E-49DD-8B4D-376228BE6B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18250" y="2332038"/>
            <a:ext cx="2371725"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a:extLst>
              <a:ext uri="{FF2B5EF4-FFF2-40B4-BE49-F238E27FC236}">
                <a16:creationId xmlns:a16="http://schemas.microsoft.com/office/drawing/2014/main" id="{5BB04D44-55FE-408B-B668-CD0A1B34CCDC}"/>
              </a:ext>
            </a:extLst>
          </p:cNvPr>
          <p:cNvSpPr txBox="1">
            <a:spLocks/>
          </p:cNvSpPr>
          <p:nvPr/>
        </p:nvSpPr>
        <p:spPr bwMode="auto">
          <a:xfrm>
            <a:off x="169863" y="4554538"/>
            <a:ext cx="4864100" cy="1900237"/>
          </a:xfrm>
          <a:prstGeom prst="rect">
            <a:avLst/>
          </a:prstGeom>
          <a:noFill/>
          <a:ln w="9525">
            <a:noFill/>
            <a:miter lim="800000"/>
            <a:headEnd/>
            <a:tailEnd/>
          </a:ln>
        </p:spPr>
        <p:txBody>
          <a:bodyPr/>
          <a:lstStyle/>
          <a:p>
            <a:pPr marL="273050" indent="-273050" eaLnBrk="1" hangingPunct="1">
              <a:spcBef>
                <a:spcPts val="600"/>
              </a:spcBef>
              <a:buClr>
                <a:schemeClr val="accent1"/>
              </a:buClr>
              <a:buSzPct val="70000"/>
              <a:buFont typeface="Wingdings" pitchFamily="2" charset="2"/>
              <a:buChar char=""/>
              <a:defRPr/>
            </a:pPr>
            <a:r>
              <a:rPr lang="en-CA" sz="2400" dirty="0">
                <a:latin typeface="+mn-lt"/>
                <a:cs typeface="+mn-cs"/>
              </a:rPr>
              <a:t>Set the “Window”</a:t>
            </a:r>
            <a:endParaRPr lang="en-CA" sz="2400" baseline="-25000" dirty="0">
              <a:latin typeface="+mn-lt"/>
              <a:cs typeface="+mn-cs"/>
            </a:endParaRPr>
          </a:p>
          <a:p>
            <a:pPr marL="639763" lvl="1" indent="-273050" eaLnBrk="1" hangingPunct="1">
              <a:spcBef>
                <a:spcPct val="20000"/>
              </a:spcBef>
              <a:buClr>
                <a:schemeClr val="accent1"/>
              </a:buClr>
              <a:buSzPct val="80000"/>
              <a:buFont typeface="Wingdings 2" pitchFamily="18" charset="2"/>
              <a:buChar char=""/>
              <a:defRPr/>
            </a:pPr>
            <a:r>
              <a:rPr lang="en-CA" sz="2100" dirty="0">
                <a:latin typeface="+mn-lt"/>
                <a:cs typeface="+mn-cs"/>
              </a:rPr>
              <a:t>Press “Window”</a:t>
            </a:r>
          </a:p>
          <a:p>
            <a:pPr marL="639763" lvl="1" indent="-273050" eaLnBrk="1" hangingPunct="1">
              <a:spcBef>
                <a:spcPct val="20000"/>
              </a:spcBef>
              <a:buClr>
                <a:schemeClr val="accent1"/>
              </a:buClr>
              <a:buSzPct val="80000"/>
              <a:buFont typeface="Wingdings 2" pitchFamily="18" charset="2"/>
              <a:buChar char=""/>
              <a:defRPr/>
            </a:pPr>
            <a:r>
              <a:rPr lang="en-CA" sz="2100" dirty="0">
                <a:latin typeface="+mn-lt"/>
                <a:cs typeface="+mn-cs"/>
              </a:rPr>
              <a:t>Set “</a:t>
            </a:r>
            <a:r>
              <a:rPr lang="en-CA" sz="2100" dirty="0" err="1">
                <a:latin typeface="+mn-lt"/>
                <a:cs typeface="+mn-cs"/>
              </a:rPr>
              <a:t>Xmin</a:t>
            </a:r>
            <a:r>
              <a:rPr lang="en-CA" sz="2100" dirty="0">
                <a:latin typeface="+mn-lt"/>
                <a:cs typeface="+mn-cs"/>
              </a:rPr>
              <a:t>” and “</a:t>
            </a:r>
            <a:r>
              <a:rPr lang="en-CA" sz="2100" dirty="0" err="1">
                <a:latin typeface="+mn-lt"/>
                <a:cs typeface="+mn-cs"/>
              </a:rPr>
              <a:t>Xmax</a:t>
            </a:r>
            <a:r>
              <a:rPr lang="en-CA" sz="2100" dirty="0">
                <a:latin typeface="+mn-lt"/>
                <a:cs typeface="+mn-cs"/>
              </a:rPr>
              <a:t>” according to the data set</a:t>
            </a:r>
          </a:p>
          <a:p>
            <a:pPr marL="639763" lvl="1" indent="-273050" eaLnBrk="1" hangingPunct="1">
              <a:spcBef>
                <a:spcPct val="20000"/>
              </a:spcBef>
              <a:buClr>
                <a:schemeClr val="accent1"/>
              </a:buClr>
              <a:buSzPct val="80000"/>
              <a:buFont typeface="Wingdings 2" pitchFamily="18" charset="2"/>
              <a:buChar char=""/>
              <a:defRPr/>
            </a:pPr>
            <a:r>
              <a:rPr lang="en-CA" sz="2100" dirty="0">
                <a:latin typeface="+mn-lt"/>
                <a:cs typeface="+mn-cs"/>
              </a:rPr>
              <a:t>Press “Enter”</a:t>
            </a:r>
          </a:p>
        </p:txBody>
      </p:sp>
      <p:pic>
        <p:nvPicPr>
          <p:cNvPr id="18440" name="Picture 8">
            <a:extLst>
              <a:ext uri="{FF2B5EF4-FFF2-40B4-BE49-F238E27FC236}">
                <a16:creationId xmlns:a16="http://schemas.microsoft.com/office/drawing/2014/main" id="{42D80727-3AB3-4475-A52A-B182321F42B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3013" y="4156075"/>
            <a:ext cx="2333625"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1" name="Picture 9">
            <a:extLst>
              <a:ext uri="{FF2B5EF4-FFF2-40B4-BE49-F238E27FC236}">
                <a16:creationId xmlns:a16="http://schemas.microsoft.com/office/drawing/2014/main" id="{0CA07E15-289E-4B26-A6DD-BE6695D8E07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19663" y="4078288"/>
            <a:ext cx="3794125"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Effect transition="in" filter="blinds(horizontal)">
                                      <p:cBhvr>
                                        <p:cTn id="7" dur="500"/>
                                        <p:tgtEl>
                                          <p:spTgt spid="1843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12" dur="500"/>
                                        <p:tgtEl>
                                          <p:spTgt spid="1843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linds(horizontal)">
                                      <p:cBhvr>
                                        <p:cTn id="17" dur="500"/>
                                        <p:tgtEl>
                                          <p:spTgt spid="6">
                                            <p:txEl>
                                              <p:pRg st="0" end="0"/>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18438"/>
                                        </p:tgtEl>
                                        <p:attrNameLst>
                                          <p:attrName>style.visibility</p:attrName>
                                        </p:attrNameLst>
                                      </p:cBhvr>
                                      <p:to>
                                        <p:strVal val="visible"/>
                                      </p:to>
                                    </p:set>
                                    <p:animEffect transition="in" filter="blinds(horizontal)">
                                      <p:cBhvr>
                                        <p:cTn id="20" dur="500"/>
                                        <p:tgtEl>
                                          <p:spTgt spid="1843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blinds(horizontal)">
                                      <p:cBhvr>
                                        <p:cTn id="25" dur="500"/>
                                        <p:tgtEl>
                                          <p:spTgt spid="6">
                                            <p:txEl>
                                              <p:pRg st="1" end="1"/>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Effect transition="in" filter="blinds(horizontal)">
                                      <p:cBhvr>
                                        <p:cTn id="30" dur="500"/>
                                        <p:tgtEl>
                                          <p:spTgt spid="6">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blinds(horizontal)">
                                      <p:cBhvr>
                                        <p:cTn id="35" dur="500"/>
                                        <p:tgtEl>
                                          <p:spTgt spid="6">
                                            <p:txEl>
                                              <p:pRg st="3" end="3"/>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nodeType="clickEffect">
                                  <p:stCondLst>
                                    <p:cond delay="0"/>
                                  </p:stCondLst>
                                  <p:childTnLst>
                                    <p:set>
                                      <p:cBhvr>
                                        <p:cTn id="39" dur="1" fill="hold">
                                          <p:stCondLst>
                                            <p:cond delay="0"/>
                                          </p:stCondLst>
                                        </p:cTn>
                                        <p:tgtEl>
                                          <p:spTgt spid="6">
                                            <p:txEl>
                                              <p:pRg st="4" end="4"/>
                                            </p:txEl>
                                          </p:spTgt>
                                        </p:tgtEl>
                                        <p:attrNameLst>
                                          <p:attrName>style.visibility</p:attrName>
                                        </p:attrNameLst>
                                      </p:cBhvr>
                                      <p:to>
                                        <p:strVal val="visible"/>
                                      </p:to>
                                    </p:set>
                                    <p:animEffect transition="in" filter="blinds(horizontal)">
                                      <p:cBhvr>
                                        <p:cTn id="40" dur="500"/>
                                        <p:tgtEl>
                                          <p:spTgt spid="6">
                                            <p:txEl>
                                              <p:pRg st="4" end="4"/>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nodeType="clickEffect">
                                  <p:stCondLst>
                                    <p:cond delay="0"/>
                                  </p:stCondLst>
                                  <p:childTnLst>
                                    <p:set>
                                      <p:cBhvr>
                                        <p:cTn id="44" dur="1" fill="hold">
                                          <p:stCondLst>
                                            <p:cond delay="0"/>
                                          </p:stCondLst>
                                        </p:cTn>
                                        <p:tgtEl>
                                          <p:spTgt spid="6">
                                            <p:txEl>
                                              <p:pRg st="5" end="5"/>
                                            </p:txEl>
                                          </p:spTgt>
                                        </p:tgtEl>
                                        <p:attrNameLst>
                                          <p:attrName>style.visibility</p:attrName>
                                        </p:attrNameLst>
                                      </p:cBhvr>
                                      <p:to>
                                        <p:strVal val="visible"/>
                                      </p:to>
                                    </p:set>
                                    <p:animEffect transition="in" filter="blinds(horizontal)">
                                      <p:cBhvr>
                                        <p:cTn id="45" dur="500"/>
                                        <p:tgtEl>
                                          <p:spTgt spid="6">
                                            <p:txEl>
                                              <p:pRg st="5" end="5"/>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nodeType="clickEffect">
                                  <p:stCondLst>
                                    <p:cond delay="0"/>
                                  </p:stCondLst>
                                  <p:childTnLst>
                                    <p:set>
                                      <p:cBhvr>
                                        <p:cTn id="49" dur="1" fill="hold">
                                          <p:stCondLst>
                                            <p:cond delay="0"/>
                                          </p:stCondLst>
                                        </p:cTn>
                                        <p:tgtEl>
                                          <p:spTgt spid="8">
                                            <p:txEl>
                                              <p:pRg st="0" end="0"/>
                                            </p:txEl>
                                          </p:spTgt>
                                        </p:tgtEl>
                                        <p:attrNameLst>
                                          <p:attrName>style.visibility</p:attrName>
                                        </p:attrNameLst>
                                      </p:cBhvr>
                                      <p:to>
                                        <p:strVal val="visible"/>
                                      </p:to>
                                    </p:set>
                                    <p:animEffect transition="in" filter="blinds(horizontal)">
                                      <p:cBhvr>
                                        <p:cTn id="50" dur="500"/>
                                        <p:tgtEl>
                                          <p:spTgt spid="8">
                                            <p:txEl>
                                              <p:pRg st="0" end="0"/>
                                            </p:txEl>
                                          </p:spTgt>
                                        </p:tgtEl>
                                      </p:cBhvr>
                                    </p:animEffect>
                                  </p:childTnLst>
                                </p:cTn>
                              </p:par>
                              <p:par>
                                <p:cTn id="51" presetID="3" presetClass="entr" presetSubtype="10" fill="hold" nodeType="withEffect">
                                  <p:stCondLst>
                                    <p:cond delay="0"/>
                                  </p:stCondLst>
                                  <p:childTnLst>
                                    <p:set>
                                      <p:cBhvr>
                                        <p:cTn id="52" dur="1" fill="hold">
                                          <p:stCondLst>
                                            <p:cond delay="0"/>
                                          </p:stCondLst>
                                        </p:cTn>
                                        <p:tgtEl>
                                          <p:spTgt spid="18440"/>
                                        </p:tgtEl>
                                        <p:attrNameLst>
                                          <p:attrName>style.visibility</p:attrName>
                                        </p:attrNameLst>
                                      </p:cBhvr>
                                      <p:to>
                                        <p:strVal val="visible"/>
                                      </p:to>
                                    </p:set>
                                    <p:animEffect transition="in" filter="blinds(horizontal)">
                                      <p:cBhvr>
                                        <p:cTn id="53" dur="500"/>
                                        <p:tgtEl>
                                          <p:spTgt spid="18440"/>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nodeType="clickEffect">
                                  <p:stCondLst>
                                    <p:cond delay="0"/>
                                  </p:stCondLst>
                                  <p:childTnLst>
                                    <p:set>
                                      <p:cBhvr>
                                        <p:cTn id="57" dur="1" fill="hold">
                                          <p:stCondLst>
                                            <p:cond delay="0"/>
                                          </p:stCondLst>
                                        </p:cTn>
                                        <p:tgtEl>
                                          <p:spTgt spid="8">
                                            <p:txEl>
                                              <p:pRg st="1" end="1"/>
                                            </p:txEl>
                                          </p:spTgt>
                                        </p:tgtEl>
                                        <p:attrNameLst>
                                          <p:attrName>style.visibility</p:attrName>
                                        </p:attrNameLst>
                                      </p:cBhvr>
                                      <p:to>
                                        <p:strVal val="visible"/>
                                      </p:to>
                                    </p:set>
                                    <p:animEffect transition="in" filter="blinds(horizontal)">
                                      <p:cBhvr>
                                        <p:cTn id="58" dur="500"/>
                                        <p:tgtEl>
                                          <p:spTgt spid="8">
                                            <p:txEl>
                                              <p:pRg st="1" end="1"/>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3" presetClass="entr" presetSubtype="10" fill="hold" nodeType="clickEffect">
                                  <p:stCondLst>
                                    <p:cond delay="0"/>
                                  </p:stCondLst>
                                  <p:childTnLst>
                                    <p:set>
                                      <p:cBhvr>
                                        <p:cTn id="62" dur="1" fill="hold">
                                          <p:stCondLst>
                                            <p:cond delay="0"/>
                                          </p:stCondLst>
                                        </p:cTn>
                                        <p:tgtEl>
                                          <p:spTgt spid="8">
                                            <p:txEl>
                                              <p:pRg st="2" end="2"/>
                                            </p:txEl>
                                          </p:spTgt>
                                        </p:tgtEl>
                                        <p:attrNameLst>
                                          <p:attrName>style.visibility</p:attrName>
                                        </p:attrNameLst>
                                      </p:cBhvr>
                                      <p:to>
                                        <p:strVal val="visible"/>
                                      </p:to>
                                    </p:set>
                                    <p:animEffect transition="in" filter="blinds(horizontal)">
                                      <p:cBhvr>
                                        <p:cTn id="63" dur="500"/>
                                        <p:tgtEl>
                                          <p:spTgt spid="8">
                                            <p:txEl>
                                              <p:pRg st="2" end="2"/>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3" presetClass="entr" presetSubtype="10" fill="hold" nodeType="clickEffect">
                                  <p:stCondLst>
                                    <p:cond delay="0"/>
                                  </p:stCondLst>
                                  <p:childTnLst>
                                    <p:set>
                                      <p:cBhvr>
                                        <p:cTn id="67" dur="1" fill="hold">
                                          <p:stCondLst>
                                            <p:cond delay="0"/>
                                          </p:stCondLst>
                                        </p:cTn>
                                        <p:tgtEl>
                                          <p:spTgt spid="8">
                                            <p:txEl>
                                              <p:pRg st="3" end="3"/>
                                            </p:txEl>
                                          </p:spTgt>
                                        </p:tgtEl>
                                        <p:attrNameLst>
                                          <p:attrName>style.visibility</p:attrName>
                                        </p:attrNameLst>
                                      </p:cBhvr>
                                      <p:to>
                                        <p:strVal val="visible"/>
                                      </p:to>
                                    </p:set>
                                    <p:animEffect transition="in" filter="blinds(horizontal)">
                                      <p:cBhvr>
                                        <p:cTn id="68" dur="500"/>
                                        <p:tgtEl>
                                          <p:spTgt spid="8">
                                            <p:txEl>
                                              <p:pRg st="3" end="3"/>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3" presetClass="entr" presetSubtype="10" fill="hold" nodeType="clickEffect">
                                  <p:stCondLst>
                                    <p:cond delay="0"/>
                                  </p:stCondLst>
                                  <p:childTnLst>
                                    <p:set>
                                      <p:cBhvr>
                                        <p:cTn id="72" dur="1" fill="hold">
                                          <p:stCondLst>
                                            <p:cond delay="0"/>
                                          </p:stCondLst>
                                        </p:cTn>
                                        <p:tgtEl>
                                          <p:spTgt spid="18441"/>
                                        </p:tgtEl>
                                        <p:attrNameLst>
                                          <p:attrName>style.visibility</p:attrName>
                                        </p:attrNameLst>
                                      </p:cBhvr>
                                      <p:to>
                                        <p:strVal val="visible"/>
                                      </p:to>
                                    </p:set>
                                    <p:animEffect transition="in" filter="blinds(horizontal)">
                                      <p:cBhvr>
                                        <p:cTn id="73" dur="500"/>
                                        <p:tgtEl>
                                          <p:spTgt spid="18441"/>
                                        </p:tgtEl>
                                      </p:cBhvr>
                                    </p:animEffect>
                                  </p:childTnLst>
                                </p:cTn>
                              </p:par>
                              <p:par>
                                <p:cTn id="74" presetID="3" presetClass="exit" presetSubtype="10" fill="hold" nodeType="withEffect">
                                  <p:stCondLst>
                                    <p:cond delay="0"/>
                                  </p:stCondLst>
                                  <p:childTnLst>
                                    <p:animEffect transition="out" filter="blinds(horizontal)">
                                      <p:cBhvr>
                                        <p:cTn id="75" dur="500"/>
                                        <p:tgtEl>
                                          <p:spTgt spid="18440"/>
                                        </p:tgtEl>
                                      </p:cBhvr>
                                    </p:animEffect>
                                    <p:set>
                                      <p:cBhvr>
                                        <p:cTn id="76" dur="1" fill="hold">
                                          <p:stCondLst>
                                            <p:cond delay="499"/>
                                          </p:stCondLst>
                                        </p:cTn>
                                        <p:tgtEl>
                                          <p:spTgt spid="184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32DF1-A515-4C24-9471-B35FE8DC7622}"/>
              </a:ext>
            </a:extLst>
          </p:cNvPr>
          <p:cNvSpPr>
            <a:spLocks noGrp="1"/>
          </p:cNvSpPr>
          <p:nvPr>
            <p:ph type="title"/>
          </p:nvPr>
        </p:nvSpPr>
        <p:spPr/>
        <p:txBody>
          <a:bodyPr/>
          <a:lstStyle/>
          <a:p>
            <a:pPr eaLnBrk="1" fontAlgn="auto" hangingPunct="1">
              <a:spcAft>
                <a:spcPts val="0"/>
              </a:spcAft>
              <a:defRPr/>
            </a:pPr>
            <a:r>
              <a:rPr lang="en-CA" dirty="0"/>
              <a:t>Homework:</a:t>
            </a:r>
          </a:p>
        </p:txBody>
      </p:sp>
      <p:sp>
        <p:nvSpPr>
          <p:cNvPr id="35843" name="Content Placeholder 2">
            <a:extLst>
              <a:ext uri="{FF2B5EF4-FFF2-40B4-BE49-F238E27FC236}">
                <a16:creationId xmlns:a16="http://schemas.microsoft.com/office/drawing/2014/main" id="{966C42DC-2DCD-4FCF-A5C3-095D50368E0F}"/>
              </a:ext>
            </a:extLst>
          </p:cNvPr>
          <p:cNvSpPr>
            <a:spLocks noGrp="1"/>
          </p:cNvSpPr>
          <p:nvPr>
            <p:ph sz="quarter" idx="1"/>
          </p:nvPr>
        </p:nvSpPr>
        <p:spPr>
          <a:xfrm>
            <a:off x="457200" y="1600200"/>
            <a:ext cx="7467600" cy="4873625"/>
          </a:xfrm>
        </p:spPr>
        <p:txBody>
          <a:bodyPr/>
          <a:lstStyle/>
          <a:p>
            <a:pPr eaLnBrk="1" hangingPunct="1"/>
            <a:r>
              <a:rPr lang="en-CA" altLang="en-US" dirty="0"/>
              <a:t>P82 #1.33 – 1.38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6AECEB-ED23-4BCD-B9C1-67578507102B}"/>
              </a:ext>
            </a:extLst>
          </p:cNvPr>
          <p:cNvSpPr>
            <a:spLocks noGrp="1"/>
          </p:cNvSpPr>
          <p:nvPr>
            <p:ph sz="quarter" idx="1"/>
          </p:nvPr>
        </p:nvSpPr>
        <p:spPr>
          <a:xfrm>
            <a:off x="163285" y="65314"/>
            <a:ext cx="8621486" cy="1587137"/>
          </a:xfrm>
        </p:spPr>
        <p:txBody>
          <a:bodyPr/>
          <a:lstStyle/>
          <a:p>
            <a:pPr marL="0" indent="0">
              <a:buNone/>
            </a:pPr>
            <a:r>
              <a:rPr lang="en-CA" dirty="0"/>
              <a:t>Question: The following graph shows the project scores between two students.  If you can choose one of them to be your partner for a project, which will you choose? </a:t>
            </a:r>
          </a:p>
        </p:txBody>
      </p:sp>
      <p:grpSp>
        <p:nvGrpSpPr>
          <p:cNvPr id="28" name="Group 27">
            <a:extLst>
              <a:ext uri="{FF2B5EF4-FFF2-40B4-BE49-F238E27FC236}">
                <a16:creationId xmlns:a16="http://schemas.microsoft.com/office/drawing/2014/main" id="{43A38889-A175-4924-AE11-FB4CCA64BF9A}"/>
              </a:ext>
            </a:extLst>
          </p:cNvPr>
          <p:cNvGrpSpPr/>
          <p:nvPr/>
        </p:nvGrpSpPr>
        <p:grpSpPr>
          <a:xfrm>
            <a:off x="1531895" y="1296035"/>
            <a:ext cx="5316399" cy="2211342"/>
            <a:chOff x="1140010" y="1570355"/>
            <a:chExt cx="2276475" cy="1127125"/>
          </a:xfrm>
        </p:grpSpPr>
        <p:cxnSp>
          <p:nvCxnSpPr>
            <p:cNvPr id="15" name="Straight Arrow Connector 14">
              <a:extLst>
                <a:ext uri="{FF2B5EF4-FFF2-40B4-BE49-F238E27FC236}">
                  <a16:creationId xmlns:a16="http://schemas.microsoft.com/office/drawing/2014/main" id="{5BAD22A0-0056-4472-A5FA-7A9610862E40}"/>
                </a:ext>
              </a:extLst>
            </p:cNvPr>
            <p:cNvCxnSpPr/>
            <p:nvPr/>
          </p:nvCxnSpPr>
          <p:spPr bwMode="auto">
            <a:xfrm rot="5400000" flipH="1" flipV="1">
              <a:off x="577241" y="2133124"/>
              <a:ext cx="1127125" cy="1587"/>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393BC7EB-1F87-4686-ABA5-4D1D5DB543AD}"/>
                </a:ext>
              </a:extLst>
            </p:cNvPr>
            <p:cNvCxnSpPr/>
            <p:nvPr/>
          </p:nvCxnSpPr>
          <p:spPr bwMode="auto">
            <a:xfrm flipV="1">
              <a:off x="1141597" y="2695892"/>
              <a:ext cx="2274888" cy="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24" name="Freeform 124">
            <a:extLst>
              <a:ext uri="{FF2B5EF4-FFF2-40B4-BE49-F238E27FC236}">
                <a16:creationId xmlns:a16="http://schemas.microsoft.com/office/drawing/2014/main" id="{A6D07756-1683-405A-9EF9-02164F54BFB9}"/>
              </a:ext>
            </a:extLst>
          </p:cNvPr>
          <p:cNvSpPr>
            <a:spLocks/>
          </p:cNvSpPr>
          <p:nvPr/>
        </p:nvSpPr>
        <p:spPr bwMode="auto">
          <a:xfrm>
            <a:off x="2935195" y="1920404"/>
            <a:ext cx="2254204" cy="1571201"/>
          </a:xfrm>
          <a:custGeom>
            <a:avLst/>
            <a:gdLst>
              <a:gd name="T0" fmla="*/ 12 w 849"/>
              <a:gd name="T1" fmla="*/ 234 h 234"/>
              <a:gd name="T2" fmla="*/ 26 w 849"/>
              <a:gd name="T3" fmla="*/ 232 h 234"/>
              <a:gd name="T4" fmla="*/ 40 w 849"/>
              <a:gd name="T5" fmla="*/ 231 h 234"/>
              <a:gd name="T6" fmla="*/ 54 w 849"/>
              <a:gd name="T7" fmla="*/ 229 h 234"/>
              <a:gd name="T8" fmla="*/ 68 w 849"/>
              <a:gd name="T9" fmla="*/ 227 h 234"/>
              <a:gd name="T10" fmla="*/ 82 w 849"/>
              <a:gd name="T11" fmla="*/ 224 h 234"/>
              <a:gd name="T12" fmla="*/ 96 w 849"/>
              <a:gd name="T13" fmla="*/ 221 h 234"/>
              <a:gd name="T14" fmla="*/ 110 w 849"/>
              <a:gd name="T15" fmla="*/ 217 h 234"/>
              <a:gd name="T16" fmla="*/ 124 w 849"/>
              <a:gd name="T17" fmla="*/ 212 h 234"/>
              <a:gd name="T18" fmla="*/ 138 w 849"/>
              <a:gd name="T19" fmla="*/ 206 h 234"/>
              <a:gd name="T20" fmla="*/ 152 w 849"/>
              <a:gd name="T21" fmla="*/ 200 h 234"/>
              <a:gd name="T22" fmla="*/ 166 w 849"/>
              <a:gd name="T23" fmla="*/ 192 h 234"/>
              <a:gd name="T24" fmla="*/ 180 w 849"/>
              <a:gd name="T25" fmla="*/ 184 h 234"/>
              <a:gd name="T26" fmla="*/ 194 w 849"/>
              <a:gd name="T27" fmla="*/ 174 h 234"/>
              <a:gd name="T28" fmla="*/ 208 w 849"/>
              <a:gd name="T29" fmla="*/ 163 h 234"/>
              <a:gd name="T30" fmla="*/ 222 w 849"/>
              <a:gd name="T31" fmla="*/ 152 h 234"/>
              <a:gd name="T32" fmla="*/ 236 w 849"/>
              <a:gd name="T33" fmla="*/ 139 h 234"/>
              <a:gd name="T34" fmla="*/ 250 w 849"/>
              <a:gd name="T35" fmla="*/ 126 h 234"/>
              <a:gd name="T36" fmla="*/ 264 w 849"/>
              <a:gd name="T37" fmla="*/ 112 h 234"/>
              <a:gd name="T38" fmla="*/ 278 w 849"/>
              <a:gd name="T39" fmla="*/ 98 h 234"/>
              <a:gd name="T40" fmla="*/ 292 w 849"/>
              <a:gd name="T41" fmla="*/ 83 h 234"/>
              <a:gd name="T42" fmla="*/ 306 w 849"/>
              <a:gd name="T43" fmla="*/ 69 h 234"/>
              <a:gd name="T44" fmla="*/ 320 w 849"/>
              <a:gd name="T45" fmla="*/ 56 h 234"/>
              <a:gd name="T46" fmla="*/ 334 w 849"/>
              <a:gd name="T47" fmla="*/ 43 h 234"/>
              <a:gd name="T48" fmla="*/ 348 w 849"/>
              <a:gd name="T49" fmla="*/ 32 h 234"/>
              <a:gd name="T50" fmla="*/ 362 w 849"/>
              <a:gd name="T51" fmla="*/ 21 h 234"/>
              <a:gd name="T52" fmla="*/ 376 w 849"/>
              <a:gd name="T53" fmla="*/ 13 h 234"/>
              <a:gd name="T54" fmla="*/ 390 w 849"/>
              <a:gd name="T55" fmla="*/ 6 h 234"/>
              <a:gd name="T56" fmla="*/ 404 w 849"/>
              <a:gd name="T57" fmla="*/ 2 h 234"/>
              <a:gd name="T58" fmla="*/ 418 w 849"/>
              <a:gd name="T59" fmla="*/ 0 h 234"/>
              <a:gd name="T60" fmla="*/ 432 w 849"/>
              <a:gd name="T61" fmla="*/ 0 h 234"/>
              <a:gd name="T62" fmla="*/ 446 w 849"/>
              <a:gd name="T63" fmla="*/ 2 h 234"/>
              <a:gd name="T64" fmla="*/ 460 w 849"/>
              <a:gd name="T65" fmla="*/ 7 h 234"/>
              <a:gd name="T66" fmla="*/ 474 w 849"/>
              <a:gd name="T67" fmla="*/ 14 h 234"/>
              <a:gd name="T68" fmla="*/ 488 w 849"/>
              <a:gd name="T69" fmla="*/ 23 h 234"/>
              <a:gd name="T70" fmla="*/ 502 w 849"/>
              <a:gd name="T71" fmla="*/ 33 h 234"/>
              <a:gd name="T72" fmla="*/ 516 w 849"/>
              <a:gd name="T73" fmla="*/ 45 h 234"/>
              <a:gd name="T74" fmla="*/ 530 w 849"/>
              <a:gd name="T75" fmla="*/ 58 h 234"/>
              <a:gd name="T76" fmla="*/ 544 w 849"/>
              <a:gd name="T77" fmla="*/ 71 h 234"/>
              <a:gd name="T78" fmla="*/ 558 w 849"/>
              <a:gd name="T79" fmla="*/ 86 h 234"/>
              <a:gd name="T80" fmla="*/ 572 w 849"/>
              <a:gd name="T81" fmla="*/ 100 h 234"/>
              <a:gd name="T82" fmla="*/ 586 w 849"/>
              <a:gd name="T83" fmla="*/ 114 h 234"/>
              <a:gd name="T84" fmla="*/ 600 w 849"/>
              <a:gd name="T85" fmla="*/ 128 h 234"/>
              <a:gd name="T86" fmla="*/ 614 w 849"/>
              <a:gd name="T87" fmla="*/ 141 h 234"/>
              <a:gd name="T88" fmla="*/ 628 w 849"/>
              <a:gd name="T89" fmla="*/ 153 h 234"/>
              <a:gd name="T90" fmla="*/ 642 w 849"/>
              <a:gd name="T91" fmla="*/ 165 h 234"/>
              <a:gd name="T92" fmla="*/ 656 w 849"/>
              <a:gd name="T93" fmla="*/ 175 h 234"/>
              <a:gd name="T94" fmla="*/ 670 w 849"/>
              <a:gd name="T95" fmla="*/ 185 h 234"/>
              <a:gd name="T96" fmla="*/ 684 w 849"/>
              <a:gd name="T97" fmla="*/ 193 h 234"/>
              <a:gd name="T98" fmla="*/ 698 w 849"/>
              <a:gd name="T99" fmla="*/ 201 h 234"/>
              <a:gd name="T100" fmla="*/ 712 w 849"/>
              <a:gd name="T101" fmla="*/ 207 h 234"/>
              <a:gd name="T102" fmla="*/ 726 w 849"/>
              <a:gd name="T103" fmla="*/ 213 h 234"/>
              <a:gd name="T104" fmla="*/ 740 w 849"/>
              <a:gd name="T105" fmla="*/ 218 h 234"/>
              <a:gd name="T106" fmla="*/ 754 w 849"/>
              <a:gd name="T107" fmla="*/ 221 h 234"/>
              <a:gd name="T108" fmla="*/ 768 w 849"/>
              <a:gd name="T109" fmla="*/ 225 h 234"/>
              <a:gd name="T110" fmla="*/ 782 w 849"/>
              <a:gd name="T111" fmla="*/ 227 h 234"/>
              <a:gd name="T112" fmla="*/ 796 w 849"/>
              <a:gd name="T113" fmla="*/ 230 h 234"/>
              <a:gd name="T114" fmla="*/ 810 w 849"/>
              <a:gd name="T115" fmla="*/ 231 h 234"/>
              <a:gd name="T116" fmla="*/ 824 w 849"/>
              <a:gd name="T117" fmla="*/ 233 h 234"/>
              <a:gd name="T118" fmla="*/ 838 w 849"/>
              <a:gd name="T119"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9" h="234">
                <a:moveTo>
                  <a:pt x="0" y="234"/>
                </a:moveTo>
                <a:lnTo>
                  <a:pt x="2" y="234"/>
                </a:lnTo>
                <a:lnTo>
                  <a:pt x="4" y="234"/>
                </a:lnTo>
                <a:lnTo>
                  <a:pt x="6" y="234"/>
                </a:lnTo>
                <a:lnTo>
                  <a:pt x="8" y="234"/>
                </a:lnTo>
                <a:lnTo>
                  <a:pt x="10" y="234"/>
                </a:lnTo>
                <a:lnTo>
                  <a:pt x="12" y="234"/>
                </a:lnTo>
                <a:lnTo>
                  <a:pt x="14" y="233"/>
                </a:lnTo>
                <a:lnTo>
                  <a:pt x="16" y="233"/>
                </a:lnTo>
                <a:lnTo>
                  <a:pt x="18" y="233"/>
                </a:lnTo>
                <a:lnTo>
                  <a:pt x="20" y="233"/>
                </a:lnTo>
                <a:lnTo>
                  <a:pt x="22" y="233"/>
                </a:lnTo>
                <a:lnTo>
                  <a:pt x="24" y="233"/>
                </a:lnTo>
                <a:lnTo>
                  <a:pt x="26" y="232"/>
                </a:lnTo>
                <a:lnTo>
                  <a:pt x="28" y="232"/>
                </a:lnTo>
                <a:lnTo>
                  <a:pt x="30" y="232"/>
                </a:lnTo>
                <a:lnTo>
                  <a:pt x="32" y="232"/>
                </a:lnTo>
                <a:lnTo>
                  <a:pt x="34" y="232"/>
                </a:lnTo>
                <a:lnTo>
                  <a:pt x="36" y="232"/>
                </a:lnTo>
                <a:lnTo>
                  <a:pt x="38" y="231"/>
                </a:lnTo>
                <a:lnTo>
                  <a:pt x="40" y="231"/>
                </a:lnTo>
                <a:lnTo>
                  <a:pt x="42" y="231"/>
                </a:lnTo>
                <a:lnTo>
                  <a:pt x="44" y="231"/>
                </a:lnTo>
                <a:lnTo>
                  <a:pt x="46" y="230"/>
                </a:lnTo>
                <a:lnTo>
                  <a:pt x="48" y="230"/>
                </a:lnTo>
                <a:lnTo>
                  <a:pt x="50" y="230"/>
                </a:lnTo>
                <a:lnTo>
                  <a:pt x="52" y="230"/>
                </a:lnTo>
                <a:lnTo>
                  <a:pt x="54" y="229"/>
                </a:lnTo>
                <a:lnTo>
                  <a:pt x="56" y="229"/>
                </a:lnTo>
                <a:lnTo>
                  <a:pt x="58" y="229"/>
                </a:lnTo>
                <a:lnTo>
                  <a:pt x="60" y="228"/>
                </a:lnTo>
                <a:lnTo>
                  <a:pt x="62" y="228"/>
                </a:lnTo>
                <a:lnTo>
                  <a:pt x="64" y="228"/>
                </a:lnTo>
                <a:lnTo>
                  <a:pt x="66" y="227"/>
                </a:lnTo>
                <a:lnTo>
                  <a:pt x="68" y="227"/>
                </a:lnTo>
                <a:lnTo>
                  <a:pt x="70" y="227"/>
                </a:lnTo>
                <a:lnTo>
                  <a:pt x="72" y="226"/>
                </a:lnTo>
                <a:lnTo>
                  <a:pt x="74" y="226"/>
                </a:lnTo>
                <a:lnTo>
                  <a:pt x="76" y="226"/>
                </a:lnTo>
                <a:lnTo>
                  <a:pt x="78" y="225"/>
                </a:lnTo>
                <a:lnTo>
                  <a:pt x="80" y="225"/>
                </a:lnTo>
                <a:lnTo>
                  <a:pt x="82" y="224"/>
                </a:lnTo>
                <a:lnTo>
                  <a:pt x="84" y="224"/>
                </a:lnTo>
                <a:lnTo>
                  <a:pt x="86" y="223"/>
                </a:lnTo>
                <a:lnTo>
                  <a:pt x="88" y="223"/>
                </a:lnTo>
                <a:lnTo>
                  <a:pt x="90" y="222"/>
                </a:lnTo>
                <a:lnTo>
                  <a:pt x="92" y="222"/>
                </a:lnTo>
                <a:lnTo>
                  <a:pt x="94" y="221"/>
                </a:lnTo>
                <a:lnTo>
                  <a:pt x="96" y="221"/>
                </a:lnTo>
                <a:lnTo>
                  <a:pt x="98" y="220"/>
                </a:lnTo>
                <a:lnTo>
                  <a:pt x="100" y="220"/>
                </a:lnTo>
                <a:lnTo>
                  <a:pt x="102" y="219"/>
                </a:lnTo>
                <a:lnTo>
                  <a:pt x="104" y="219"/>
                </a:lnTo>
                <a:lnTo>
                  <a:pt x="106" y="218"/>
                </a:lnTo>
                <a:lnTo>
                  <a:pt x="108" y="218"/>
                </a:lnTo>
                <a:lnTo>
                  <a:pt x="110" y="217"/>
                </a:lnTo>
                <a:lnTo>
                  <a:pt x="112" y="216"/>
                </a:lnTo>
                <a:lnTo>
                  <a:pt x="114" y="216"/>
                </a:lnTo>
                <a:lnTo>
                  <a:pt x="116" y="215"/>
                </a:lnTo>
                <a:lnTo>
                  <a:pt x="118" y="214"/>
                </a:lnTo>
                <a:lnTo>
                  <a:pt x="120" y="214"/>
                </a:lnTo>
                <a:lnTo>
                  <a:pt x="122" y="213"/>
                </a:lnTo>
                <a:lnTo>
                  <a:pt x="124" y="212"/>
                </a:lnTo>
                <a:lnTo>
                  <a:pt x="126" y="211"/>
                </a:lnTo>
                <a:lnTo>
                  <a:pt x="128" y="211"/>
                </a:lnTo>
                <a:lnTo>
                  <a:pt x="130" y="210"/>
                </a:lnTo>
                <a:lnTo>
                  <a:pt x="132" y="209"/>
                </a:lnTo>
                <a:lnTo>
                  <a:pt x="134" y="208"/>
                </a:lnTo>
                <a:lnTo>
                  <a:pt x="136" y="207"/>
                </a:lnTo>
                <a:lnTo>
                  <a:pt x="138" y="206"/>
                </a:lnTo>
                <a:lnTo>
                  <a:pt x="140" y="205"/>
                </a:lnTo>
                <a:lnTo>
                  <a:pt x="142" y="205"/>
                </a:lnTo>
                <a:lnTo>
                  <a:pt x="144" y="204"/>
                </a:lnTo>
                <a:lnTo>
                  <a:pt x="146" y="203"/>
                </a:lnTo>
                <a:lnTo>
                  <a:pt x="148" y="202"/>
                </a:lnTo>
                <a:lnTo>
                  <a:pt x="150" y="201"/>
                </a:lnTo>
                <a:lnTo>
                  <a:pt x="152" y="200"/>
                </a:lnTo>
                <a:lnTo>
                  <a:pt x="154" y="199"/>
                </a:lnTo>
                <a:lnTo>
                  <a:pt x="156" y="198"/>
                </a:lnTo>
                <a:lnTo>
                  <a:pt x="158" y="197"/>
                </a:lnTo>
                <a:lnTo>
                  <a:pt x="160" y="196"/>
                </a:lnTo>
                <a:lnTo>
                  <a:pt x="162" y="194"/>
                </a:lnTo>
                <a:lnTo>
                  <a:pt x="164" y="193"/>
                </a:lnTo>
                <a:lnTo>
                  <a:pt x="166" y="192"/>
                </a:lnTo>
                <a:lnTo>
                  <a:pt x="168" y="191"/>
                </a:lnTo>
                <a:lnTo>
                  <a:pt x="170" y="190"/>
                </a:lnTo>
                <a:lnTo>
                  <a:pt x="172" y="189"/>
                </a:lnTo>
                <a:lnTo>
                  <a:pt x="174" y="187"/>
                </a:lnTo>
                <a:lnTo>
                  <a:pt x="176" y="186"/>
                </a:lnTo>
                <a:lnTo>
                  <a:pt x="178" y="185"/>
                </a:lnTo>
                <a:lnTo>
                  <a:pt x="180" y="184"/>
                </a:lnTo>
                <a:lnTo>
                  <a:pt x="182" y="182"/>
                </a:lnTo>
                <a:lnTo>
                  <a:pt x="184" y="181"/>
                </a:lnTo>
                <a:lnTo>
                  <a:pt x="186" y="179"/>
                </a:lnTo>
                <a:lnTo>
                  <a:pt x="188" y="178"/>
                </a:lnTo>
                <a:lnTo>
                  <a:pt x="190" y="177"/>
                </a:lnTo>
                <a:lnTo>
                  <a:pt x="192" y="175"/>
                </a:lnTo>
                <a:lnTo>
                  <a:pt x="194" y="174"/>
                </a:lnTo>
                <a:lnTo>
                  <a:pt x="196" y="172"/>
                </a:lnTo>
                <a:lnTo>
                  <a:pt x="198" y="171"/>
                </a:lnTo>
                <a:lnTo>
                  <a:pt x="200" y="169"/>
                </a:lnTo>
                <a:lnTo>
                  <a:pt x="202" y="168"/>
                </a:lnTo>
                <a:lnTo>
                  <a:pt x="204" y="166"/>
                </a:lnTo>
                <a:lnTo>
                  <a:pt x="206" y="165"/>
                </a:lnTo>
                <a:lnTo>
                  <a:pt x="208" y="163"/>
                </a:lnTo>
                <a:lnTo>
                  <a:pt x="210" y="162"/>
                </a:lnTo>
                <a:lnTo>
                  <a:pt x="212" y="160"/>
                </a:lnTo>
                <a:lnTo>
                  <a:pt x="214" y="158"/>
                </a:lnTo>
                <a:lnTo>
                  <a:pt x="216" y="157"/>
                </a:lnTo>
                <a:lnTo>
                  <a:pt x="218" y="155"/>
                </a:lnTo>
                <a:lnTo>
                  <a:pt x="220" y="153"/>
                </a:lnTo>
                <a:lnTo>
                  <a:pt x="222" y="152"/>
                </a:lnTo>
                <a:lnTo>
                  <a:pt x="224" y="150"/>
                </a:lnTo>
                <a:lnTo>
                  <a:pt x="226" y="148"/>
                </a:lnTo>
                <a:lnTo>
                  <a:pt x="228" y="146"/>
                </a:lnTo>
                <a:lnTo>
                  <a:pt x="230" y="144"/>
                </a:lnTo>
                <a:lnTo>
                  <a:pt x="232" y="143"/>
                </a:lnTo>
                <a:lnTo>
                  <a:pt x="234" y="141"/>
                </a:lnTo>
                <a:lnTo>
                  <a:pt x="236" y="139"/>
                </a:lnTo>
                <a:lnTo>
                  <a:pt x="238" y="137"/>
                </a:lnTo>
                <a:lnTo>
                  <a:pt x="240" y="135"/>
                </a:lnTo>
                <a:lnTo>
                  <a:pt x="242" y="133"/>
                </a:lnTo>
                <a:lnTo>
                  <a:pt x="244" y="131"/>
                </a:lnTo>
                <a:lnTo>
                  <a:pt x="246" y="130"/>
                </a:lnTo>
                <a:lnTo>
                  <a:pt x="248" y="128"/>
                </a:lnTo>
                <a:lnTo>
                  <a:pt x="250" y="126"/>
                </a:lnTo>
                <a:lnTo>
                  <a:pt x="252" y="124"/>
                </a:lnTo>
                <a:lnTo>
                  <a:pt x="254" y="122"/>
                </a:lnTo>
                <a:lnTo>
                  <a:pt x="256" y="120"/>
                </a:lnTo>
                <a:lnTo>
                  <a:pt x="258" y="118"/>
                </a:lnTo>
                <a:lnTo>
                  <a:pt x="260" y="116"/>
                </a:lnTo>
                <a:lnTo>
                  <a:pt x="262" y="114"/>
                </a:lnTo>
                <a:lnTo>
                  <a:pt x="264" y="112"/>
                </a:lnTo>
                <a:lnTo>
                  <a:pt x="266" y="110"/>
                </a:lnTo>
                <a:lnTo>
                  <a:pt x="268" y="108"/>
                </a:lnTo>
                <a:lnTo>
                  <a:pt x="270" y="106"/>
                </a:lnTo>
                <a:lnTo>
                  <a:pt x="272" y="104"/>
                </a:lnTo>
                <a:lnTo>
                  <a:pt x="274" y="102"/>
                </a:lnTo>
                <a:lnTo>
                  <a:pt x="276" y="100"/>
                </a:lnTo>
                <a:lnTo>
                  <a:pt x="278" y="98"/>
                </a:lnTo>
                <a:lnTo>
                  <a:pt x="280" y="96"/>
                </a:lnTo>
                <a:lnTo>
                  <a:pt x="282" y="94"/>
                </a:lnTo>
                <a:lnTo>
                  <a:pt x="284" y="92"/>
                </a:lnTo>
                <a:lnTo>
                  <a:pt x="286" y="90"/>
                </a:lnTo>
                <a:lnTo>
                  <a:pt x="288" y="88"/>
                </a:lnTo>
                <a:lnTo>
                  <a:pt x="290" y="86"/>
                </a:lnTo>
                <a:lnTo>
                  <a:pt x="292" y="83"/>
                </a:lnTo>
                <a:lnTo>
                  <a:pt x="294" y="81"/>
                </a:lnTo>
                <a:lnTo>
                  <a:pt x="296" y="79"/>
                </a:lnTo>
                <a:lnTo>
                  <a:pt x="298" y="77"/>
                </a:lnTo>
                <a:lnTo>
                  <a:pt x="300" y="75"/>
                </a:lnTo>
                <a:lnTo>
                  <a:pt x="302" y="73"/>
                </a:lnTo>
                <a:lnTo>
                  <a:pt x="304" y="71"/>
                </a:lnTo>
                <a:lnTo>
                  <a:pt x="306" y="69"/>
                </a:lnTo>
                <a:lnTo>
                  <a:pt x="308" y="67"/>
                </a:lnTo>
                <a:lnTo>
                  <a:pt x="310" y="66"/>
                </a:lnTo>
                <a:lnTo>
                  <a:pt x="312" y="64"/>
                </a:lnTo>
                <a:lnTo>
                  <a:pt x="314" y="62"/>
                </a:lnTo>
                <a:lnTo>
                  <a:pt x="316" y="60"/>
                </a:lnTo>
                <a:lnTo>
                  <a:pt x="318" y="58"/>
                </a:lnTo>
                <a:lnTo>
                  <a:pt x="320" y="56"/>
                </a:lnTo>
                <a:lnTo>
                  <a:pt x="322" y="54"/>
                </a:lnTo>
                <a:lnTo>
                  <a:pt x="324" y="52"/>
                </a:lnTo>
                <a:lnTo>
                  <a:pt x="326" y="50"/>
                </a:lnTo>
                <a:lnTo>
                  <a:pt x="328" y="48"/>
                </a:lnTo>
                <a:lnTo>
                  <a:pt x="330" y="47"/>
                </a:lnTo>
                <a:lnTo>
                  <a:pt x="332" y="45"/>
                </a:lnTo>
                <a:lnTo>
                  <a:pt x="334" y="43"/>
                </a:lnTo>
                <a:lnTo>
                  <a:pt x="336" y="41"/>
                </a:lnTo>
                <a:lnTo>
                  <a:pt x="338" y="40"/>
                </a:lnTo>
                <a:lnTo>
                  <a:pt x="340" y="38"/>
                </a:lnTo>
                <a:lnTo>
                  <a:pt x="342" y="36"/>
                </a:lnTo>
                <a:lnTo>
                  <a:pt x="344" y="35"/>
                </a:lnTo>
                <a:lnTo>
                  <a:pt x="346" y="33"/>
                </a:lnTo>
                <a:lnTo>
                  <a:pt x="348" y="32"/>
                </a:lnTo>
                <a:lnTo>
                  <a:pt x="350" y="30"/>
                </a:lnTo>
                <a:lnTo>
                  <a:pt x="352" y="28"/>
                </a:lnTo>
                <a:lnTo>
                  <a:pt x="354" y="27"/>
                </a:lnTo>
                <a:lnTo>
                  <a:pt x="356" y="26"/>
                </a:lnTo>
                <a:lnTo>
                  <a:pt x="358" y="24"/>
                </a:lnTo>
                <a:lnTo>
                  <a:pt x="360" y="23"/>
                </a:lnTo>
                <a:lnTo>
                  <a:pt x="362" y="21"/>
                </a:lnTo>
                <a:lnTo>
                  <a:pt x="364" y="20"/>
                </a:lnTo>
                <a:lnTo>
                  <a:pt x="366" y="19"/>
                </a:lnTo>
                <a:lnTo>
                  <a:pt x="368" y="17"/>
                </a:lnTo>
                <a:lnTo>
                  <a:pt x="370" y="16"/>
                </a:lnTo>
                <a:lnTo>
                  <a:pt x="372" y="15"/>
                </a:lnTo>
                <a:lnTo>
                  <a:pt x="374" y="14"/>
                </a:lnTo>
                <a:lnTo>
                  <a:pt x="376" y="13"/>
                </a:lnTo>
                <a:lnTo>
                  <a:pt x="378" y="12"/>
                </a:lnTo>
                <a:lnTo>
                  <a:pt x="380" y="11"/>
                </a:lnTo>
                <a:lnTo>
                  <a:pt x="382" y="10"/>
                </a:lnTo>
                <a:lnTo>
                  <a:pt x="384" y="9"/>
                </a:lnTo>
                <a:lnTo>
                  <a:pt x="386" y="8"/>
                </a:lnTo>
                <a:lnTo>
                  <a:pt x="388" y="7"/>
                </a:lnTo>
                <a:lnTo>
                  <a:pt x="390" y="6"/>
                </a:lnTo>
                <a:lnTo>
                  <a:pt x="392" y="6"/>
                </a:lnTo>
                <a:lnTo>
                  <a:pt x="394" y="5"/>
                </a:lnTo>
                <a:lnTo>
                  <a:pt x="396" y="4"/>
                </a:lnTo>
                <a:lnTo>
                  <a:pt x="398" y="4"/>
                </a:lnTo>
                <a:lnTo>
                  <a:pt x="400" y="3"/>
                </a:lnTo>
                <a:lnTo>
                  <a:pt x="402" y="2"/>
                </a:lnTo>
                <a:lnTo>
                  <a:pt x="404" y="2"/>
                </a:lnTo>
                <a:lnTo>
                  <a:pt x="406" y="1"/>
                </a:lnTo>
                <a:lnTo>
                  <a:pt x="408" y="1"/>
                </a:lnTo>
                <a:lnTo>
                  <a:pt x="410" y="1"/>
                </a:lnTo>
                <a:lnTo>
                  <a:pt x="412" y="0"/>
                </a:lnTo>
                <a:lnTo>
                  <a:pt x="414" y="0"/>
                </a:lnTo>
                <a:lnTo>
                  <a:pt x="416" y="0"/>
                </a:lnTo>
                <a:lnTo>
                  <a:pt x="418" y="0"/>
                </a:lnTo>
                <a:lnTo>
                  <a:pt x="420" y="0"/>
                </a:lnTo>
                <a:lnTo>
                  <a:pt x="422" y="0"/>
                </a:lnTo>
                <a:lnTo>
                  <a:pt x="424" y="0"/>
                </a:lnTo>
                <a:lnTo>
                  <a:pt x="426" y="0"/>
                </a:lnTo>
                <a:lnTo>
                  <a:pt x="428" y="0"/>
                </a:lnTo>
                <a:lnTo>
                  <a:pt x="430" y="0"/>
                </a:lnTo>
                <a:lnTo>
                  <a:pt x="432" y="0"/>
                </a:lnTo>
                <a:lnTo>
                  <a:pt x="434" y="0"/>
                </a:lnTo>
                <a:lnTo>
                  <a:pt x="436" y="0"/>
                </a:lnTo>
                <a:lnTo>
                  <a:pt x="438" y="1"/>
                </a:lnTo>
                <a:lnTo>
                  <a:pt x="440" y="1"/>
                </a:lnTo>
                <a:lnTo>
                  <a:pt x="442" y="1"/>
                </a:lnTo>
                <a:lnTo>
                  <a:pt x="444" y="2"/>
                </a:lnTo>
                <a:lnTo>
                  <a:pt x="446" y="2"/>
                </a:lnTo>
                <a:lnTo>
                  <a:pt x="448" y="3"/>
                </a:lnTo>
                <a:lnTo>
                  <a:pt x="450" y="4"/>
                </a:lnTo>
                <a:lnTo>
                  <a:pt x="452" y="4"/>
                </a:lnTo>
                <a:lnTo>
                  <a:pt x="454" y="5"/>
                </a:lnTo>
                <a:lnTo>
                  <a:pt x="456" y="6"/>
                </a:lnTo>
                <a:lnTo>
                  <a:pt x="458" y="6"/>
                </a:lnTo>
                <a:lnTo>
                  <a:pt x="460" y="7"/>
                </a:lnTo>
                <a:lnTo>
                  <a:pt x="462" y="8"/>
                </a:lnTo>
                <a:lnTo>
                  <a:pt x="464" y="9"/>
                </a:lnTo>
                <a:lnTo>
                  <a:pt x="466" y="10"/>
                </a:lnTo>
                <a:lnTo>
                  <a:pt x="468" y="11"/>
                </a:lnTo>
                <a:lnTo>
                  <a:pt x="470" y="12"/>
                </a:lnTo>
                <a:lnTo>
                  <a:pt x="472" y="13"/>
                </a:lnTo>
                <a:lnTo>
                  <a:pt x="474" y="14"/>
                </a:lnTo>
                <a:lnTo>
                  <a:pt x="476" y="15"/>
                </a:lnTo>
                <a:lnTo>
                  <a:pt x="478" y="16"/>
                </a:lnTo>
                <a:lnTo>
                  <a:pt x="480" y="17"/>
                </a:lnTo>
                <a:lnTo>
                  <a:pt x="482" y="19"/>
                </a:lnTo>
                <a:lnTo>
                  <a:pt x="484" y="20"/>
                </a:lnTo>
                <a:lnTo>
                  <a:pt x="486" y="21"/>
                </a:lnTo>
                <a:lnTo>
                  <a:pt x="488" y="23"/>
                </a:lnTo>
                <a:lnTo>
                  <a:pt x="490" y="24"/>
                </a:lnTo>
                <a:lnTo>
                  <a:pt x="492" y="26"/>
                </a:lnTo>
                <a:lnTo>
                  <a:pt x="494" y="27"/>
                </a:lnTo>
                <a:lnTo>
                  <a:pt x="496" y="28"/>
                </a:lnTo>
                <a:lnTo>
                  <a:pt x="498" y="30"/>
                </a:lnTo>
                <a:lnTo>
                  <a:pt x="500" y="32"/>
                </a:lnTo>
                <a:lnTo>
                  <a:pt x="502" y="33"/>
                </a:lnTo>
                <a:lnTo>
                  <a:pt x="504" y="35"/>
                </a:lnTo>
                <a:lnTo>
                  <a:pt x="506" y="36"/>
                </a:lnTo>
                <a:lnTo>
                  <a:pt x="508" y="38"/>
                </a:lnTo>
                <a:lnTo>
                  <a:pt x="510" y="40"/>
                </a:lnTo>
                <a:lnTo>
                  <a:pt x="512" y="41"/>
                </a:lnTo>
                <a:lnTo>
                  <a:pt x="514" y="43"/>
                </a:lnTo>
                <a:lnTo>
                  <a:pt x="516" y="45"/>
                </a:lnTo>
                <a:lnTo>
                  <a:pt x="518" y="47"/>
                </a:lnTo>
                <a:lnTo>
                  <a:pt x="520" y="48"/>
                </a:lnTo>
                <a:lnTo>
                  <a:pt x="522" y="50"/>
                </a:lnTo>
                <a:lnTo>
                  <a:pt x="524" y="52"/>
                </a:lnTo>
                <a:lnTo>
                  <a:pt x="526" y="54"/>
                </a:lnTo>
                <a:lnTo>
                  <a:pt x="528" y="56"/>
                </a:lnTo>
                <a:lnTo>
                  <a:pt x="530" y="58"/>
                </a:lnTo>
                <a:lnTo>
                  <a:pt x="532" y="60"/>
                </a:lnTo>
                <a:lnTo>
                  <a:pt x="534" y="62"/>
                </a:lnTo>
                <a:lnTo>
                  <a:pt x="536" y="64"/>
                </a:lnTo>
                <a:lnTo>
                  <a:pt x="538" y="66"/>
                </a:lnTo>
                <a:lnTo>
                  <a:pt x="540" y="67"/>
                </a:lnTo>
                <a:lnTo>
                  <a:pt x="542" y="69"/>
                </a:lnTo>
                <a:lnTo>
                  <a:pt x="544" y="71"/>
                </a:lnTo>
                <a:lnTo>
                  <a:pt x="546" y="73"/>
                </a:lnTo>
                <a:lnTo>
                  <a:pt x="548" y="75"/>
                </a:lnTo>
                <a:lnTo>
                  <a:pt x="550" y="77"/>
                </a:lnTo>
                <a:lnTo>
                  <a:pt x="552" y="79"/>
                </a:lnTo>
                <a:lnTo>
                  <a:pt x="554" y="81"/>
                </a:lnTo>
                <a:lnTo>
                  <a:pt x="556" y="83"/>
                </a:lnTo>
                <a:lnTo>
                  <a:pt x="558" y="86"/>
                </a:lnTo>
                <a:lnTo>
                  <a:pt x="560" y="88"/>
                </a:lnTo>
                <a:lnTo>
                  <a:pt x="562" y="90"/>
                </a:lnTo>
                <a:lnTo>
                  <a:pt x="564" y="92"/>
                </a:lnTo>
                <a:lnTo>
                  <a:pt x="566" y="94"/>
                </a:lnTo>
                <a:lnTo>
                  <a:pt x="568" y="96"/>
                </a:lnTo>
                <a:lnTo>
                  <a:pt x="570" y="98"/>
                </a:lnTo>
                <a:lnTo>
                  <a:pt x="572" y="100"/>
                </a:lnTo>
                <a:lnTo>
                  <a:pt x="574" y="102"/>
                </a:lnTo>
                <a:lnTo>
                  <a:pt x="576" y="104"/>
                </a:lnTo>
                <a:lnTo>
                  <a:pt x="578" y="106"/>
                </a:lnTo>
                <a:lnTo>
                  <a:pt x="580" y="108"/>
                </a:lnTo>
                <a:lnTo>
                  <a:pt x="582" y="110"/>
                </a:lnTo>
                <a:lnTo>
                  <a:pt x="584" y="112"/>
                </a:lnTo>
                <a:lnTo>
                  <a:pt x="586" y="114"/>
                </a:lnTo>
                <a:lnTo>
                  <a:pt x="588" y="116"/>
                </a:lnTo>
                <a:lnTo>
                  <a:pt x="590" y="118"/>
                </a:lnTo>
                <a:lnTo>
                  <a:pt x="592" y="120"/>
                </a:lnTo>
                <a:lnTo>
                  <a:pt x="594" y="122"/>
                </a:lnTo>
                <a:lnTo>
                  <a:pt x="596" y="124"/>
                </a:lnTo>
                <a:lnTo>
                  <a:pt x="598" y="126"/>
                </a:lnTo>
                <a:lnTo>
                  <a:pt x="600" y="128"/>
                </a:lnTo>
                <a:lnTo>
                  <a:pt x="602" y="130"/>
                </a:lnTo>
                <a:lnTo>
                  <a:pt x="604" y="131"/>
                </a:lnTo>
                <a:lnTo>
                  <a:pt x="606" y="133"/>
                </a:lnTo>
                <a:lnTo>
                  <a:pt x="608" y="135"/>
                </a:lnTo>
                <a:lnTo>
                  <a:pt x="610" y="137"/>
                </a:lnTo>
                <a:lnTo>
                  <a:pt x="612" y="139"/>
                </a:lnTo>
                <a:lnTo>
                  <a:pt x="614" y="141"/>
                </a:lnTo>
                <a:lnTo>
                  <a:pt x="616" y="143"/>
                </a:lnTo>
                <a:lnTo>
                  <a:pt x="618" y="144"/>
                </a:lnTo>
                <a:lnTo>
                  <a:pt x="620" y="146"/>
                </a:lnTo>
                <a:lnTo>
                  <a:pt x="622" y="148"/>
                </a:lnTo>
                <a:lnTo>
                  <a:pt x="624" y="150"/>
                </a:lnTo>
                <a:lnTo>
                  <a:pt x="626" y="152"/>
                </a:lnTo>
                <a:lnTo>
                  <a:pt x="628" y="153"/>
                </a:lnTo>
                <a:lnTo>
                  <a:pt x="630" y="155"/>
                </a:lnTo>
                <a:lnTo>
                  <a:pt x="632" y="157"/>
                </a:lnTo>
                <a:lnTo>
                  <a:pt x="634" y="158"/>
                </a:lnTo>
                <a:lnTo>
                  <a:pt x="636" y="160"/>
                </a:lnTo>
                <a:lnTo>
                  <a:pt x="638" y="162"/>
                </a:lnTo>
                <a:lnTo>
                  <a:pt x="640" y="163"/>
                </a:lnTo>
                <a:lnTo>
                  <a:pt x="642" y="165"/>
                </a:lnTo>
                <a:lnTo>
                  <a:pt x="644" y="166"/>
                </a:lnTo>
                <a:lnTo>
                  <a:pt x="646" y="168"/>
                </a:lnTo>
                <a:lnTo>
                  <a:pt x="648" y="169"/>
                </a:lnTo>
                <a:lnTo>
                  <a:pt x="650" y="171"/>
                </a:lnTo>
                <a:lnTo>
                  <a:pt x="652" y="172"/>
                </a:lnTo>
                <a:lnTo>
                  <a:pt x="654" y="174"/>
                </a:lnTo>
                <a:lnTo>
                  <a:pt x="656" y="175"/>
                </a:lnTo>
                <a:lnTo>
                  <a:pt x="658" y="177"/>
                </a:lnTo>
                <a:lnTo>
                  <a:pt x="660" y="178"/>
                </a:lnTo>
                <a:lnTo>
                  <a:pt x="662" y="179"/>
                </a:lnTo>
                <a:lnTo>
                  <a:pt x="664" y="181"/>
                </a:lnTo>
                <a:lnTo>
                  <a:pt x="666" y="182"/>
                </a:lnTo>
                <a:lnTo>
                  <a:pt x="668" y="184"/>
                </a:lnTo>
                <a:lnTo>
                  <a:pt x="670" y="185"/>
                </a:lnTo>
                <a:lnTo>
                  <a:pt x="672" y="186"/>
                </a:lnTo>
                <a:lnTo>
                  <a:pt x="674" y="187"/>
                </a:lnTo>
                <a:lnTo>
                  <a:pt x="676" y="189"/>
                </a:lnTo>
                <a:lnTo>
                  <a:pt x="678" y="190"/>
                </a:lnTo>
                <a:lnTo>
                  <a:pt x="680" y="191"/>
                </a:lnTo>
                <a:lnTo>
                  <a:pt x="682" y="192"/>
                </a:lnTo>
                <a:lnTo>
                  <a:pt x="684" y="193"/>
                </a:lnTo>
                <a:lnTo>
                  <a:pt x="686" y="194"/>
                </a:lnTo>
                <a:lnTo>
                  <a:pt x="688" y="196"/>
                </a:lnTo>
                <a:lnTo>
                  <a:pt x="690" y="197"/>
                </a:lnTo>
                <a:lnTo>
                  <a:pt x="692" y="198"/>
                </a:lnTo>
                <a:lnTo>
                  <a:pt x="694" y="199"/>
                </a:lnTo>
                <a:lnTo>
                  <a:pt x="696" y="200"/>
                </a:lnTo>
                <a:lnTo>
                  <a:pt x="698" y="201"/>
                </a:lnTo>
                <a:lnTo>
                  <a:pt x="700" y="202"/>
                </a:lnTo>
                <a:lnTo>
                  <a:pt x="702" y="203"/>
                </a:lnTo>
                <a:lnTo>
                  <a:pt x="704" y="204"/>
                </a:lnTo>
                <a:lnTo>
                  <a:pt x="706" y="205"/>
                </a:lnTo>
                <a:lnTo>
                  <a:pt x="708" y="205"/>
                </a:lnTo>
                <a:lnTo>
                  <a:pt x="710" y="206"/>
                </a:lnTo>
                <a:lnTo>
                  <a:pt x="712" y="207"/>
                </a:lnTo>
                <a:lnTo>
                  <a:pt x="714" y="208"/>
                </a:lnTo>
                <a:lnTo>
                  <a:pt x="716" y="209"/>
                </a:lnTo>
                <a:lnTo>
                  <a:pt x="718" y="210"/>
                </a:lnTo>
                <a:lnTo>
                  <a:pt x="720" y="211"/>
                </a:lnTo>
                <a:lnTo>
                  <a:pt x="722" y="211"/>
                </a:lnTo>
                <a:lnTo>
                  <a:pt x="724" y="212"/>
                </a:lnTo>
                <a:lnTo>
                  <a:pt x="726" y="213"/>
                </a:lnTo>
                <a:lnTo>
                  <a:pt x="728" y="214"/>
                </a:lnTo>
                <a:lnTo>
                  <a:pt x="730" y="214"/>
                </a:lnTo>
                <a:lnTo>
                  <a:pt x="732" y="215"/>
                </a:lnTo>
                <a:lnTo>
                  <a:pt x="734" y="216"/>
                </a:lnTo>
                <a:lnTo>
                  <a:pt x="736" y="216"/>
                </a:lnTo>
                <a:lnTo>
                  <a:pt x="738" y="217"/>
                </a:lnTo>
                <a:lnTo>
                  <a:pt x="740" y="218"/>
                </a:lnTo>
                <a:lnTo>
                  <a:pt x="742" y="218"/>
                </a:lnTo>
                <a:lnTo>
                  <a:pt x="744" y="219"/>
                </a:lnTo>
                <a:lnTo>
                  <a:pt x="746" y="219"/>
                </a:lnTo>
                <a:lnTo>
                  <a:pt x="748" y="220"/>
                </a:lnTo>
                <a:lnTo>
                  <a:pt x="750" y="220"/>
                </a:lnTo>
                <a:lnTo>
                  <a:pt x="752" y="221"/>
                </a:lnTo>
                <a:lnTo>
                  <a:pt x="754" y="221"/>
                </a:lnTo>
                <a:lnTo>
                  <a:pt x="756" y="222"/>
                </a:lnTo>
                <a:lnTo>
                  <a:pt x="758" y="222"/>
                </a:lnTo>
                <a:lnTo>
                  <a:pt x="760" y="223"/>
                </a:lnTo>
                <a:lnTo>
                  <a:pt x="762" y="223"/>
                </a:lnTo>
                <a:lnTo>
                  <a:pt x="764" y="224"/>
                </a:lnTo>
                <a:lnTo>
                  <a:pt x="766" y="224"/>
                </a:lnTo>
                <a:lnTo>
                  <a:pt x="768" y="225"/>
                </a:lnTo>
                <a:lnTo>
                  <a:pt x="770" y="225"/>
                </a:lnTo>
                <a:lnTo>
                  <a:pt x="772" y="226"/>
                </a:lnTo>
                <a:lnTo>
                  <a:pt x="774" y="226"/>
                </a:lnTo>
                <a:lnTo>
                  <a:pt x="776" y="226"/>
                </a:lnTo>
                <a:lnTo>
                  <a:pt x="778" y="227"/>
                </a:lnTo>
                <a:lnTo>
                  <a:pt x="780" y="227"/>
                </a:lnTo>
                <a:lnTo>
                  <a:pt x="782" y="227"/>
                </a:lnTo>
                <a:lnTo>
                  <a:pt x="784" y="228"/>
                </a:lnTo>
                <a:lnTo>
                  <a:pt x="786" y="228"/>
                </a:lnTo>
                <a:lnTo>
                  <a:pt x="788" y="228"/>
                </a:lnTo>
                <a:lnTo>
                  <a:pt x="790" y="229"/>
                </a:lnTo>
                <a:lnTo>
                  <a:pt x="792" y="229"/>
                </a:lnTo>
                <a:lnTo>
                  <a:pt x="794" y="229"/>
                </a:lnTo>
                <a:lnTo>
                  <a:pt x="796" y="230"/>
                </a:lnTo>
                <a:lnTo>
                  <a:pt x="798" y="230"/>
                </a:lnTo>
                <a:lnTo>
                  <a:pt x="800" y="230"/>
                </a:lnTo>
                <a:lnTo>
                  <a:pt x="802" y="230"/>
                </a:lnTo>
                <a:lnTo>
                  <a:pt x="804" y="231"/>
                </a:lnTo>
                <a:lnTo>
                  <a:pt x="806" y="231"/>
                </a:lnTo>
                <a:lnTo>
                  <a:pt x="808" y="231"/>
                </a:lnTo>
                <a:lnTo>
                  <a:pt x="810" y="231"/>
                </a:lnTo>
                <a:lnTo>
                  <a:pt x="812" y="232"/>
                </a:lnTo>
                <a:lnTo>
                  <a:pt x="814" y="232"/>
                </a:lnTo>
                <a:lnTo>
                  <a:pt x="816" y="232"/>
                </a:lnTo>
                <a:lnTo>
                  <a:pt x="818" y="232"/>
                </a:lnTo>
                <a:lnTo>
                  <a:pt x="820" y="232"/>
                </a:lnTo>
                <a:lnTo>
                  <a:pt x="822" y="232"/>
                </a:lnTo>
                <a:lnTo>
                  <a:pt x="824" y="233"/>
                </a:lnTo>
                <a:lnTo>
                  <a:pt x="826" y="233"/>
                </a:lnTo>
                <a:lnTo>
                  <a:pt x="828" y="233"/>
                </a:lnTo>
                <a:lnTo>
                  <a:pt x="830" y="233"/>
                </a:lnTo>
                <a:lnTo>
                  <a:pt x="832" y="233"/>
                </a:lnTo>
                <a:lnTo>
                  <a:pt x="834" y="233"/>
                </a:lnTo>
                <a:lnTo>
                  <a:pt x="836" y="234"/>
                </a:lnTo>
                <a:lnTo>
                  <a:pt x="838" y="234"/>
                </a:lnTo>
                <a:lnTo>
                  <a:pt x="840" y="234"/>
                </a:lnTo>
                <a:lnTo>
                  <a:pt x="842" y="234"/>
                </a:lnTo>
                <a:lnTo>
                  <a:pt x="844" y="234"/>
                </a:lnTo>
                <a:lnTo>
                  <a:pt x="846" y="234"/>
                </a:lnTo>
                <a:lnTo>
                  <a:pt x="848" y="234"/>
                </a:lnTo>
                <a:lnTo>
                  <a:pt x="849" y="234"/>
                </a:lnTo>
              </a:path>
            </a:pathLst>
          </a:custGeom>
          <a:noFill/>
          <a:ln w="285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7" name="Freeform 124">
            <a:extLst>
              <a:ext uri="{FF2B5EF4-FFF2-40B4-BE49-F238E27FC236}">
                <a16:creationId xmlns:a16="http://schemas.microsoft.com/office/drawing/2014/main" id="{2F922D66-49C7-4A0C-AFCD-0E2ABA9E93A9}"/>
              </a:ext>
            </a:extLst>
          </p:cNvPr>
          <p:cNvSpPr>
            <a:spLocks/>
          </p:cNvSpPr>
          <p:nvPr/>
        </p:nvSpPr>
        <p:spPr bwMode="auto">
          <a:xfrm>
            <a:off x="1834369" y="2582835"/>
            <a:ext cx="4455852" cy="851547"/>
          </a:xfrm>
          <a:custGeom>
            <a:avLst/>
            <a:gdLst>
              <a:gd name="T0" fmla="*/ 12 w 849"/>
              <a:gd name="T1" fmla="*/ 234 h 234"/>
              <a:gd name="T2" fmla="*/ 26 w 849"/>
              <a:gd name="T3" fmla="*/ 232 h 234"/>
              <a:gd name="T4" fmla="*/ 40 w 849"/>
              <a:gd name="T5" fmla="*/ 231 h 234"/>
              <a:gd name="T6" fmla="*/ 54 w 849"/>
              <a:gd name="T7" fmla="*/ 229 h 234"/>
              <a:gd name="T8" fmla="*/ 68 w 849"/>
              <a:gd name="T9" fmla="*/ 227 h 234"/>
              <a:gd name="T10" fmla="*/ 82 w 849"/>
              <a:gd name="T11" fmla="*/ 224 h 234"/>
              <a:gd name="T12" fmla="*/ 96 w 849"/>
              <a:gd name="T13" fmla="*/ 221 h 234"/>
              <a:gd name="T14" fmla="*/ 110 w 849"/>
              <a:gd name="T15" fmla="*/ 217 h 234"/>
              <a:gd name="T16" fmla="*/ 124 w 849"/>
              <a:gd name="T17" fmla="*/ 212 h 234"/>
              <a:gd name="T18" fmla="*/ 138 w 849"/>
              <a:gd name="T19" fmla="*/ 206 h 234"/>
              <a:gd name="T20" fmla="*/ 152 w 849"/>
              <a:gd name="T21" fmla="*/ 200 h 234"/>
              <a:gd name="T22" fmla="*/ 166 w 849"/>
              <a:gd name="T23" fmla="*/ 192 h 234"/>
              <a:gd name="T24" fmla="*/ 180 w 849"/>
              <a:gd name="T25" fmla="*/ 184 h 234"/>
              <a:gd name="T26" fmla="*/ 194 w 849"/>
              <a:gd name="T27" fmla="*/ 174 h 234"/>
              <a:gd name="T28" fmla="*/ 208 w 849"/>
              <a:gd name="T29" fmla="*/ 163 h 234"/>
              <a:gd name="T30" fmla="*/ 222 w 849"/>
              <a:gd name="T31" fmla="*/ 152 h 234"/>
              <a:gd name="T32" fmla="*/ 236 w 849"/>
              <a:gd name="T33" fmla="*/ 139 h 234"/>
              <a:gd name="T34" fmla="*/ 250 w 849"/>
              <a:gd name="T35" fmla="*/ 126 h 234"/>
              <a:gd name="T36" fmla="*/ 264 w 849"/>
              <a:gd name="T37" fmla="*/ 112 h 234"/>
              <a:gd name="T38" fmla="*/ 278 w 849"/>
              <a:gd name="T39" fmla="*/ 98 h 234"/>
              <a:gd name="T40" fmla="*/ 292 w 849"/>
              <a:gd name="T41" fmla="*/ 83 h 234"/>
              <a:gd name="T42" fmla="*/ 306 w 849"/>
              <a:gd name="T43" fmla="*/ 69 h 234"/>
              <a:gd name="T44" fmla="*/ 320 w 849"/>
              <a:gd name="T45" fmla="*/ 56 h 234"/>
              <a:gd name="T46" fmla="*/ 334 w 849"/>
              <a:gd name="T47" fmla="*/ 43 h 234"/>
              <a:gd name="T48" fmla="*/ 348 w 849"/>
              <a:gd name="T49" fmla="*/ 32 h 234"/>
              <a:gd name="T50" fmla="*/ 362 w 849"/>
              <a:gd name="T51" fmla="*/ 21 h 234"/>
              <a:gd name="T52" fmla="*/ 376 w 849"/>
              <a:gd name="T53" fmla="*/ 13 h 234"/>
              <a:gd name="T54" fmla="*/ 390 w 849"/>
              <a:gd name="T55" fmla="*/ 6 h 234"/>
              <a:gd name="T56" fmla="*/ 404 w 849"/>
              <a:gd name="T57" fmla="*/ 2 h 234"/>
              <a:gd name="T58" fmla="*/ 418 w 849"/>
              <a:gd name="T59" fmla="*/ 0 h 234"/>
              <a:gd name="T60" fmla="*/ 432 w 849"/>
              <a:gd name="T61" fmla="*/ 0 h 234"/>
              <a:gd name="T62" fmla="*/ 446 w 849"/>
              <a:gd name="T63" fmla="*/ 2 h 234"/>
              <a:gd name="T64" fmla="*/ 460 w 849"/>
              <a:gd name="T65" fmla="*/ 7 h 234"/>
              <a:gd name="T66" fmla="*/ 474 w 849"/>
              <a:gd name="T67" fmla="*/ 14 h 234"/>
              <a:gd name="T68" fmla="*/ 488 w 849"/>
              <a:gd name="T69" fmla="*/ 23 h 234"/>
              <a:gd name="T70" fmla="*/ 502 w 849"/>
              <a:gd name="T71" fmla="*/ 33 h 234"/>
              <a:gd name="T72" fmla="*/ 516 w 849"/>
              <a:gd name="T73" fmla="*/ 45 h 234"/>
              <a:gd name="T74" fmla="*/ 530 w 849"/>
              <a:gd name="T75" fmla="*/ 58 h 234"/>
              <a:gd name="T76" fmla="*/ 544 w 849"/>
              <a:gd name="T77" fmla="*/ 71 h 234"/>
              <a:gd name="T78" fmla="*/ 558 w 849"/>
              <a:gd name="T79" fmla="*/ 86 h 234"/>
              <a:gd name="T80" fmla="*/ 572 w 849"/>
              <a:gd name="T81" fmla="*/ 100 h 234"/>
              <a:gd name="T82" fmla="*/ 586 w 849"/>
              <a:gd name="T83" fmla="*/ 114 h 234"/>
              <a:gd name="T84" fmla="*/ 600 w 849"/>
              <a:gd name="T85" fmla="*/ 128 h 234"/>
              <a:gd name="T86" fmla="*/ 614 w 849"/>
              <a:gd name="T87" fmla="*/ 141 h 234"/>
              <a:gd name="T88" fmla="*/ 628 w 849"/>
              <a:gd name="T89" fmla="*/ 153 h 234"/>
              <a:gd name="T90" fmla="*/ 642 w 849"/>
              <a:gd name="T91" fmla="*/ 165 h 234"/>
              <a:gd name="T92" fmla="*/ 656 w 849"/>
              <a:gd name="T93" fmla="*/ 175 h 234"/>
              <a:gd name="T94" fmla="*/ 670 w 849"/>
              <a:gd name="T95" fmla="*/ 185 h 234"/>
              <a:gd name="T96" fmla="*/ 684 w 849"/>
              <a:gd name="T97" fmla="*/ 193 h 234"/>
              <a:gd name="T98" fmla="*/ 698 w 849"/>
              <a:gd name="T99" fmla="*/ 201 h 234"/>
              <a:gd name="T100" fmla="*/ 712 w 849"/>
              <a:gd name="T101" fmla="*/ 207 h 234"/>
              <a:gd name="T102" fmla="*/ 726 w 849"/>
              <a:gd name="T103" fmla="*/ 213 h 234"/>
              <a:gd name="T104" fmla="*/ 740 w 849"/>
              <a:gd name="T105" fmla="*/ 218 h 234"/>
              <a:gd name="T106" fmla="*/ 754 w 849"/>
              <a:gd name="T107" fmla="*/ 221 h 234"/>
              <a:gd name="T108" fmla="*/ 768 w 849"/>
              <a:gd name="T109" fmla="*/ 225 h 234"/>
              <a:gd name="T110" fmla="*/ 782 w 849"/>
              <a:gd name="T111" fmla="*/ 227 h 234"/>
              <a:gd name="T112" fmla="*/ 796 w 849"/>
              <a:gd name="T113" fmla="*/ 230 h 234"/>
              <a:gd name="T114" fmla="*/ 810 w 849"/>
              <a:gd name="T115" fmla="*/ 231 h 234"/>
              <a:gd name="T116" fmla="*/ 824 w 849"/>
              <a:gd name="T117" fmla="*/ 233 h 234"/>
              <a:gd name="T118" fmla="*/ 838 w 849"/>
              <a:gd name="T119"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9" h="234">
                <a:moveTo>
                  <a:pt x="0" y="234"/>
                </a:moveTo>
                <a:lnTo>
                  <a:pt x="2" y="234"/>
                </a:lnTo>
                <a:lnTo>
                  <a:pt x="4" y="234"/>
                </a:lnTo>
                <a:lnTo>
                  <a:pt x="6" y="234"/>
                </a:lnTo>
                <a:lnTo>
                  <a:pt x="8" y="234"/>
                </a:lnTo>
                <a:lnTo>
                  <a:pt x="10" y="234"/>
                </a:lnTo>
                <a:lnTo>
                  <a:pt x="12" y="234"/>
                </a:lnTo>
                <a:lnTo>
                  <a:pt x="14" y="233"/>
                </a:lnTo>
                <a:lnTo>
                  <a:pt x="16" y="233"/>
                </a:lnTo>
                <a:lnTo>
                  <a:pt x="18" y="233"/>
                </a:lnTo>
                <a:lnTo>
                  <a:pt x="20" y="233"/>
                </a:lnTo>
                <a:lnTo>
                  <a:pt x="22" y="233"/>
                </a:lnTo>
                <a:lnTo>
                  <a:pt x="24" y="233"/>
                </a:lnTo>
                <a:lnTo>
                  <a:pt x="26" y="232"/>
                </a:lnTo>
                <a:lnTo>
                  <a:pt x="28" y="232"/>
                </a:lnTo>
                <a:lnTo>
                  <a:pt x="30" y="232"/>
                </a:lnTo>
                <a:lnTo>
                  <a:pt x="32" y="232"/>
                </a:lnTo>
                <a:lnTo>
                  <a:pt x="34" y="232"/>
                </a:lnTo>
                <a:lnTo>
                  <a:pt x="36" y="232"/>
                </a:lnTo>
                <a:lnTo>
                  <a:pt x="38" y="231"/>
                </a:lnTo>
                <a:lnTo>
                  <a:pt x="40" y="231"/>
                </a:lnTo>
                <a:lnTo>
                  <a:pt x="42" y="231"/>
                </a:lnTo>
                <a:lnTo>
                  <a:pt x="44" y="231"/>
                </a:lnTo>
                <a:lnTo>
                  <a:pt x="46" y="230"/>
                </a:lnTo>
                <a:lnTo>
                  <a:pt x="48" y="230"/>
                </a:lnTo>
                <a:lnTo>
                  <a:pt x="50" y="230"/>
                </a:lnTo>
                <a:lnTo>
                  <a:pt x="52" y="230"/>
                </a:lnTo>
                <a:lnTo>
                  <a:pt x="54" y="229"/>
                </a:lnTo>
                <a:lnTo>
                  <a:pt x="56" y="229"/>
                </a:lnTo>
                <a:lnTo>
                  <a:pt x="58" y="229"/>
                </a:lnTo>
                <a:lnTo>
                  <a:pt x="60" y="228"/>
                </a:lnTo>
                <a:lnTo>
                  <a:pt x="62" y="228"/>
                </a:lnTo>
                <a:lnTo>
                  <a:pt x="64" y="228"/>
                </a:lnTo>
                <a:lnTo>
                  <a:pt x="66" y="227"/>
                </a:lnTo>
                <a:lnTo>
                  <a:pt x="68" y="227"/>
                </a:lnTo>
                <a:lnTo>
                  <a:pt x="70" y="227"/>
                </a:lnTo>
                <a:lnTo>
                  <a:pt x="72" y="226"/>
                </a:lnTo>
                <a:lnTo>
                  <a:pt x="74" y="226"/>
                </a:lnTo>
                <a:lnTo>
                  <a:pt x="76" y="226"/>
                </a:lnTo>
                <a:lnTo>
                  <a:pt x="78" y="225"/>
                </a:lnTo>
                <a:lnTo>
                  <a:pt x="80" y="225"/>
                </a:lnTo>
                <a:lnTo>
                  <a:pt x="82" y="224"/>
                </a:lnTo>
                <a:lnTo>
                  <a:pt x="84" y="224"/>
                </a:lnTo>
                <a:lnTo>
                  <a:pt x="86" y="223"/>
                </a:lnTo>
                <a:lnTo>
                  <a:pt x="88" y="223"/>
                </a:lnTo>
                <a:lnTo>
                  <a:pt x="90" y="222"/>
                </a:lnTo>
                <a:lnTo>
                  <a:pt x="92" y="222"/>
                </a:lnTo>
                <a:lnTo>
                  <a:pt x="94" y="221"/>
                </a:lnTo>
                <a:lnTo>
                  <a:pt x="96" y="221"/>
                </a:lnTo>
                <a:lnTo>
                  <a:pt x="98" y="220"/>
                </a:lnTo>
                <a:lnTo>
                  <a:pt x="100" y="220"/>
                </a:lnTo>
                <a:lnTo>
                  <a:pt x="102" y="219"/>
                </a:lnTo>
                <a:lnTo>
                  <a:pt x="104" y="219"/>
                </a:lnTo>
                <a:lnTo>
                  <a:pt x="106" y="218"/>
                </a:lnTo>
                <a:lnTo>
                  <a:pt x="108" y="218"/>
                </a:lnTo>
                <a:lnTo>
                  <a:pt x="110" y="217"/>
                </a:lnTo>
                <a:lnTo>
                  <a:pt x="112" y="216"/>
                </a:lnTo>
                <a:lnTo>
                  <a:pt x="114" y="216"/>
                </a:lnTo>
                <a:lnTo>
                  <a:pt x="116" y="215"/>
                </a:lnTo>
                <a:lnTo>
                  <a:pt x="118" y="214"/>
                </a:lnTo>
                <a:lnTo>
                  <a:pt x="120" y="214"/>
                </a:lnTo>
                <a:lnTo>
                  <a:pt x="122" y="213"/>
                </a:lnTo>
                <a:lnTo>
                  <a:pt x="124" y="212"/>
                </a:lnTo>
                <a:lnTo>
                  <a:pt x="126" y="211"/>
                </a:lnTo>
                <a:lnTo>
                  <a:pt x="128" y="211"/>
                </a:lnTo>
                <a:lnTo>
                  <a:pt x="130" y="210"/>
                </a:lnTo>
                <a:lnTo>
                  <a:pt x="132" y="209"/>
                </a:lnTo>
                <a:lnTo>
                  <a:pt x="134" y="208"/>
                </a:lnTo>
                <a:lnTo>
                  <a:pt x="136" y="207"/>
                </a:lnTo>
                <a:lnTo>
                  <a:pt x="138" y="206"/>
                </a:lnTo>
                <a:lnTo>
                  <a:pt x="140" y="205"/>
                </a:lnTo>
                <a:lnTo>
                  <a:pt x="142" y="205"/>
                </a:lnTo>
                <a:lnTo>
                  <a:pt x="144" y="204"/>
                </a:lnTo>
                <a:lnTo>
                  <a:pt x="146" y="203"/>
                </a:lnTo>
                <a:lnTo>
                  <a:pt x="148" y="202"/>
                </a:lnTo>
                <a:lnTo>
                  <a:pt x="150" y="201"/>
                </a:lnTo>
                <a:lnTo>
                  <a:pt x="152" y="200"/>
                </a:lnTo>
                <a:lnTo>
                  <a:pt x="154" y="199"/>
                </a:lnTo>
                <a:lnTo>
                  <a:pt x="156" y="198"/>
                </a:lnTo>
                <a:lnTo>
                  <a:pt x="158" y="197"/>
                </a:lnTo>
                <a:lnTo>
                  <a:pt x="160" y="196"/>
                </a:lnTo>
                <a:lnTo>
                  <a:pt x="162" y="194"/>
                </a:lnTo>
                <a:lnTo>
                  <a:pt x="164" y="193"/>
                </a:lnTo>
                <a:lnTo>
                  <a:pt x="166" y="192"/>
                </a:lnTo>
                <a:lnTo>
                  <a:pt x="168" y="191"/>
                </a:lnTo>
                <a:lnTo>
                  <a:pt x="170" y="190"/>
                </a:lnTo>
                <a:lnTo>
                  <a:pt x="172" y="189"/>
                </a:lnTo>
                <a:lnTo>
                  <a:pt x="174" y="187"/>
                </a:lnTo>
                <a:lnTo>
                  <a:pt x="176" y="186"/>
                </a:lnTo>
                <a:lnTo>
                  <a:pt x="178" y="185"/>
                </a:lnTo>
                <a:lnTo>
                  <a:pt x="180" y="184"/>
                </a:lnTo>
                <a:lnTo>
                  <a:pt x="182" y="182"/>
                </a:lnTo>
                <a:lnTo>
                  <a:pt x="184" y="181"/>
                </a:lnTo>
                <a:lnTo>
                  <a:pt x="186" y="179"/>
                </a:lnTo>
                <a:lnTo>
                  <a:pt x="188" y="178"/>
                </a:lnTo>
                <a:lnTo>
                  <a:pt x="190" y="177"/>
                </a:lnTo>
                <a:lnTo>
                  <a:pt x="192" y="175"/>
                </a:lnTo>
                <a:lnTo>
                  <a:pt x="194" y="174"/>
                </a:lnTo>
                <a:lnTo>
                  <a:pt x="196" y="172"/>
                </a:lnTo>
                <a:lnTo>
                  <a:pt x="198" y="171"/>
                </a:lnTo>
                <a:lnTo>
                  <a:pt x="200" y="169"/>
                </a:lnTo>
                <a:lnTo>
                  <a:pt x="202" y="168"/>
                </a:lnTo>
                <a:lnTo>
                  <a:pt x="204" y="166"/>
                </a:lnTo>
                <a:lnTo>
                  <a:pt x="206" y="165"/>
                </a:lnTo>
                <a:lnTo>
                  <a:pt x="208" y="163"/>
                </a:lnTo>
                <a:lnTo>
                  <a:pt x="210" y="162"/>
                </a:lnTo>
                <a:lnTo>
                  <a:pt x="212" y="160"/>
                </a:lnTo>
                <a:lnTo>
                  <a:pt x="214" y="158"/>
                </a:lnTo>
                <a:lnTo>
                  <a:pt x="216" y="157"/>
                </a:lnTo>
                <a:lnTo>
                  <a:pt x="218" y="155"/>
                </a:lnTo>
                <a:lnTo>
                  <a:pt x="220" y="153"/>
                </a:lnTo>
                <a:lnTo>
                  <a:pt x="222" y="152"/>
                </a:lnTo>
                <a:lnTo>
                  <a:pt x="224" y="150"/>
                </a:lnTo>
                <a:lnTo>
                  <a:pt x="226" y="148"/>
                </a:lnTo>
                <a:lnTo>
                  <a:pt x="228" y="146"/>
                </a:lnTo>
                <a:lnTo>
                  <a:pt x="230" y="144"/>
                </a:lnTo>
                <a:lnTo>
                  <a:pt x="232" y="143"/>
                </a:lnTo>
                <a:lnTo>
                  <a:pt x="234" y="141"/>
                </a:lnTo>
                <a:lnTo>
                  <a:pt x="236" y="139"/>
                </a:lnTo>
                <a:lnTo>
                  <a:pt x="238" y="137"/>
                </a:lnTo>
                <a:lnTo>
                  <a:pt x="240" y="135"/>
                </a:lnTo>
                <a:lnTo>
                  <a:pt x="242" y="133"/>
                </a:lnTo>
                <a:lnTo>
                  <a:pt x="244" y="131"/>
                </a:lnTo>
                <a:lnTo>
                  <a:pt x="246" y="130"/>
                </a:lnTo>
                <a:lnTo>
                  <a:pt x="248" y="128"/>
                </a:lnTo>
                <a:lnTo>
                  <a:pt x="250" y="126"/>
                </a:lnTo>
                <a:lnTo>
                  <a:pt x="252" y="124"/>
                </a:lnTo>
                <a:lnTo>
                  <a:pt x="254" y="122"/>
                </a:lnTo>
                <a:lnTo>
                  <a:pt x="256" y="120"/>
                </a:lnTo>
                <a:lnTo>
                  <a:pt x="258" y="118"/>
                </a:lnTo>
                <a:lnTo>
                  <a:pt x="260" y="116"/>
                </a:lnTo>
                <a:lnTo>
                  <a:pt x="262" y="114"/>
                </a:lnTo>
                <a:lnTo>
                  <a:pt x="264" y="112"/>
                </a:lnTo>
                <a:lnTo>
                  <a:pt x="266" y="110"/>
                </a:lnTo>
                <a:lnTo>
                  <a:pt x="268" y="108"/>
                </a:lnTo>
                <a:lnTo>
                  <a:pt x="270" y="106"/>
                </a:lnTo>
                <a:lnTo>
                  <a:pt x="272" y="104"/>
                </a:lnTo>
                <a:lnTo>
                  <a:pt x="274" y="102"/>
                </a:lnTo>
                <a:lnTo>
                  <a:pt x="276" y="100"/>
                </a:lnTo>
                <a:lnTo>
                  <a:pt x="278" y="98"/>
                </a:lnTo>
                <a:lnTo>
                  <a:pt x="280" y="96"/>
                </a:lnTo>
                <a:lnTo>
                  <a:pt x="282" y="94"/>
                </a:lnTo>
                <a:lnTo>
                  <a:pt x="284" y="92"/>
                </a:lnTo>
                <a:lnTo>
                  <a:pt x="286" y="90"/>
                </a:lnTo>
                <a:lnTo>
                  <a:pt x="288" y="88"/>
                </a:lnTo>
                <a:lnTo>
                  <a:pt x="290" y="86"/>
                </a:lnTo>
                <a:lnTo>
                  <a:pt x="292" y="83"/>
                </a:lnTo>
                <a:lnTo>
                  <a:pt x="294" y="81"/>
                </a:lnTo>
                <a:lnTo>
                  <a:pt x="296" y="79"/>
                </a:lnTo>
                <a:lnTo>
                  <a:pt x="298" y="77"/>
                </a:lnTo>
                <a:lnTo>
                  <a:pt x="300" y="75"/>
                </a:lnTo>
                <a:lnTo>
                  <a:pt x="302" y="73"/>
                </a:lnTo>
                <a:lnTo>
                  <a:pt x="304" y="71"/>
                </a:lnTo>
                <a:lnTo>
                  <a:pt x="306" y="69"/>
                </a:lnTo>
                <a:lnTo>
                  <a:pt x="308" y="67"/>
                </a:lnTo>
                <a:lnTo>
                  <a:pt x="310" y="66"/>
                </a:lnTo>
                <a:lnTo>
                  <a:pt x="312" y="64"/>
                </a:lnTo>
                <a:lnTo>
                  <a:pt x="314" y="62"/>
                </a:lnTo>
                <a:lnTo>
                  <a:pt x="316" y="60"/>
                </a:lnTo>
                <a:lnTo>
                  <a:pt x="318" y="58"/>
                </a:lnTo>
                <a:lnTo>
                  <a:pt x="320" y="56"/>
                </a:lnTo>
                <a:lnTo>
                  <a:pt x="322" y="54"/>
                </a:lnTo>
                <a:lnTo>
                  <a:pt x="324" y="52"/>
                </a:lnTo>
                <a:lnTo>
                  <a:pt x="326" y="50"/>
                </a:lnTo>
                <a:lnTo>
                  <a:pt x="328" y="48"/>
                </a:lnTo>
                <a:lnTo>
                  <a:pt x="330" y="47"/>
                </a:lnTo>
                <a:lnTo>
                  <a:pt x="332" y="45"/>
                </a:lnTo>
                <a:lnTo>
                  <a:pt x="334" y="43"/>
                </a:lnTo>
                <a:lnTo>
                  <a:pt x="336" y="41"/>
                </a:lnTo>
                <a:lnTo>
                  <a:pt x="338" y="40"/>
                </a:lnTo>
                <a:lnTo>
                  <a:pt x="340" y="38"/>
                </a:lnTo>
                <a:lnTo>
                  <a:pt x="342" y="36"/>
                </a:lnTo>
                <a:lnTo>
                  <a:pt x="344" y="35"/>
                </a:lnTo>
                <a:lnTo>
                  <a:pt x="346" y="33"/>
                </a:lnTo>
                <a:lnTo>
                  <a:pt x="348" y="32"/>
                </a:lnTo>
                <a:lnTo>
                  <a:pt x="350" y="30"/>
                </a:lnTo>
                <a:lnTo>
                  <a:pt x="352" y="28"/>
                </a:lnTo>
                <a:lnTo>
                  <a:pt x="354" y="27"/>
                </a:lnTo>
                <a:lnTo>
                  <a:pt x="356" y="26"/>
                </a:lnTo>
                <a:lnTo>
                  <a:pt x="358" y="24"/>
                </a:lnTo>
                <a:lnTo>
                  <a:pt x="360" y="23"/>
                </a:lnTo>
                <a:lnTo>
                  <a:pt x="362" y="21"/>
                </a:lnTo>
                <a:lnTo>
                  <a:pt x="364" y="20"/>
                </a:lnTo>
                <a:lnTo>
                  <a:pt x="366" y="19"/>
                </a:lnTo>
                <a:lnTo>
                  <a:pt x="368" y="17"/>
                </a:lnTo>
                <a:lnTo>
                  <a:pt x="370" y="16"/>
                </a:lnTo>
                <a:lnTo>
                  <a:pt x="372" y="15"/>
                </a:lnTo>
                <a:lnTo>
                  <a:pt x="374" y="14"/>
                </a:lnTo>
                <a:lnTo>
                  <a:pt x="376" y="13"/>
                </a:lnTo>
                <a:lnTo>
                  <a:pt x="378" y="12"/>
                </a:lnTo>
                <a:lnTo>
                  <a:pt x="380" y="11"/>
                </a:lnTo>
                <a:lnTo>
                  <a:pt x="382" y="10"/>
                </a:lnTo>
                <a:lnTo>
                  <a:pt x="384" y="9"/>
                </a:lnTo>
                <a:lnTo>
                  <a:pt x="386" y="8"/>
                </a:lnTo>
                <a:lnTo>
                  <a:pt x="388" y="7"/>
                </a:lnTo>
                <a:lnTo>
                  <a:pt x="390" y="6"/>
                </a:lnTo>
                <a:lnTo>
                  <a:pt x="392" y="6"/>
                </a:lnTo>
                <a:lnTo>
                  <a:pt x="394" y="5"/>
                </a:lnTo>
                <a:lnTo>
                  <a:pt x="396" y="4"/>
                </a:lnTo>
                <a:lnTo>
                  <a:pt x="398" y="4"/>
                </a:lnTo>
                <a:lnTo>
                  <a:pt x="400" y="3"/>
                </a:lnTo>
                <a:lnTo>
                  <a:pt x="402" y="2"/>
                </a:lnTo>
                <a:lnTo>
                  <a:pt x="404" y="2"/>
                </a:lnTo>
                <a:lnTo>
                  <a:pt x="406" y="1"/>
                </a:lnTo>
                <a:lnTo>
                  <a:pt x="408" y="1"/>
                </a:lnTo>
                <a:lnTo>
                  <a:pt x="410" y="1"/>
                </a:lnTo>
                <a:lnTo>
                  <a:pt x="412" y="0"/>
                </a:lnTo>
                <a:lnTo>
                  <a:pt x="414" y="0"/>
                </a:lnTo>
                <a:lnTo>
                  <a:pt x="416" y="0"/>
                </a:lnTo>
                <a:lnTo>
                  <a:pt x="418" y="0"/>
                </a:lnTo>
                <a:lnTo>
                  <a:pt x="420" y="0"/>
                </a:lnTo>
                <a:lnTo>
                  <a:pt x="422" y="0"/>
                </a:lnTo>
                <a:lnTo>
                  <a:pt x="424" y="0"/>
                </a:lnTo>
                <a:lnTo>
                  <a:pt x="426" y="0"/>
                </a:lnTo>
                <a:lnTo>
                  <a:pt x="428" y="0"/>
                </a:lnTo>
                <a:lnTo>
                  <a:pt x="430" y="0"/>
                </a:lnTo>
                <a:lnTo>
                  <a:pt x="432" y="0"/>
                </a:lnTo>
                <a:lnTo>
                  <a:pt x="434" y="0"/>
                </a:lnTo>
                <a:lnTo>
                  <a:pt x="436" y="0"/>
                </a:lnTo>
                <a:lnTo>
                  <a:pt x="438" y="1"/>
                </a:lnTo>
                <a:lnTo>
                  <a:pt x="440" y="1"/>
                </a:lnTo>
                <a:lnTo>
                  <a:pt x="442" y="1"/>
                </a:lnTo>
                <a:lnTo>
                  <a:pt x="444" y="2"/>
                </a:lnTo>
                <a:lnTo>
                  <a:pt x="446" y="2"/>
                </a:lnTo>
                <a:lnTo>
                  <a:pt x="448" y="3"/>
                </a:lnTo>
                <a:lnTo>
                  <a:pt x="450" y="4"/>
                </a:lnTo>
                <a:lnTo>
                  <a:pt x="452" y="4"/>
                </a:lnTo>
                <a:lnTo>
                  <a:pt x="454" y="5"/>
                </a:lnTo>
                <a:lnTo>
                  <a:pt x="456" y="6"/>
                </a:lnTo>
                <a:lnTo>
                  <a:pt x="458" y="6"/>
                </a:lnTo>
                <a:lnTo>
                  <a:pt x="460" y="7"/>
                </a:lnTo>
                <a:lnTo>
                  <a:pt x="462" y="8"/>
                </a:lnTo>
                <a:lnTo>
                  <a:pt x="464" y="9"/>
                </a:lnTo>
                <a:lnTo>
                  <a:pt x="466" y="10"/>
                </a:lnTo>
                <a:lnTo>
                  <a:pt x="468" y="11"/>
                </a:lnTo>
                <a:lnTo>
                  <a:pt x="470" y="12"/>
                </a:lnTo>
                <a:lnTo>
                  <a:pt x="472" y="13"/>
                </a:lnTo>
                <a:lnTo>
                  <a:pt x="474" y="14"/>
                </a:lnTo>
                <a:lnTo>
                  <a:pt x="476" y="15"/>
                </a:lnTo>
                <a:lnTo>
                  <a:pt x="478" y="16"/>
                </a:lnTo>
                <a:lnTo>
                  <a:pt x="480" y="17"/>
                </a:lnTo>
                <a:lnTo>
                  <a:pt x="482" y="19"/>
                </a:lnTo>
                <a:lnTo>
                  <a:pt x="484" y="20"/>
                </a:lnTo>
                <a:lnTo>
                  <a:pt x="486" y="21"/>
                </a:lnTo>
                <a:lnTo>
                  <a:pt x="488" y="23"/>
                </a:lnTo>
                <a:lnTo>
                  <a:pt x="490" y="24"/>
                </a:lnTo>
                <a:lnTo>
                  <a:pt x="492" y="26"/>
                </a:lnTo>
                <a:lnTo>
                  <a:pt x="494" y="27"/>
                </a:lnTo>
                <a:lnTo>
                  <a:pt x="496" y="28"/>
                </a:lnTo>
                <a:lnTo>
                  <a:pt x="498" y="30"/>
                </a:lnTo>
                <a:lnTo>
                  <a:pt x="500" y="32"/>
                </a:lnTo>
                <a:lnTo>
                  <a:pt x="502" y="33"/>
                </a:lnTo>
                <a:lnTo>
                  <a:pt x="504" y="35"/>
                </a:lnTo>
                <a:lnTo>
                  <a:pt x="506" y="36"/>
                </a:lnTo>
                <a:lnTo>
                  <a:pt x="508" y="38"/>
                </a:lnTo>
                <a:lnTo>
                  <a:pt x="510" y="40"/>
                </a:lnTo>
                <a:lnTo>
                  <a:pt x="512" y="41"/>
                </a:lnTo>
                <a:lnTo>
                  <a:pt x="514" y="43"/>
                </a:lnTo>
                <a:lnTo>
                  <a:pt x="516" y="45"/>
                </a:lnTo>
                <a:lnTo>
                  <a:pt x="518" y="47"/>
                </a:lnTo>
                <a:lnTo>
                  <a:pt x="520" y="48"/>
                </a:lnTo>
                <a:lnTo>
                  <a:pt x="522" y="50"/>
                </a:lnTo>
                <a:lnTo>
                  <a:pt x="524" y="52"/>
                </a:lnTo>
                <a:lnTo>
                  <a:pt x="526" y="54"/>
                </a:lnTo>
                <a:lnTo>
                  <a:pt x="528" y="56"/>
                </a:lnTo>
                <a:lnTo>
                  <a:pt x="530" y="58"/>
                </a:lnTo>
                <a:lnTo>
                  <a:pt x="532" y="60"/>
                </a:lnTo>
                <a:lnTo>
                  <a:pt x="534" y="62"/>
                </a:lnTo>
                <a:lnTo>
                  <a:pt x="536" y="64"/>
                </a:lnTo>
                <a:lnTo>
                  <a:pt x="538" y="66"/>
                </a:lnTo>
                <a:lnTo>
                  <a:pt x="540" y="67"/>
                </a:lnTo>
                <a:lnTo>
                  <a:pt x="542" y="69"/>
                </a:lnTo>
                <a:lnTo>
                  <a:pt x="544" y="71"/>
                </a:lnTo>
                <a:lnTo>
                  <a:pt x="546" y="73"/>
                </a:lnTo>
                <a:lnTo>
                  <a:pt x="548" y="75"/>
                </a:lnTo>
                <a:lnTo>
                  <a:pt x="550" y="77"/>
                </a:lnTo>
                <a:lnTo>
                  <a:pt x="552" y="79"/>
                </a:lnTo>
                <a:lnTo>
                  <a:pt x="554" y="81"/>
                </a:lnTo>
                <a:lnTo>
                  <a:pt x="556" y="83"/>
                </a:lnTo>
                <a:lnTo>
                  <a:pt x="558" y="86"/>
                </a:lnTo>
                <a:lnTo>
                  <a:pt x="560" y="88"/>
                </a:lnTo>
                <a:lnTo>
                  <a:pt x="562" y="90"/>
                </a:lnTo>
                <a:lnTo>
                  <a:pt x="564" y="92"/>
                </a:lnTo>
                <a:lnTo>
                  <a:pt x="566" y="94"/>
                </a:lnTo>
                <a:lnTo>
                  <a:pt x="568" y="96"/>
                </a:lnTo>
                <a:lnTo>
                  <a:pt x="570" y="98"/>
                </a:lnTo>
                <a:lnTo>
                  <a:pt x="572" y="100"/>
                </a:lnTo>
                <a:lnTo>
                  <a:pt x="574" y="102"/>
                </a:lnTo>
                <a:lnTo>
                  <a:pt x="576" y="104"/>
                </a:lnTo>
                <a:lnTo>
                  <a:pt x="578" y="106"/>
                </a:lnTo>
                <a:lnTo>
                  <a:pt x="580" y="108"/>
                </a:lnTo>
                <a:lnTo>
                  <a:pt x="582" y="110"/>
                </a:lnTo>
                <a:lnTo>
                  <a:pt x="584" y="112"/>
                </a:lnTo>
                <a:lnTo>
                  <a:pt x="586" y="114"/>
                </a:lnTo>
                <a:lnTo>
                  <a:pt x="588" y="116"/>
                </a:lnTo>
                <a:lnTo>
                  <a:pt x="590" y="118"/>
                </a:lnTo>
                <a:lnTo>
                  <a:pt x="592" y="120"/>
                </a:lnTo>
                <a:lnTo>
                  <a:pt x="594" y="122"/>
                </a:lnTo>
                <a:lnTo>
                  <a:pt x="596" y="124"/>
                </a:lnTo>
                <a:lnTo>
                  <a:pt x="598" y="126"/>
                </a:lnTo>
                <a:lnTo>
                  <a:pt x="600" y="128"/>
                </a:lnTo>
                <a:lnTo>
                  <a:pt x="602" y="130"/>
                </a:lnTo>
                <a:lnTo>
                  <a:pt x="604" y="131"/>
                </a:lnTo>
                <a:lnTo>
                  <a:pt x="606" y="133"/>
                </a:lnTo>
                <a:lnTo>
                  <a:pt x="608" y="135"/>
                </a:lnTo>
                <a:lnTo>
                  <a:pt x="610" y="137"/>
                </a:lnTo>
                <a:lnTo>
                  <a:pt x="612" y="139"/>
                </a:lnTo>
                <a:lnTo>
                  <a:pt x="614" y="141"/>
                </a:lnTo>
                <a:lnTo>
                  <a:pt x="616" y="143"/>
                </a:lnTo>
                <a:lnTo>
                  <a:pt x="618" y="144"/>
                </a:lnTo>
                <a:lnTo>
                  <a:pt x="620" y="146"/>
                </a:lnTo>
                <a:lnTo>
                  <a:pt x="622" y="148"/>
                </a:lnTo>
                <a:lnTo>
                  <a:pt x="624" y="150"/>
                </a:lnTo>
                <a:lnTo>
                  <a:pt x="626" y="152"/>
                </a:lnTo>
                <a:lnTo>
                  <a:pt x="628" y="153"/>
                </a:lnTo>
                <a:lnTo>
                  <a:pt x="630" y="155"/>
                </a:lnTo>
                <a:lnTo>
                  <a:pt x="632" y="157"/>
                </a:lnTo>
                <a:lnTo>
                  <a:pt x="634" y="158"/>
                </a:lnTo>
                <a:lnTo>
                  <a:pt x="636" y="160"/>
                </a:lnTo>
                <a:lnTo>
                  <a:pt x="638" y="162"/>
                </a:lnTo>
                <a:lnTo>
                  <a:pt x="640" y="163"/>
                </a:lnTo>
                <a:lnTo>
                  <a:pt x="642" y="165"/>
                </a:lnTo>
                <a:lnTo>
                  <a:pt x="644" y="166"/>
                </a:lnTo>
                <a:lnTo>
                  <a:pt x="646" y="168"/>
                </a:lnTo>
                <a:lnTo>
                  <a:pt x="648" y="169"/>
                </a:lnTo>
                <a:lnTo>
                  <a:pt x="650" y="171"/>
                </a:lnTo>
                <a:lnTo>
                  <a:pt x="652" y="172"/>
                </a:lnTo>
                <a:lnTo>
                  <a:pt x="654" y="174"/>
                </a:lnTo>
                <a:lnTo>
                  <a:pt x="656" y="175"/>
                </a:lnTo>
                <a:lnTo>
                  <a:pt x="658" y="177"/>
                </a:lnTo>
                <a:lnTo>
                  <a:pt x="660" y="178"/>
                </a:lnTo>
                <a:lnTo>
                  <a:pt x="662" y="179"/>
                </a:lnTo>
                <a:lnTo>
                  <a:pt x="664" y="181"/>
                </a:lnTo>
                <a:lnTo>
                  <a:pt x="666" y="182"/>
                </a:lnTo>
                <a:lnTo>
                  <a:pt x="668" y="184"/>
                </a:lnTo>
                <a:lnTo>
                  <a:pt x="670" y="185"/>
                </a:lnTo>
                <a:lnTo>
                  <a:pt x="672" y="186"/>
                </a:lnTo>
                <a:lnTo>
                  <a:pt x="674" y="187"/>
                </a:lnTo>
                <a:lnTo>
                  <a:pt x="676" y="189"/>
                </a:lnTo>
                <a:lnTo>
                  <a:pt x="678" y="190"/>
                </a:lnTo>
                <a:lnTo>
                  <a:pt x="680" y="191"/>
                </a:lnTo>
                <a:lnTo>
                  <a:pt x="682" y="192"/>
                </a:lnTo>
                <a:lnTo>
                  <a:pt x="684" y="193"/>
                </a:lnTo>
                <a:lnTo>
                  <a:pt x="686" y="194"/>
                </a:lnTo>
                <a:lnTo>
                  <a:pt x="688" y="196"/>
                </a:lnTo>
                <a:lnTo>
                  <a:pt x="690" y="197"/>
                </a:lnTo>
                <a:lnTo>
                  <a:pt x="692" y="198"/>
                </a:lnTo>
                <a:lnTo>
                  <a:pt x="694" y="199"/>
                </a:lnTo>
                <a:lnTo>
                  <a:pt x="696" y="200"/>
                </a:lnTo>
                <a:lnTo>
                  <a:pt x="698" y="201"/>
                </a:lnTo>
                <a:lnTo>
                  <a:pt x="700" y="202"/>
                </a:lnTo>
                <a:lnTo>
                  <a:pt x="702" y="203"/>
                </a:lnTo>
                <a:lnTo>
                  <a:pt x="704" y="204"/>
                </a:lnTo>
                <a:lnTo>
                  <a:pt x="706" y="205"/>
                </a:lnTo>
                <a:lnTo>
                  <a:pt x="708" y="205"/>
                </a:lnTo>
                <a:lnTo>
                  <a:pt x="710" y="206"/>
                </a:lnTo>
                <a:lnTo>
                  <a:pt x="712" y="207"/>
                </a:lnTo>
                <a:lnTo>
                  <a:pt x="714" y="208"/>
                </a:lnTo>
                <a:lnTo>
                  <a:pt x="716" y="209"/>
                </a:lnTo>
                <a:lnTo>
                  <a:pt x="718" y="210"/>
                </a:lnTo>
                <a:lnTo>
                  <a:pt x="720" y="211"/>
                </a:lnTo>
                <a:lnTo>
                  <a:pt x="722" y="211"/>
                </a:lnTo>
                <a:lnTo>
                  <a:pt x="724" y="212"/>
                </a:lnTo>
                <a:lnTo>
                  <a:pt x="726" y="213"/>
                </a:lnTo>
                <a:lnTo>
                  <a:pt x="728" y="214"/>
                </a:lnTo>
                <a:lnTo>
                  <a:pt x="730" y="214"/>
                </a:lnTo>
                <a:lnTo>
                  <a:pt x="732" y="215"/>
                </a:lnTo>
                <a:lnTo>
                  <a:pt x="734" y="216"/>
                </a:lnTo>
                <a:lnTo>
                  <a:pt x="736" y="216"/>
                </a:lnTo>
                <a:lnTo>
                  <a:pt x="738" y="217"/>
                </a:lnTo>
                <a:lnTo>
                  <a:pt x="740" y="218"/>
                </a:lnTo>
                <a:lnTo>
                  <a:pt x="742" y="218"/>
                </a:lnTo>
                <a:lnTo>
                  <a:pt x="744" y="219"/>
                </a:lnTo>
                <a:lnTo>
                  <a:pt x="746" y="219"/>
                </a:lnTo>
                <a:lnTo>
                  <a:pt x="748" y="220"/>
                </a:lnTo>
                <a:lnTo>
                  <a:pt x="750" y="220"/>
                </a:lnTo>
                <a:lnTo>
                  <a:pt x="752" y="221"/>
                </a:lnTo>
                <a:lnTo>
                  <a:pt x="754" y="221"/>
                </a:lnTo>
                <a:lnTo>
                  <a:pt x="756" y="222"/>
                </a:lnTo>
                <a:lnTo>
                  <a:pt x="758" y="222"/>
                </a:lnTo>
                <a:lnTo>
                  <a:pt x="760" y="223"/>
                </a:lnTo>
                <a:lnTo>
                  <a:pt x="762" y="223"/>
                </a:lnTo>
                <a:lnTo>
                  <a:pt x="764" y="224"/>
                </a:lnTo>
                <a:lnTo>
                  <a:pt x="766" y="224"/>
                </a:lnTo>
                <a:lnTo>
                  <a:pt x="768" y="225"/>
                </a:lnTo>
                <a:lnTo>
                  <a:pt x="770" y="225"/>
                </a:lnTo>
                <a:lnTo>
                  <a:pt x="772" y="226"/>
                </a:lnTo>
                <a:lnTo>
                  <a:pt x="774" y="226"/>
                </a:lnTo>
                <a:lnTo>
                  <a:pt x="776" y="226"/>
                </a:lnTo>
                <a:lnTo>
                  <a:pt x="778" y="227"/>
                </a:lnTo>
                <a:lnTo>
                  <a:pt x="780" y="227"/>
                </a:lnTo>
                <a:lnTo>
                  <a:pt x="782" y="227"/>
                </a:lnTo>
                <a:lnTo>
                  <a:pt x="784" y="228"/>
                </a:lnTo>
                <a:lnTo>
                  <a:pt x="786" y="228"/>
                </a:lnTo>
                <a:lnTo>
                  <a:pt x="788" y="228"/>
                </a:lnTo>
                <a:lnTo>
                  <a:pt x="790" y="229"/>
                </a:lnTo>
                <a:lnTo>
                  <a:pt x="792" y="229"/>
                </a:lnTo>
                <a:lnTo>
                  <a:pt x="794" y="229"/>
                </a:lnTo>
                <a:lnTo>
                  <a:pt x="796" y="230"/>
                </a:lnTo>
                <a:lnTo>
                  <a:pt x="798" y="230"/>
                </a:lnTo>
                <a:lnTo>
                  <a:pt x="800" y="230"/>
                </a:lnTo>
                <a:lnTo>
                  <a:pt x="802" y="230"/>
                </a:lnTo>
                <a:lnTo>
                  <a:pt x="804" y="231"/>
                </a:lnTo>
                <a:lnTo>
                  <a:pt x="806" y="231"/>
                </a:lnTo>
                <a:lnTo>
                  <a:pt x="808" y="231"/>
                </a:lnTo>
                <a:lnTo>
                  <a:pt x="810" y="231"/>
                </a:lnTo>
                <a:lnTo>
                  <a:pt x="812" y="232"/>
                </a:lnTo>
                <a:lnTo>
                  <a:pt x="814" y="232"/>
                </a:lnTo>
                <a:lnTo>
                  <a:pt x="816" y="232"/>
                </a:lnTo>
                <a:lnTo>
                  <a:pt x="818" y="232"/>
                </a:lnTo>
                <a:lnTo>
                  <a:pt x="820" y="232"/>
                </a:lnTo>
                <a:lnTo>
                  <a:pt x="822" y="232"/>
                </a:lnTo>
                <a:lnTo>
                  <a:pt x="824" y="233"/>
                </a:lnTo>
                <a:lnTo>
                  <a:pt x="826" y="233"/>
                </a:lnTo>
                <a:lnTo>
                  <a:pt x="828" y="233"/>
                </a:lnTo>
                <a:lnTo>
                  <a:pt x="830" y="233"/>
                </a:lnTo>
                <a:lnTo>
                  <a:pt x="832" y="233"/>
                </a:lnTo>
                <a:lnTo>
                  <a:pt x="834" y="233"/>
                </a:lnTo>
                <a:lnTo>
                  <a:pt x="836" y="234"/>
                </a:lnTo>
                <a:lnTo>
                  <a:pt x="838" y="234"/>
                </a:lnTo>
                <a:lnTo>
                  <a:pt x="840" y="234"/>
                </a:lnTo>
                <a:lnTo>
                  <a:pt x="842" y="234"/>
                </a:lnTo>
                <a:lnTo>
                  <a:pt x="844" y="234"/>
                </a:lnTo>
                <a:lnTo>
                  <a:pt x="846" y="234"/>
                </a:lnTo>
                <a:lnTo>
                  <a:pt x="848" y="234"/>
                </a:lnTo>
                <a:lnTo>
                  <a:pt x="849" y="234"/>
                </a:lnTo>
              </a:path>
            </a:pathLst>
          </a:custGeom>
          <a:noFill/>
          <a:ln w="28575">
            <a:solidFill>
              <a:srgbClr val="0070C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30" name="TextBox 29">
            <a:extLst>
              <a:ext uri="{FF2B5EF4-FFF2-40B4-BE49-F238E27FC236}">
                <a16:creationId xmlns:a16="http://schemas.microsoft.com/office/drawing/2014/main" id="{778D382E-5087-494F-96F0-547A3341C203}"/>
              </a:ext>
            </a:extLst>
          </p:cNvPr>
          <p:cNvSpPr txBox="1"/>
          <p:nvPr/>
        </p:nvSpPr>
        <p:spPr>
          <a:xfrm>
            <a:off x="3513908" y="1547957"/>
            <a:ext cx="1245742" cy="369332"/>
          </a:xfrm>
          <a:prstGeom prst="rect">
            <a:avLst/>
          </a:prstGeom>
          <a:noFill/>
        </p:spPr>
        <p:txBody>
          <a:bodyPr wrap="square" rtlCol="0">
            <a:spAutoFit/>
          </a:bodyPr>
          <a:lstStyle/>
          <a:p>
            <a:r>
              <a:rPr lang="en-CA" dirty="0">
                <a:solidFill>
                  <a:srgbClr val="FF0000"/>
                </a:solidFill>
              </a:rPr>
              <a:t>Student A</a:t>
            </a:r>
          </a:p>
        </p:txBody>
      </p:sp>
      <p:cxnSp>
        <p:nvCxnSpPr>
          <p:cNvPr id="32" name="Straight Connector 31">
            <a:extLst>
              <a:ext uri="{FF2B5EF4-FFF2-40B4-BE49-F238E27FC236}">
                <a16:creationId xmlns:a16="http://schemas.microsoft.com/office/drawing/2014/main" id="{634A82BF-B30F-4D6C-B7C8-361EE02D5CC3}"/>
              </a:ext>
            </a:extLst>
          </p:cNvPr>
          <p:cNvCxnSpPr/>
          <p:nvPr/>
        </p:nvCxnSpPr>
        <p:spPr>
          <a:xfrm flipV="1">
            <a:off x="1672427"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BE44545-E046-4B64-B688-B0A9B088132D}"/>
              </a:ext>
            </a:extLst>
          </p:cNvPr>
          <p:cNvCxnSpPr/>
          <p:nvPr/>
        </p:nvCxnSpPr>
        <p:spPr>
          <a:xfrm flipV="1">
            <a:off x="1850953"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44F5D7C-BB2C-4843-AC6A-7F73004B3CC2}"/>
              </a:ext>
            </a:extLst>
          </p:cNvPr>
          <p:cNvCxnSpPr/>
          <p:nvPr/>
        </p:nvCxnSpPr>
        <p:spPr>
          <a:xfrm flipV="1">
            <a:off x="2029479"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99AAA099-9DF8-4953-B3DE-B0FB5C0D71B9}"/>
              </a:ext>
            </a:extLst>
          </p:cNvPr>
          <p:cNvCxnSpPr/>
          <p:nvPr/>
        </p:nvCxnSpPr>
        <p:spPr>
          <a:xfrm flipV="1">
            <a:off x="2208005" y="3414252"/>
            <a:ext cx="0" cy="1800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605A713-4E33-489D-B113-3D1CE8178CEB}"/>
              </a:ext>
            </a:extLst>
          </p:cNvPr>
          <p:cNvCxnSpPr/>
          <p:nvPr/>
        </p:nvCxnSpPr>
        <p:spPr>
          <a:xfrm flipV="1">
            <a:off x="2386531"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DC1D900-689C-4DC3-8480-88DB0072D86F}"/>
              </a:ext>
            </a:extLst>
          </p:cNvPr>
          <p:cNvCxnSpPr/>
          <p:nvPr/>
        </p:nvCxnSpPr>
        <p:spPr>
          <a:xfrm flipV="1">
            <a:off x="2565057"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89EA5E5-6978-45E8-9089-C9D4BB57F945}"/>
              </a:ext>
            </a:extLst>
          </p:cNvPr>
          <p:cNvCxnSpPr/>
          <p:nvPr/>
        </p:nvCxnSpPr>
        <p:spPr>
          <a:xfrm flipV="1">
            <a:off x="2743583"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DC6AC47-4351-4A3B-83BB-FD882BB76165}"/>
              </a:ext>
            </a:extLst>
          </p:cNvPr>
          <p:cNvCxnSpPr/>
          <p:nvPr/>
        </p:nvCxnSpPr>
        <p:spPr>
          <a:xfrm flipV="1">
            <a:off x="2922109"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B1BE785-413E-422F-AD3D-3F0EAAB73F89}"/>
              </a:ext>
            </a:extLst>
          </p:cNvPr>
          <p:cNvCxnSpPr/>
          <p:nvPr/>
        </p:nvCxnSpPr>
        <p:spPr>
          <a:xfrm flipV="1">
            <a:off x="3100635" y="3414252"/>
            <a:ext cx="0" cy="1800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6861E6D-561E-49EA-8840-D7AF80D8FA2B}"/>
              </a:ext>
            </a:extLst>
          </p:cNvPr>
          <p:cNvCxnSpPr/>
          <p:nvPr/>
        </p:nvCxnSpPr>
        <p:spPr>
          <a:xfrm flipV="1">
            <a:off x="3279161"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F624C59-85FF-44CC-8A4C-A6308A0CCAD4}"/>
              </a:ext>
            </a:extLst>
          </p:cNvPr>
          <p:cNvCxnSpPr/>
          <p:nvPr/>
        </p:nvCxnSpPr>
        <p:spPr>
          <a:xfrm flipV="1">
            <a:off x="3457687"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057E4B1-5487-4308-A805-8424B3005BC6}"/>
              </a:ext>
            </a:extLst>
          </p:cNvPr>
          <p:cNvCxnSpPr/>
          <p:nvPr/>
        </p:nvCxnSpPr>
        <p:spPr>
          <a:xfrm flipV="1">
            <a:off x="3636213"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3248D19-2071-4FF6-A364-95371751DAAC}"/>
              </a:ext>
            </a:extLst>
          </p:cNvPr>
          <p:cNvCxnSpPr/>
          <p:nvPr/>
        </p:nvCxnSpPr>
        <p:spPr>
          <a:xfrm flipV="1">
            <a:off x="3814739"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CA59EC3-1ED6-4934-9D77-D18ACB2FC95B}"/>
              </a:ext>
            </a:extLst>
          </p:cNvPr>
          <p:cNvCxnSpPr/>
          <p:nvPr/>
        </p:nvCxnSpPr>
        <p:spPr>
          <a:xfrm flipV="1">
            <a:off x="3993265" y="3414252"/>
            <a:ext cx="0" cy="1800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87CA8A1-3054-4E98-825C-F29D8D9283AD}"/>
              </a:ext>
            </a:extLst>
          </p:cNvPr>
          <p:cNvCxnSpPr/>
          <p:nvPr/>
        </p:nvCxnSpPr>
        <p:spPr>
          <a:xfrm flipV="1">
            <a:off x="4171791"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35BC64C6-5B0F-4596-B0AB-5F0ECF7BDB76}"/>
              </a:ext>
            </a:extLst>
          </p:cNvPr>
          <p:cNvCxnSpPr/>
          <p:nvPr/>
        </p:nvCxnSpPr>
        <p:spPr>
          <a:xfrm flipV="1">
            <a:off x="4350317"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9A6639D-7323-40E4-80E0-CED0AD5FFDFC}"/>
              </a:ext>
            </a:extLst>
          </p:cNvPr>
          <p:cNvCxnSpPr/>
          <p:nvPr/>
        </p:nvCxnSpPr>
        <p:spPr>
          <a:xfrm flipV="1">
            <a:off x="4528843"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0A819B0-2D84-450E-8BD7-5060974AAC8E}"/>
              </a:ext>
            </a:extLst>
          </p:cNvPr>
          <p:cNvCxnSpPr/>
          <p:nvPr/>
        </p:nvCxnSpPr>
        <p:spPr>
          <a:xfrm flipV="1">
            <a:off x="4707369" y="3414252"/>
            <a:ext cx="0" cy="1800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24CD21B-CB7A-4E40-8949-BEF8AE2B2D43}"/>
              </a:ext>
            </a:extLst>
          </p:cNvPr>
          <p:cNvCxnSpPr/>
          <p:nvPr/>
        </p:nvCxnSpPr>
        <p:spPr>
          <a:xfrm flipV="1">
            <a:off x="4885895"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7436BFC-8F5C-4F1E-8A87-8741D590C26C}"/>
              </a:ext>
            </a:extLst>
          </p:cNvPr>
          <p:cNvCxnSpPr/>
          <p:nvPr/>
        </p:nvCxnSpPr>
        <p:spPr>
          <a:xfrm flipV="1">
            <a:off x="5064421"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B577D89D-9CB5-4901-A986-1F6C278603ED}"/>
              </a:ext>
            </a:extLst>
          </p:cNvPr>
          <p:cNvCxnSpPr/>
          <p:nvPr/>
        </p:nvCxnSpPr>
        <p:spPr>
          <a:xfrm flipV="1">
            <a:off x="5242947"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F73397C-45E2-4FDA-8818-1C1D250D96D3}"/>
              </a:ext>
            </a:extLst>
          </p:cNvPr>
          <p:cNvCxnSpPr/>
          <p:nvPr/>
        </p:nvCxnSpPr>
        <p:spPr>
          <a:xfrm flipV="1">
            <a:off x="5421473"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21DB7BD-F9F5-4A7F-B9E5-4CE4E0A81DAA}"/>
              </a:ext>
            </a:extLst>
          </p:cNvPr>
          <p:cNvCxnSpPr/>
          <p:nvPr/>
        </p:nvCxnSpPr>
        <p:spPr>
          <a:xfrm flipV="1">
            <a:off x="5599999" y="3414252"/>
            <a:ext cx="0" cy="1800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48EFB54A-E3E6-4D2C-8BF6-A9FF86BB8218}"/>
              </a:ext>
            </a:extLst>
          </p:cNvPr>
          <p:cNvCxnSpPr/>
          <p:nvPr/>
        </p:nvCxnSpPr>
        <p:spPr>
          <a:xfrm flipV="1">
            <a:off x="5778525"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353825FA-E8D1-44CF-9248-DE97A57A7040}"/>
              </a:ext>
            </a:extLst>
          </p:cNvPr>
          <p:cNvCxnSpPr/>
          <p:nvPr/>
        </p:nvCxnSpPr>
        <p:spPr>
          <a:xfrm flipV="1">
            <a:off x="5957051"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848A8281-B27C-4A22-AF66-2FFFE32C9DB6}"/>
              </a:ext>
            </a:extLst>
          </p:cNvPr>
          <p:cNvCxnSpPr/>
          <p:nvPr/>
        </p:nvCxnSpPr>
        <p:spPr>
          <a:xfrm flipV="1">
            <a:off x="6135577"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535F3189-D050-4092-A2DC-C8E5ADF8DC2F}"/>
              </a:ext>
            </a:extLst>
          </p:cNvPr>
          <p:cNvCxnSpPr/>
          <p:nvPr/>
        </p:nvCxnSpPr>
        <p:spPr>
          <a:xfrm flipV="1">
            <a:off x="6314103" y="3414252"/>
            <a:ext cx="0" cy="1800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917FA2E0-F641-4C92-B6B8-8DC31F296F8F}"/>
              </a:ext>
            </a:extLst>
          </p:cNvPr>
          <p:cNvCxnSpPr/>
          <p:nvPr/>
        </p:nvCxnSpPr>
        <p:spPr>
          <a:xfrm flipV="1">
            <a:off x="6492629"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371977E4-0B7D-46B3-8771-3857DD55F22A}"/>
              </a:ext>
            </a:extLst>
          </p:cNvPr>
          <p:cNvCxnSpPr/>
          <p:nvPr/>
        </p:nvCxnSpPr>
        <p:spPr>
          <a:xfrm flipV="1">
            <a:off x="6671155"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1F5D830-0266-4369-B4D2-DE412D7CADA3}"/>
              </a:ext>
            </a:extLst>
          </p:cNvPr>
          <p:cNvCxnSpPr/>
          <p:nvPr/>
        </p:nvCxnSpPr>
        <p:spPr>
          <a:xfrm flipV="1">
            <a:off x="6849681" y="3414252"/>
            <a:ext cx="0" cy="1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935F086-8FA8-4278-B3FC-AF0D59BEC890}"/>
              </a:ext>
            </a:extLst>
          </p:cNvPr>
          <p:cNvCxnSpPr>
            <a:cxnSpLocks/>
          </p:cNvCxnSpPr>
          <p:nvPr/>
        </p:nvCxnSpPr>
        <p:spPr>
          <a:xfrm flipV="1">
            <a:off x="4035787" y="2007298"/>
            <a:ext cx="26126" cy="1438529"/>
          </a:xfrm>
          <a:prstGeom prst="line">
            <a:avLst/>
          </a:prstGeom>
          <a:ln w="22225">
            <a:solidFill>
              <a:schemeClr val="tx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64" name="Object 63">
            <a:extLst>
              <a:ext uri="{FF2B5EF4-FFF2-40B4-BE49-F238E27FC236}">
                <a16:creationId xmlns:a16="http://schemas.microsoft.com/office/drawing/2014/main" id="{8DC379B2-8D27-4EAA-A64D-F4048B5F6C0B}"/>
              </a:ext>
            </a:extLst>
          </p:cNvPr>
          <p:cNvGraphicFramePr>
            <a:graphicFrameLocks noChangeAspect="1"/>
          </p:cNvGraphicFramePr>
          <p:nvPr>
            <p:extLst>
              <p:ext uri="{D42A27DB-BD31-4B8C-83A1-F6EECF244321}">
                <p14:modId xmlns:p14="http://schemas.microsoft.com/office/powerpoint/2010/main" val="3441300068"/>
              </p:ext>
            </p:extLst>
          </p:nvPr>
        </p:nvGraphicFramePr>
        <p:xfrm>
          <a:off x="3834083" y="3564613"/>
          <a:ext cx="330200" cy="177800"/>
        </p:xfrm>
        <a:graphic>
          <a:graphicData uri="http://schemas.openxmlformats.org/presentationml/2006/ole">
            <mc:AlternateContent xmlns:mc="http://schemas.openxmlformats.org/markup-compatibility/2006">
              <mc:Choice xmlns:v="urn:schemas-microsoft-com:vml" Requires="v">
                <p:oleObj spid="_x0000_s5122" name="Equation" r:id="rId4" imgW="330120" imgH="177480" progId="Equation.DSMT4">
                  <p:embed/>
                </p:oleObj>
              </mc:Choice>
              <mc:Fallback>
                <p:oleObj name="Equation" r:id="rId4" imgW="330120" imgH="177480" progId="Equation.DSMT4">
                  <p:embed/>
                  <p:pic>
                    <p:nvPicPr>
                      <p:cNvPr id="64" name="Object 63">
                        <a:extLst>
                          <a:ext uri="{FF2B5EF4-FFF2-40B4-BE49-F238E27FC236}">
                            <a16:creationId xmlns:a16="http://schemas.microsoft.com/office/drawing/2014/main" id="{8DC379B2-8D27-4EAA-A64D-F4048B5F6C0B}"/>
                          </a:ext>
                        </a:extLst>
                      </p:cNvPr>
                      <p:cNvPicPr/>
                      <p:nvPr/>
                    </p:nvPicPr>
                    <p:blipFill>
                      <a:blip r:embed="rId5"/>
                      <a:stretch>
                        <a:fillRect/>
                      </a:stretch>
                    </p:blipFill>
                    <p:spPr>
                      <a:xfrm>
                        <a:off x="3834083" y="3564613"/>
                        <a:ext cx="330200" cy="177800"/>
                      </a:xfrm>
                      <a:prstGeom prst="rect">
                        <a:avLst/>
                      </a:prstGeom>
                    </p:spPr>
                  </p:pic>
                </p:oleObj>
              </mc:Fallback>
            </mc:AlternateContent>
          </a:graphicData>
        </a:graphic>
      </p:graphicFrame>
      <p:graphicFrame>
        <p:nvGraphicFramePr>
          <p:cNvPr id="65" name="Object 64">
            <a:extLst>
              <a:ext uri="{FF2B5EF4-FFF2-40B4-BE49-F238E27FC236}">
                <a16:creationId xmlns:a16="http://schemas.microsoft.com/office/drawing/2014/main" id="{2320B517-DD0A-4A5D-8D92-02F90844F8C0}"/>
              </a:ext>
            </a:extLst>
          </p:cNvPr>
          <p:cNvGraphicFramePr>
            <a:graphicFrameLocks noChangeAspect="1"/>
          </p:cNvGraphicFramePr>
          <p:nvPr>
            <p:extLst>
              <p:ext uri="{D42A27DB-BD31-4B8C-83A1-F6EECF244321}">
                <p14:modId xmlns:p14="http://schemas.microsoft.com/office/powerpoint/2010/main" val="326472406"/>
              </p:ext>
            </p:extLst>
          </p:nvPr>
        </p:nvGraphicFramePr>
        <p:xfrm>
          <a:off x="4585428" y="3575231"/>
          <a:ext cx="317500" cy="177800"/>
        </p:xfrm>
        <a:graphic>
          <a:graphicData uri="http://schemas.openxmlformats.org/presentationml/2006/ole">
            <mc:AlternateContent xmlns:mc="http://schemas.openxmlformats.org/markup-compatibility/2006">
              <mc:Choice xmlns:v="urn:schemas-microsoft-com:vml" Requires="v">
                <p:oleObj spid="_x0000_s5123" name="Equation" r:id="rId6" imgW="317160" imgH="177480" progId="Equation.DSMT4">
                  <p:embed/>
                </p:oleObj>
              </mc:Choice>
              <mc:Fallback>
                <p:oleObj name="Equation" r:id="rId6" imgW="317160" imgH="177480" progId="Equation.DSMT4">
                  <p:embed/>
                  <p:pic>
                    <p:nvPicPr>
                      <p:cNvPr id="65" name="Object 64">
                        <a:extLst>
                          <a:ext uri="{FF2B5EF4-FFF2-40B4-BE49-F238E27FC236}">
                            <a16:creationId xmlns:a16="http://schemas.microsoft.com/office/drawing/2014/main" id="{2320B517-DD0A-4A5D-8D92-02F90844F8C0}"/>
                          </a:ext>
                        </a:extLst>
                      </p:cNvPr>
                      <p:cNvPicPr/>
                      <p:nvPr/>
                    </p:nvPicPr>
                    <p:blipFill>
                      <a:blip r:embed="rId7"/>
                      <a:stretch>
                        <a:fillRect/>
                      </a:stretch>
                    </p:blipFill>
                    <p:spPr>
                      <a:xfrm>
                        <a:off x="4585428" y="3575231"/>
                        <a:ext cx="317500" cy="177800"/>
                      </a:xfrm>
                      <a:prstGeom prst="rect">
                        <a:avLst/>
                      </a:prstGeom>
                    </p:spPr>
                  </p:pic>
                </p:oleObj>
              </mc:Fallback>
            </mc:AlternateContent>
          </a:graphicData>
        </a:graphic>
      </p:graphicFrame>
      <p:graphicFrame>
        <p:nvGraphicFramePr>
          <p:cNvPr id="66" name="Object 65">
            <a:extLst>
              <a:ext uri="{FF2B5EF4-FFF2-40B4-BE49-F238E27FC236}">
                <a16:creationId xmlns:a16="http://schemas.microsoft.com/office/drawing/2014/main" id="{F74A8620-895A-48E5-B189-32C183D108A2}"/>
              </a:ext>
            </a:extLst>
          </p:cNvPr>
          <p:cNvGraphicFramePr>
            <a:graphicFrameLocks noChangeAspect="1"/>
          </p:cNvGraphicFramePr>
          <p:nvPr>
            <p:extLst>
              <p:ext uri="{D42A27DB-BD31-4B8C-83A1-F6EECF244321}">
                <p14:modId xmlns:p14="http://schemas.microsoft.com/office/powerpoint/2010/main" val="2868656277"/>
              </p:ext>
            </p:extLst>
          </p:nvPr>
        </p:nvGraphicFramePr>
        <p:xfrm>
          <a:off x="5468860" y="3575231"/>
          <a:ext cx="317500" cy="177800"/>
        </p:xfrm>
        <a:graphic>
          <a:graphicData uri="http://schemas.openxmlformats.org/presentationml/2006/ole">
            <mc:AlternateContent xmlns:mc="http://schemas.openxmlformats.org/markup-compatibility/2006">
              <mc:Choice xmlns:v="urn:schemas-microsoft-com:vml" Requires="v">
                <p:oleObj spid="_x0000_s5124" name="Equation" r:id="rId8" imgW="317160" imgH="177480" progId="Equation.DSMT4">
                  <p:embed/>
                </p:oleObj>
              </mc:Choice>
              <mc:Fallback>
                <p:oleObj name="Equation" r:id="rId8" imgW="317160" imgH="177480" progId="Equation.DSMT4">
                  <p:embed/>
                  <p:pic>
                    <p:nvPicPr>
                      <p:cNvPr id="66" name="Object 65">
                        <a:extLst>
                          <a:ext uri="{FF2B5EF4-FFF2-40B4-BE49-F238E27FC236}">
                            <a16:creationId xmlns:a16="http://schemas.microsoft.com/office/drawing/2014/main" id="{F74A8620-895A-48E5-B189-32C183D108A2}"/>
                          </a:ext>
                        </a:extLst>
                      </p:cNvPr>
                      <p:cNvPicPr/>
                      <p:nvPr/>
                    </p:nvPicPr>
                    <p:blipFill>
                      <a:blip r:embed="rId9"/>
                      <a:stretch>
                        <a:fillRect/>
                      </a:stretch>
                    </p:blipFill>
                    <p:spPr>
                      <a:xfrm>
                        <a:off x="5468860" y="3575231"/>
                        <a:ext cx="317500" cy="177800"/>
                      </a:xfrm>
                      <a:prstGeom prst="rect">
                        <a:avLst/>
                      </a:prstGeom>
                    </p:spPr>
                  </p:pic>
                </p:oleObj>
              </mc:Fallback>
            </mc:AlternateContent>
          </a:graphicData>
        </a:graphic>
      </p:graphicFrame>
      <p:graphicFrame>
        <p:nvGraphicFramePr>
          <p:cNvPr id="67" name="Object 66">
            <a:extLst>
              <a:ext uri="{FF2B5EF4-FFF2-40B4-BE49-F238E27FC236}">
                <a16:creationId xmlns:a16="http://schemas.microsoft.com/office/drawing/2014/main" id="{DDFA157C-C912-413A-8A64-306BCE90E4CD}"/>
              </a:ext>
            </a:extLst>
          </p:cNvPr>
          <p:cNvGraphicFramePr>
            <a:graphicFrameLocks noChangeAspect="1"/>
          </p:cNvGraphicFramePr>
          <p:nvPr>
            <p:extLst>
              <p:ext uri="{D42A27DB-BD31-4B8C-83A1-F6EECF244321}">
                <p14:modId xmlns:p14="http://schemas.microsoft.com/office/powerpoint/2010/main" val="908989145"/>
              </p:ext>
            </p:extLst>
          </p:nvPr>
        </p:nvGraphicFramePr>
        <p:xfrm>
          <a:off x="6182964" y="3579787"/>
          <a:ext cx="317500" cy="177800"/>
        </p:xfrm>
        <a:graphic>
          <a:graphicData uri="http://schemas.openxmlformats.org/presentationml/2006/ole">
            <mc:AlternateContent xmlns:mc="http://schemas.openxmlformats.org/markup-compatibility/2006">
              <mc:Choice xmlns:v="urn:schemas-microsoft-com:vml" Requires="v">
                <p:oleObj spid="_x0000_s5125" name="Equation" r:id="rId10" imgW="317160" imgH="177480" progId="Equation.DSMT4">
                  <p:embed/>
                </p:oleObj>
              </mc:Choice>
              <mc:Fallback>
                <p:oleObj name="Equation" r:id="rId10" imgW="317160" imgH="177480" progId="Equation.DSMT4">
                  <p:embed/>
                  <p:pic>
                    <p:nvPicPr>
                      <p:cNvPr id="67" name="Object 66">
                        <a:extLst>
                          <a:ext uri="{FF2B5EF4-FFF2-40B4-BE49-F238E27FC236}">
                            <a16:creationId xmlns:a16="http://schemas.microsoft.com/office/drawing/2014/main" id="{DDFA157C-C912-413A-8A64-306BCE90E4CD}"/>
                          </a:ext>
                        </a:extLst>
                      </p:cNvPr>
                      <p:cNvPicPr/>
                      <p:nvPr/>
                    </p:nvPicPr>
                    <p:blipFill>
                      <a:blip r:embed="rId11"/>
                      <a:stretch>
                        <a:fillRect/>
                      </a:stretch>
                    </p:blipFill>
                    <p:spPr>
                      <a:xfrm>
                        <a:off x="6182964" y="3579787"/>
                        <a:ext cx="317500" cy="177800"/>
                      </a:xfrm>
                      <a:prstGeom prst="rect">
                        <a:avLst/>
                      </a:prstGeom>
                    </p:spPr>
                  </p:pic>
                </p:oleObj>
              </mc:Fallback>
            </mc:AlternateContent>
          </a:graphicData>
        </a:graphic>
      </p:graphicFrame>
      <p:graphicFrame>
        <p:nvGraphicFramePr>
          <p:cNvPr id="68" name="Object 67">
            <a:extLst>
              <a:ext uri="{FF2B5EF4-FFF2-40B4-BE49-F238E27FC236}">
                <a16:creationId xmlns:a16="http://schemas.microsoft.com/office/drawing/2014/main" id="{19B37C64-4159-4229-AB59-96C1E4576F9E}"/>
              </a:ext>
            </a:extLst>
          </p:cNvPr>
          <p:cNvGraphicFramePr>
            <a:graphicFrameLocks noChangeAspect="1"/>
          </p:cNvGraphicFramePr>
          <p:nvPr>
            <p:extLst>
              <p:ext uri="{D42A27DB-BD31-4B8C-83A1-F6EECF244321}">
                <p14:modId xmlns:p14="http://schemas.microsoft.com/office/powerpoint/2010/main" val="3439945699"/>
              </p:ext>
            </p:extLst>
          </p:nvPr>
        </p:nvGraphicFramePr>
        <p:xfrm>
          <a:off x="2959540" y="3578190"/>
          <a:ext cx="330200" cy="177800"/>
        </p:xfrm>
        <a:graphic>
          <a:graphicData uri="http://schemas.openxmlformats.org/presentationml/2006/ole">
            <mc:AlternateContent xmlns:mc="http://schemas.openxmlformats.org/markup-compatibility/2006">
              <mc:Choice xmlns:v="urn:schemas-microsoft-com:vml" Requires="v">
                <p:oleObj spid="_x0000_s5126" name="Equation" r:id="rId12" imgW="330120" imgH="177480" progId="Equation.DSMT4">
                  <p:embed/>
                </p:oleObj>
              </mc:Choice>
              <mc:Fallback>
                <p:oleObj name="Equation" r:id="rId12" imgW="330120" imgH="177480" progId="Equation.DSMT4">
                  <p:embed/>
                  <p:pic>
                    <p:nvPicPr>
                      <p:cNvPr id="68" name="Object 67">
                        <a:extLst>
                          <a:ext uri="{FF2B5EF4-FFF2-40B4-BE49-F238E27FC236}">
                            <a16:creationId xmlns:a16="http://schemas.microsoft.com/office/drawing/2014/main" id="{19B37C64-4159-4229-AB59-96C1E4576F9E}"/>
                          </a:ext>
                        </a:extLst>
                      </p:cNvPr>
                      <p:cNvPicPr/>
                      <p:nvPr/>
                    </p:nvPicPr>
                    <p:blipFill>
                      <a:blip r:embed="rId13"/>
                      <a:stretch>
                        <a:fillRect/>
                      </a:stretch>
                    </p:blipFill>
                    <p:spPr>
                      <a:xfrm>
                        <a:off x="2959540" y="3578190"/>
                        <a:ext cx="330200" cy="177800"/>
                      </a:xfrm>
                      <a:prstGeom prst="rect">
                        <a:avLst/>
                      </a:prstGeom>
                    </p:spPr>
                  </p:pic>
                </p:oleObj>
              </mc:Fallback>
            </mc:AlternateContent>
          </a:graphicData>
        </a:graphic>
      </p:graphicFrame>
      <p:graphicFrame>
        <p:nvGraphicFramePr>
          <p:cNvPr id="69" name="Object 68">
            <a:extLst>
              <a:ext uri="{FF2B5EF4-FFF2-40B4-BE49-F238E27FC236}">
                <a16:creationId xmlns:a16="http://schemas.microsoft.com/office/drawing/2014/main" id="{E3CCCD69-F909-4EAE-862B-1C334DE29DA6}"/>
              </a:ext>
            </a:extLst>
          </p:cNvPr>
          <p:cNvGraphicFramePr>
            <a:graphicFrameLocks noChangeAspect="1"/>
          </p:cNvGraphicFramePr>
          <p:nvPr>
            <p:extLst>
              <p:ext uri="{D42A27DB-BD31-4B8C-83A1-F6EECF244321}">
                <p14:modId xmlns:p14="http://schemas.microsoft.com/office/powerpoint/2010/main" val="850460580"/>
              </p:ext>
            </p:extLst>
          </p:nvPr>
        </p:nvGraphicFramePr>
        <p:xfrm>
          <a:off x="2090915" y="3562177"/>
          <a:ext cx="330200" cy="177800"/>
        </p:xfrm>
        <a:graphic>
          <a:graphicData uri="http://schemas.openxmlformats.org/presentationml/2006/ole">
            <mc:AlternateContent xmlns:mc="http://schemas.openxmlformats.org/markup-compatibility/2006">
              <mc:Choice xmlns:v="urn:schemas-microsoft-com:vml" Requires="v">
                <p:oleObj spid="_x0000_s5127" name="Equation" r:id="rId14" imgW="330120" imgH="177480" progId="Equation.DSMT4">
                  <p:embed/>
                </p:oleObj>
              </mc:Choice>
              <mc:Fallback>
                <p:oleObj name="Equation" r:id="rId14" imgW="330120" imgH="177480" progId="Equation.DSMT4">
                  <p:embed/>
                  <p:pic>
                    <p:nvPicPr>
                      <p:cNvPr id="69" name="Object 68">
                        <a:extLst>
                          <a:ext uri="{FF2B5EF4-FFF2-40B4-BE49-F238E27FC236}">
                            <a16:creationId xmlns:a16="http://schemas.microsoft.com/office/drawing/2014/main" id="{E3CCCD69-F909-4EAE-862B-1C334DE29DA6}"/>
                          </a:ext>
                        </a:extLst>
                      </p:cNvPr>
                      <p:cNvPicPr/>
                      <p:nvPr/>
                    </p:nvPicPr>
                    <p:blipFill>
                      <a:blip r:embed="rId15"/>
                      <a:stretch>
                        <a:fillRect/>
                      </a:stretch>
                    </p:blipFill>
                    <p:spPr>
                      <a:xfrm>
                        <a:off x="2090915" y="3562177"/>
                        <a:ext cx="330200" cy="177800"/>
                      </a:xfrm>
                      <a:prstGeom prst="rect">
                        <a:avLst/>
                      </a:prstGeom>
                    </p:spPr>
                  </p:pic>
                </p:oleObj>
              </mc:Fallback>
            </mc:AlternateContent>
          </a:graphicData>
        </a:graphic>
      </p:graphicFrame>
      <p:sp>
        <p:nvSpPr>
          <p:cNvPr id="70" name="TextBox 69">
            <a:extLst>
              <a:ext uri="{FF2B5EF4-FFF2-40B4-BE49-F238E27FC236}">
                <a16:creationId xmlns:a16="http://schemas.microsoft.com/office/drawing/2014/main" id="{0F58E986-736A-4718-86D7-09C4A4372227}"/>
              </a:ext>
            </a:extLst>
          </p:cNvPr>
          <p:cNvSpPr txBox="1"/>
          <p:nvPr/>
        </p:nvSpPr>
        <p:spPr>
          <a:xfrm>
            <a:off x="4492320" y="2407212"/>
            <a:ext cx="1245742" cy="369332"/>
          </a:xfrm>
          <a:prstGeom prst="rect">
            <a:avLst/>
          </a:prstGeom>
          <a:noFill/>
        </p:spPr>
        <p:txBody>
          <a:bodyPr wrap="square" rtlCol="0">
            <a:spAutoFit/>
          </a:bodyPr>
          <a:lstStyle/>
          <a:p>
            <a:r>
              <a:rPr lang="en-CA" dirty="0">
                <a:solidFill>
                  <a:srgbClr val="0070C0"/>
                </a:solidFill>
              </a:rPr>
              <a:t>Student A</a:t>
            </a:r>
          </a:p>
        </p:txBody>
      </p:sp>
      <p:sp>
        <p:nvSpPr>
          <p:cNvPr id="71" name="TextBox 70">
            <a:extLst>
              <a:ext uri="{FF2B5EF4-FFF2-40B4-BE49-F238E27FC236}">
                <a16:creationId xmlns:a16="http://schemas.microsoft.com/office/drawing/2014/main" id="{5733AB7B-EFF5-483D-9EBD-8435FDE3CC46}"/>
              </a:ext>
            </a:extLst>
          </p:cNvPr>
          <p:cNvSpPr txBox="1"/>
          <p:nvPr/>
        </p:nvSpPr>
        <p:spPr>
          <a:xfrm>
            <a:off x="141902" y="3846642"/>
            <a:ext cx="8505588" cy="646331"/>
          </a:xfrm>
          <a:prstGeom prst="rect">
            <a:avLst/>
          </a:prstGeom>
          <a:noFill/>
        </p:spPr>
        <p:txBody>
          <a:bodyPr wrap="square" rtlCol="0">
            <a:spAutoFit/>
          </a:bodyPr>
          <a:lstStyle/>
          <a:p>
            <a:r>
              <a:rPr lang="en-CA" dirty="0">
                <a:solidFill>
                  <a:srgbClr val="FF0000"/>
                </a:solidFill>
              </a:rPr>
              <a:t>What information about each students’ project scores can you get from this distribution graph? </a:t>
            </a:r>
          </a:p>
        </p:txBody>
      </p:sp>
      <p:sp>
        <p:nvSpPr>
          <p:cNvPr id="72" name="TextBox 71">
            <a:extLst>
              <a:ext uri="{FF2B5EF4-FFF2-40B4-BE49-F238E27FC236}">
                <a16:creationId xmlns:a16="http://schemas.microsoft.com/office/drawing/2014/main" id="{DB60ACD5-71A9-4200-9A58-2FEEF4EDB34F}"/>
              </a:ext>
            </a:extLst>
          </p:cNvPr>
          <p:cNvSpPr txBox="1"/>
          <p:nvPr/>
        </p:nvSpPr>
        <p:spPr>
          <a:xfrm>
            <a:off x="0" y="4516174"/>
            <a:ext cx="8934994" cy="369332"/>
          </a:xfrm>
          <a:prstGeom prst="rect">
            <a:avLst/>
          </a:prstGeom>
          <a:noFill/>
        </p:spPr>
        <p:txBody>
          <a:bodyPr wrap="square" rtlCol="0">
            <a:spAutoFit/>
          </a:bodyPr>
          <a:lstStyle/>
          <a:p>
            <a:r>
              <a:rPr lang="en-CA" dirty="0">
                <a:solidFill>
                  <a:srgbClr val="FF0000"/>
                </a:solidFill>
              </a:rPr>
              <a:t>Student A is more consistent, </a:t>
            </a:r>
            <a:r>
              <a:rPr lang="en-CA" dirty="0">
                <a:solidFill>
                  <a:srgbClr val="FF0000"/>
                </a:solidFill>
                <a:sym typeface="Wingdings" panose="05000000000000000000" pitchFamily="2" charset="2"/>
              </a:rPr>
              <a:t> </a:t>
            </a:r>
            <a:r>
              <a:rPr lang="en-CA" dirty="0">
                <a:solidFill>
                  <a:srgbClr val="FF0000"/>
                </a:solidFill>
              </a:rPr>
              <a:t>less variability, scores are close to the mean of 75%</a:t>
            </a:r>
          </a:p>
        </p:txBody>
      </p:sp>
      <p:sp>
        <p:nvSpPr>
          <p:cNvPr id="73" name="TextBox 72">
            <a:extLst>
              <a:ext uri="{FF2B5EF4-FFF2-40B4-BE49-F238E27FC236}">
                <a16:creationId xmlns:a16="http://schemas.microsoft.com/office/drawing/2014/main" id="{C5172914-39F0-4C87-A46D-62581B96AAB4}"/>
              </a:ext>
            </a:extLst>
          </p:cNvPr>
          <p:cNvSpPr txBox="1"/>
          <p:nvPr/>
        </p:nvSpPr>
        <p:spPr>
          <a:xfrm>
            <a:off x="65313" y="4877584"/>
            <a:ext cx="8934994" cy="646331"/>
          </a:xfrm>
          <a:prstGeom prst="rect">
            <a:avLst/>
          </a:prstGeom>
          <a:noFill/>
        </p:spPr>
        <p:txBody>
          <a:bodyPr wrap="square" rtlCol="0">
            <a:spAutoFit/>
          </a:bodyPr>
          <a:lstStyle/>
          <a:p>
            <a:r>
              <a:rPr lang="en-CA" dirty="0">
                <a:solidFill>
                  <a:srgbClr val="FF0000"/>
                </a:solidFill>
              </a:rPr>
              <a:t>Student B has a greater spread on his/her project score </a:t>
            </a:r>
            <a:r>
              <a:rPr lang="en-CA" dirty="0">
                <a:solidFill>
                  <a:srgbClr val="FF0000"/>
                </a:solidFill>
                <a:sym typeface="Wingdings" panose="05000000000000000000" pitchFamily="2" charset="2"/>
              </a:rPr>
              <a:t> </a:t>
            </a:r>
            <a:r>
              <a:rPr lang="en-CA" dirty="0">
                <a:solidFill>
                  <a:srgbClr val="FF0000"/>
                </a:solidFill>
              </a:rPr>
              <a:t>greater variability, scores can be higher or lower</a:t>
            </a:r>
          </a:p>
        </p:txBody>
      </p:sp>
      <p:sp>
        <p:nvSpPr>
          <p:cNvPr id="74" name="TextBox 73">
            <a:extLst>
              <a:ext uri="{FF2B5EF4-FFF2-40B4-BE49-F238E27FC236}">
                <a16:creationId xmlns:a16="http://schemas.microsoft.com/office/drawing/2014/main" id="{329159F7-A7B0-4A71-8867-E49660A42699}"/>
              </a:ext>
            </a:extLst>
          </p:cNvPr>
          <p:cNvSpPr txBox="1"/>
          <p:nvPr/>
        </p:nvSpPr>
        <p:spPr>
          <a:xfrm>
            <a:off x="78372" y="5508961"/>
            <a:ext cx="8934994" cy="369332"/>
          </a:xfrm>
          <a:prstGeom prst="rect">
            <a:avLst/>
          </a:prstGeom>
          <a:noFill/>
        </p:spPr>
        <p:txBody>
          <a:bodyPr wrap="square" rtlCol="0">
            <a:spAutoFit/>
          </a:bodyPr>
          <a:lstStyle/>
          <a:p>
            <a:r>
              <a:rPr lang="en-CA" dirty="0">
                <a:solidFill>
                  <a:srgbClr val="FF0000"/>
                </a:solidFill>
              </a:rPr>
              <a:t>Note: Student A has less variance with his/her project scores</a:t>
            </a:r>
          </a:p>
        </p:txBody>
      </p:sp>
      <p:sp>
        <p:nvSpPr>
          <p:cNvPr id="75" name="TextBox 74">
            <a:extLst>
              <a:ext uri="{FF2B5EF4-FFF2-40B4-BE49-F238E27FC236}">
                <a16:creationId xmlns:a16="http://schemas.microsoft.com/office/drawing/2014/main" id="{12B1FF68-46FA-4612-87AD-FB4FCE798350}"/>
              </a:ext>
            </a:extLst>
          </p:cNvPr>
          <p:cNvSpPr txBox="1"/>
          <p:nvPr/>
        </p:nvSpPr>
        <p:spPr>
          <a:xfrm>
            <a:off x="91431" y="5887787"/>
            <a:ext cx="8934994" cy="369332"/>
          </a:xfrm>
          <a:prstGeom prst="rect">
            <a:avLst/>
          </a:prstGeom>
          <a:noFill/>
        </p:spPr>
        <p:txBody>
          <a:bodyPr wrap="square" rtlCol="0">
            <a:spAutoFit/>
          </a:bodyPr>
          <a:lstStyle/>
          <a:p>
            <a:r>
              <a:rPr lang="en-CA" dirty="0">
                <a:solidFill>
                  <a:srgbClr val="FF0000"/>
                </a:solidFill>
              </a:rPr>
              <a:t> Student B has greater variance with his/her project scores</a:t>
            </a:r>
          </a:p>
        </p:txBody>
      </p:sp>
    </p:spTree>
    <p:extLst>
      <p:ext uri="{BB962C8B-B14F-4D97-AF65-F5344CB8AC3E}">
        <p14:creationId xmlns:p14="http://schemas.microsoft.com/office/powerpoint/2010/main" val="732881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62"/>
                                        </p:tgtEl>
                                        <p:attrNameLst>
                                          <p:attrName>style.visibility</p:attrName>
                                        </p:attrNameLst>
                                      </p:cBhvr>
                                      <p:to>
                                        <p:strVal val="visible"/>
                                      </p:to>
                                    </p:set>
                                    <p:animEffect transition="in" filter="wipe(down)">
                                      <p:cBhvr>
                                        <p:cTn id="15" dur="500"/>
                                        <p:tgtEl>
                                          <p:spTgt spid="6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wipe(left)">
                                      <p:cBhvr>
                                        <p:cTn id="20" dur="500"/>
                                        <p:tgtEl>
                                          <p:spTgt spid="2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0"/>
                                        </p:tgtEl>
                                        <p:attrNameLst>
                                          <p:attrName>style.visibility</p:attrName>
                                        </p:attrNameLst>
                                      </p:cBhvr>
                                      <p:to>
                                        <p:strVal val="visible"/>
                                      </p:to>
                                    </p:set>
                                    <p:animEffect transition="in" filter="fade">
                                      <p:cBhvr>
                                        <p:cTn id="23" dur="500"/>
                                        <p:tgtEl>
                                          <p:spTgt spid="7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1"/>
                                        </p:tgtEl>
                                        <p:attrNameLst>
                                          <p:attrName>style.visibility</p:attrName>
                                        </p:attrNameLst>
                                      </p:cBhvr>
                                      <p:to>
                                        <p:strVal val="visible"/>
                                      </p:to>
                                    </p:set>
                                    <p:animEffect transition="in" filter="fade">
                                      <p:cBhvr>
                                        <p:cTn id="28" dur="500"/>
                                        <p:tgtEl>
                                          <p:spTgt spid="7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2"/>
                                        </p:tgtEl>
                                        <p:attrNameLst>
                                          <p:attrName>style.visibility</p:attrName>
                                        </p:attrNameLst>
                                      </p:cBhvr>
                                      <p:to>
                                        <p:strVal val="visible"/>
                                      </p:to>
                                    </p:set>
                                    <p:animEffect transition="in" filter="fade">
                                      <p:cBhvr>
                                        <p:cTn id="33" dur="500"/>
                                        <p:tgtEl>
                                          <p:spTgt spid="7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73"/>
                                        </p:tgtEl>
                                        <p:attrNameLst>
                                          <p:attrName>style.visibility</p:attrName>
                                        </p:attrNameLst>
                                      </p:cBhvr>
                                      <p:to>
                                        <p:strVal val="visible"/>
                                      </p:to>
                                    </p:set>
                                    <p:animEffect transition="in" filter="fade">
                                      <p:cBhvr>
                                        <p:cTn id="38" dur="500"/>
                                        <p:tgtEl>
                                          <p:spTgt spid="7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4"/>
                                        </p:tgtEl>
                                        <p:attrNameLst>
                                          <p:attrName>style.visibility</p:attrName>
                                        </p:attrNameLst>
                                      </p:cBhvr>
                                      <p:to>
                                        <p:strVal val="visible"/>
                                      </p:to>
                                    </p:set>
                                    <p:animEffect transition="in" filter="fade">
                                      <p:cBhvr>
                                        <p:cTn id="43" dur="500"/>
                                        <p:tgtEl>
                                          <p:spTgt spid="74"/>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75"/>
                                        </p:tgtEl>
                                        <p:attrNameLst>
                                          <p:attrName>style.visibility</p:attrName>
                                        </p:attrNameLst>
                                      </p:cBhvr>
                                      <p:to>
                                        <p:strVal val="visible"/>
                                      </p:to>
                                    </p:set>
                                    <p:animEffect transition="in" filter="fade">
                                      <p:cBhvr>
                                        <p:cTn id="48"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7" grpId="0" animBg="1"/>
      <p:bldP spid="30" grpId="0"/>
      <p:bldP spid="70" grpId="0"/>
      <p:bldP spid="71" grpId="0"/>
      <p:bldP spid="72" grpId="0"/>
      <p:bldP spid="73" grpId="0"/>
      <p:bldP spid="74" grpId="0"/>
      <p:bldP spid="7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C2468-D2D0-42A3-BCB4-0C3938BE7D85}"/>
              </a:ext>
            </a:extLst>
          </p:cNvPr>
          <p:cNvSpPr>
            <a:spLocks noGrp="1"/>
          </p:cNvSpPr>
          <p:nvPr>
            <p:ph type="title"/>
          </p:nvPr>
        </p:nvSpPr>
        <p:spPr>
          <a:xfrm>
            <a:off x="295275" y="59859"/>
            <a:ext cx="8007350" cy="585787"/>
          </a:xfrm>
        </p:spPr>
        <p:txBody>
          <a:bodyPr>
            <a:normAutofit fontScale="90000"/>
          </a:bodyPr>
          <a:lstStyle/>
          <a:p>
            <a:pPr eaLnBrk="1" fontAlgn="auto" hangingPunct="1">
              <a:spcAft>
                <a:spcPts val="0"/>
              </a:spcAft>
              <a:defRPr/>
            </a:pPr>
            <a:r>
              <a:rPr lang="en-CA" sz="2500" dirty="0"/>
              <a:t>Measuring Spread: Variance  &amp;  Standard Deviation</a:t>
            </a:r>
          </a:p>
        </p:txBody>
      </p:sp>
      <p:sp>
        <p:nvSpPr>
          <p:cNvPr id="6154" name="Content Placeholder 2">
            <a:extLst>
              <a:ext uri="{FF2B5EF4-FFF2-40B4-BE49-F238E27FC236}">
                <a16:creationId xmlns:a16="http://schemas.microsoft.com/office/drawing/2014/main" id="{6ABDB976-2250-4129-B287-7638A3FBBAC6}"/>
              </a:ext>
            </a:extLst>
          </p:cNvPr>
          <p:cNvSpPr>
            <a:spLocks noGrp="1"/>
          </p:cNvSpPr>
          <p:nvPr>
            <p:ph sz="quarter" idx="1"/>
          </p:nvPr>
        </p:nvSpPr>
        <p:spPr>
          <a:xfrm>
            <a:off x="59747" y="726675"/>
            <a:ext cx="8800235" cy="5974571"/>
          </a:xfrm>
        </p:spPr>
        <p:txBody>
          <a:bodyPr/>
          <a:lstStyle/>
          <a:p>
            <a:pPr eaLnBrk="1" hangingPunct="1"/>
            <a:r>
              <a:rPr lang="en-CA" altLang="en-US" sz="2200" dirty="0"/>
              <a:t>Another way to explain the distribution of data is by using variance and std deviation to describe how disperse (spread out) the data is from the mean.</a:t>
            </a:r>
          </a:p>
          <a:p>
            <a:pPr eaLnBrk="1" hangingPunct="1"/>
            <a:r>
              <a:rPr lang="en-CA" altLang="en-US" sz="2200" dirty="0"/>
              <a:t>Variance(s</a:t>
            </a:r>
            <a:r>
              <a:rPr lang="en-CA" altLang="en-US" sz="2200" baseline="30000" dirty="0"/>
              <a:t>2</a:t>
            </a:r>
            <a:r>
              <a:rPr lang="en-CA" altLang="en-US" sz="2200" dirty="0"/>
              <a:t>) &amp; Standard deviation (s) should only be used when the distribution is symmetrical with the mean in the center</a:t>
            </a:r>
          </a:p>
          <a:p>
            <a:pPr lvl="1" eaLnBrk="1" hangingPunct="1"/>
            <a:r>
              <a:rPr lang="en-CA" altLang="en-US" sz="2000" dirty="0"/>
              <a:t>Large variance/std deviation </a:t>
            </a:r>
            <a:r>
              <a:rPr lang="en-CA" altLang="en-US" sz="2000" dirty="0">
                <a:sym typeface="Wingdings" panose="05000000000000000000" pitchFamily="2" charset="2"/>
              </a:rPr>
              <a:t> data is spread out wide</a:t>
            </a:r>
          </a:p>
          <a:p>
            <a:pPr lvl="1" eaLnBrk="1" hangingPunct="1"/>
            <a:r>
              <a:rPr lang="en-CA" altLang="en-US" sz="2000" dirty="0">
                <a:sym typeface="Wingdings" panose="05000000000000000000" pitchFamily="2" charset="2"/>
              </a:rPr>
              <a:t>If </a:t>
            </a:r>
            <a:r>
              <a:rPr lang="en-CA" altLang="en-US" sz="2000" dirty="0"/>
              <a:t>variance is small, data points are close to the center</a:t>
            </a:r>
            <a:br>
              <a:rPr lang="en-CA" altLang="en-US" sz="1800" dirty="0"/>
            </a:br>
            <a:endParaRPr lang="en-CA" altLang="en-US" sz="1200" dirty="0"/>
          </a:p>
          <a:p>
            <a:pPr eaLnBrk="1" hangingPunct="1"/>
            <a:r>
              <a:rPr lang="en-CA" altLang="en-US" sz="2100" dirty="0"/>
              <a:t>Standard Deviation (s): measures the average distance of observations from their mean</a:t>
            </a:r>
          </a:p>
          <a:p>
            <a:pPr eaLnBrk="1" hangingPunct="1"/>
            <a:r>
              <a:rPr lang="en-CA" altLang="en-US" sz="2100" dirty="0"/>
              <a:t>(s) is the square root of the variance</a:t>
            </a:r>
            <a:r>
              <a:rPr lang="en-CA" altLang="en-US" sz="2000" dirty="0"/>
              <a:t> (s</a:t>
            </a:r>
            <a:r>
              <a:rPr lang="en-CA" altLang="en-US" sz="2000" baseline="30000" dirty="0"/>
              <a:t>2</a:t>
            </a:r>
            <a:r>
              <a:rPr lang="en-CA" altLang="en-US" sz="2000" dirty="0"/>
              <a:t>)</a:t>
            </a:r>
            <a:endParaRPr lang="en-CA" altLang="en-US" sz="2100" dirty="0"/>
          </a:p>
          <a:p>
            <a:pPr eaLnBrk="1" hangingPunct="1"/>
            <a:r>
              <a:rPr lang="en-CA" altLang="en-US" sz="2100" dirty="0"/>
              <a:t>If s = 0, then all the observations are equal</a:t>
            </a:r>
            <a:br>
              <a:rPr lang="en-CA" altLang="en-US" sz="2100" dirty="0"/>
            </a:br>
            <a:endParaRPr lang="en-CA" altLang="en-US" sz="2100" dirty="0"/>
          </a:p>
          <a:p>
            <a:pPr eaLnBrk="1" hangingPunct="1"/>
            <a:r>
              <a:rPr lang="en-CA" altLang="en-US" sz="2100" dirty="0"/>
              <a:t>Variance (s</a:t>
            </a:r>
            <a:r>
              <a:rPr lang="en-CA" altLang="en-US" sz="2100" baseline="30000" dirty="0"/>
              <a:t>2</a:t>
            </a:r>
            <a:r>
              <a:rPr lang="en-CA" altLang="en-US" sz="2100" dirty="0"/>
              <a:t>): measures the average squared deviation of observations from the mean (units are squared)</a:t>
            </a:r>
          </a:p>
          <a:p>
            <a:pPr eaLnBrk="1" hangingPunct="1"/>
            <a:r>
              <a:rPr lang="en-CA" altLang="en-US" sz="2100" dirty="0"/>
              <a:t>Variance &amp; std dev. are heavily affected by outliers</a:t>
            </a:r>
          </a:p>
          <a:p>
            <a:pPr eaLnBrk="1" hangingPunct="1"/>
            <a:endParaRPr lang="en-CA" altLang="en-US" sz="2100" dirty="0"/>
          </a:p>
          <a:p>
            <a:pPr eaLnBrk="1" hangingPunct="1"/>
            <a:endParaRPr lang="en-CA" altLang="en-US" sz="2100" dirty="0"/>
          </a:p>
          <a:p>
            <a:pPr eaLnBrk="1" hangingPunct="1"/>
            <a:endParaRPr lang="en-CA" altLang="en-US" sz="21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154">
                                            <p:txEl>
                                              <p:pRg st="0" end="0"/>
                                            </p:txEl>
                                          </p:spTgt>
                                        </p:tgtEl>
                                        <p:attrNameLst>
                                          <p:attrName>style.visibility</p:attrName>
                                        </p:attrNameLst>
                                      </p:cBhvr>
                                      <p:to>
                                        <p:strVal val="visible"/>
                                      </p:to>
                                    </p:set>
                                    <p:animEffect transition="in" filter="blinds(horizontal)">
                                      <p:cBhvr>
                                        <p:cTn id="7" dur="500"/>
                                        <p:tgtEl>
                                          <p:spTgt spid="6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154">
                                            <p:txEl>
                                              <p:pRg st="1" end="1"/>
                                            </p:txEl>
                                          </p:spTgt>
                                        </p:tgtEl>
                                        <p:attrNameLst>
                                          <p:attrName>style.visibility</p:attrName>
                                        </p:attrNameLst>
                                      </p:cBhvr>
                                      <p:to>
                                        <p:strVal val="visible"/>
                                      </p:to>
                                    </p:set>
                                    <p:animEffect transition="in" filter="blinds(horizontal)">
                                      <p:cBhvr>
                                        <p:cTn id="12" dur="500"/>
                                        <p:tgtEl>
                                          <p:spTgt spid="6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154">
                                            <p:txEl>
                                              <p:pRg st="2" end="2"/>
                                            </p:txEl>
                                          </p:spTgt>
                                        </p:tgtEl>
                                        <p:attrNameLst>
                                          <p:attrName>style.visibility</p:attrName>
                                        </p:attrNameLst>
                                      </p:cBhvr>
                                      <p:to>
                                        <p:strVal val="visible"/>
                                      </p:to>
                                    </p:set>
                                    <p:animEffect transition="in" filter="blinds(horizontal)">
                                      <p:cBhvr>
                                        <p:cTn id="17" dur="500"/>
                                        <p:tgtEl>
                                          <p:spTgt spid="6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154">
                                            <p:txEl>
                                              <p:pRg st="3" end="3"/>
                                            </p:txEl>
                                          </p:spTgt>
                                        </p:tgtEl>
                                        <p:attrNameLst>
                                          <p:attrName>style.visibility</p:attrName>
                                        </p:attrNameLst>
                                      </p:cBhvr>
                                      <p:to>
                                        <p:strVal val="visible"/>
                                      </p:to>
                                    </p:set>
                                    <p:animEffect transition="in" filter="blinds(horizontal)">
                                      <p:cBhvr>
                                        <p:cTn id="22" dur="500"/>
                                        <p:tgtEl>
                                          <p:spTgt spid="61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154">
                                            <p:txEl>
                                              <p:pRg st="4" end="4"/>
                                            </p:txEl>
                                          </p:spTgt>
                                        </p:tgtEl>
                                        <p:attrNameLst>
                                          <p:attrName>style.visibility</p:attrName>
                                        </p:attrNameLst>
                                      </p:cBhvr>
                                      <p:to>
                                        <p:strVal val="visible"/>
                                      </p:to>
                                    </p:set>
                                    <p:animEffect transition="in" filter="blinds(horizontal)">
                                      <p:cBhvr>
                                        <p:cTn id="27" dur="500"/>
                                        <p:tgtEl>
                                          <p:spTgt spid="615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154">
                                            <p:txEl>
                                              <p:pRg st="5" end="5"/>
                                            </p:txEl>
                                          </p:spTgt>
                                        </p:tgtEl>
                                        <p:attrNameLst>
                                          <p:attrName>style.visibility</p:attrName>
                                        </p:attrNameLst>
                                      </p:cBhvr>
                                      <p:to>
                                        <p:strVal val="visible"/>
                                      </p:to>
                                    </p:set>
                                    <p:animEffect transition="in" filter="blinds(horizontal)">
                                      <p:cBhvr>
                                        <p:cTn id="32" dur="500"/>
                                        <p:tgtEl>
                                          <p:spTgt spid="615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154">
                                            <p:txEl>
                                              <p:pRg st="6" end="6"/>
                                            </p:txEl>
                                          </p:spTgt>
                                        </p:tgtEl>
                                        <p:attrNameLst>
                                          <p:attrName>style.visibility</p:attrName>
                                        </p:attrNameLst>
                                      </p:cBhvr>
                                      <p:to>
                                        <p:strVal val="visible"/>
                                      </p:to>
                                    </p:set>
                                    <p:animEffect transition="in" filter="blinds(horizontal)">
                                      <p:cBhvr>
                                        <p:cTn id="37" dur="500"/>
                                        <p:tgtEl>
                                          <p:spTgt spid="615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154">
                                            <p:txEl>
                                              <p:pRg st="7" end="7"/>
                                            </p:txEl>
                                          </p:spTgt>
                                        </p:tgtEl>
                                        <p:attrNameLst>
                                          <p:attrName>style.visibility</p:attrName>
                                        </p:attrNameLst>
                                      </p:cBhvr>
                                      <p:to>
                                        <p:strVal val="visible"/>
                                      </p:to>
                                    </p:set>
                                    <p:animEffect transition="in" filter="blinds(horizontal)">
                                      <p:cBhvr>
                                        <p:cTn id="42" dur="500"/>
                                        <p:tgtEl>
                                          <p:spTgt spid="615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154">
                                            <p:txEl>
                                              <p:pRg st="8" end="8"/>
                                            </p:txEl>
                                          </p:spTgt>
                                        </p:tgtEl>
                                        <p:attrNameLst>
                                          <p:attrName>style.visibility</p:attrName>
                                        </p:attrNameLst>
                                      </p:cBhvr>
                                      <p:to>
                                        <p:strVal val="visible"/>
                                      </p:to>
                                    </p:set>
                                    <p:animEffect transition="in" filter="blinds(horizontal)">
                                      <p:cBhvr>
                                        <p:cTn id="47" dur="500"/>
                                        <p:tgtEl>
                                          <p:spTgt spid="615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85A95-5570-46D1-8C53-3A6D2EE00A9F}"/>
              </a:ext>
            </a:extLst>
          </p:cNvPr>
          <p:cNvSpPr>
            <a:spLocks noGrp="1"/>
          </p:cNvSpPr>
          <p:nvPr>
            <p:ph type="title"/>
          </p:nvPr>
        </p:nvSpPr>
        <p:spPr>
          <a:xfrm>
            <a:off x="69669" y="139338"/>
            <a:ext cx="8969828" cy="426720"/>
          </a:xfrm>
        </p:spPr>
        <p:txBody>
          <a:bodyPr>
            <a:normAutofit/>
          </a:bodyPr>
          <a:lstStyle/>
          <a:p>
            <a:pPr>
              <a:defRPr/>
            </a:pPr>
            <a:r>
              <a:rPr lang="en-CA" sz="2200" dirty="0"/>
              <a:t>Population vs Sample: Mean, Variance, &amp; Standard Deviation</a:t>
            </a:r>
          </a:p>
        </p:txBody>
      </p:sp>
      <p:sp>
        <p:nvSpPr>
          <p:cNvPr id="3" name="Content Placeholder 2">
            <a:extLst>
              <a:ext uri="{FF2B5EF4-FFF2-40B4-BE49-F238E27FC236}">
                <a16:creationId xmlns:a16="http://schemas.microsoft.com/office/drawing/2014/main" id="{255F8163-9220-4461-A37F-5E3E84F6BC57}"/>
              </a:ext>
            </a:extLst>
          </p:cNvPr>
          <p:cNvSpPr>
            <a:spLocks noGrp="1"/>
          </p:cNvSpPr>
          <p:nvPr>
            <p:ph sz="quarter" idx="1"/>
          </p:nvPr>
        </p:nvSpPr>
        <p:spPr>
          <a:xfrm>
            <a:off x="169817" y="648107"/>
            <a:ext cx="8564880" cy="2723243"/>
          </a:xfrm>
        </p:spPr>
        <p:txBody>
          <a:bodyPr/>
          <a:lstStyle/>
          <a:p>
            <a:r>
              <a:rPr lang="en-CA" altLang="en-US" sz="2200" dirty="0"/>
              <a:t>When the population to be studied is very large, finding the mean, variance and standard deviation can be difficult</a:t>
            </a:r>
          </a:p>
          <a:p>
            <a:r>
              <a:rPr lang="en-CA" altLang="en-US" sz="2200" dirty="0"/>
              <a:t>So we take multiple samples that represent the population</a:t>
            </a:r>
          </a:p>
          <a:p>
            <a:r>
              <a:rPr lang="en-CA" altLang="en-US" sz="2200" dirty="0"/>
              <a:t>For each sample, we can calculate the mean, variance, and standard deviation</a:t>
            </a:r>
          </a:p>
          <a:p>
            <a:r>
              <a:rPr lang="en-CA" altLang="en-US" sz="2200" dirty="0"/>
              <a:t>Using the mean, var. and std. from our samples, we can estimate the mean, var. and std dev. of the population</a:t>
            </a:r>
          </a:p>
          <a:p>
            <a:endParaRPr lang="en-CA" altLang="en-US" dirty="0"/>
          </a:p>
          <a:p>
            <a:endParaRPr lang="en-CA" altLang="en-US" dirty="0"/>
          </a:p>
        </p:txBody>
      </p:sp>
      <p:graphicFrame>
        <p:nvGraphicFramePr>
          <p:cNvPr id="17" name="Object 4">
            <a:extLst>
              <a:ext uri="{FF2B5EF4-FFF2-40B4-BE49-F238E27FC236}">
                <a16:creationId xmlns:a16="http://schemas.microsoft.com/office/drawing/2014/main" id="{F5387050-205F-4358-9B23-5372155DD655}"/>
              </a:ext>
            </a:extLst>
          </p:cNvPr>
          <p:cNvGraphicFramePr>
            <a:graphicFrameLocks noChangeAspect="1"/>
          </p:cNvGraphicFramePr>
          <p:nvPr>
            <p:extLst>
              <p:ext uri="{D42A27DB-BD31-4B8C-83A1-F6EECF244321}">
                <p14:modId xmlns:p14="http://schemas.microsoft.com/office/powerpoint/2010/main" val="3287210890"/>
              </p:ext>
            </p:extLst>
          </p:nvPr>
        </p:nvGraphicFramePr>
        <p:xfrm>
          <a:off x="1230675" y="3320913"/>
          <a:ext cx="1368425" cy="355600"/>
        </p:xfrm>
        <a:graphic>
          <a:graphicData uri="http://schemas.openxmlformats.org/presentationml/2006/ole">
            <mc:AlternateContent xmlns:mc="http://schemas.openxmlformats.org/markup-compatibility/2006">
              <mc:Choice xmlns:v="urn:schemas-microsoft-com:vml" Requires="v">
                <p:oleObj spid="_x0000_s6146" name="Equation" r:id="rId4" imgW="787320" imgH="203040" progId="Equation.DSMT4">
                  <p:embed/>
                </p:oleObj>
              </mc:Choice>
              <mc:Fallback>
                <p:oleObj name="Equation" r:id="rId4" imgW="787320" imgH="203040" progId="Equation.DSMT4">
                  <p:embed/>
                  <p:pic>
                    <p:nvPicPr>
                      <p:cNvPr id="17" name="Object 4">
                        <a:extLst>
                          <a:ext uri="{FF2B5EF4-FFF2-40B4-BE49-F238E27FC236}">
                            <a16:creationId xmlns:a16="http://schemas.microsoft.com/office/drawing/2014/main" id="{F5387050-205F-4358-9B23-5372155DD655}"/>
                          </a:ext>
                        </a:extLst>
                      </p:cNvPr>
                      <p:cNvPicPr>
                        <a:picLocks noChangeAspect="1" noChangeArrowheads="1"/>
                      </p:cNvPicPr>
                      <p:nvPr/>
                    </p:nvPicPr>
                    <p:blipFill>
                      <a:blip r:embed="rId5"/>
                      <a:srcRect/>
                      <a:stretch>
                        <a:fillRect/>
                      </a:stretch>
                    </p:blipFill>
                    <p:spPr bwMode="auto">
                      <a:xfrm>
                        <a:off x="1230675" y="3320913"/>
                        <a:ext cx="1368425"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6">
            <a:extLst>
              <a:ext uri="{FF2B5EF4-FFF2-40B4-BE49-F238E27FC236}">
                <a16:creationId xmlns:a16="http://schemas.microsoft.com/office/drawing/2014/main" id="{DB1805A6-5765-4661-A0A5-D74876FB5E05}"/>
              </a:ext>
            </a:extLst>
          </p:cNvPr>
          <p:cNvGraphicFramePr>
            <a:graphicFrameLocks noChangeAspect="1"/>
          </p:cNvGraphicFramePr>
          <p:nvPr>
            <p:extLst>
              <p:ext uri="{D42A27DB-BD31-4B8C-83A1-F6EECF244321}">
                <p14:modId xmlns:p14="http://schemas.microsoft.com/office/powerpoint/2010/main" val="1858695462"/>
              </p:ext>
            </p:extLst>
          </p:nvPr>
        </p:nvGraphicFramePr>
        <p:xfrm>
          <a:off x="357936" y="4050496"/>
          <a:ext cx="2349500" cy="441325"/>
        </p:xfrm>
        <a:graphic>
          <a:graphicData uri="http://schemas.openxmlformats.org/presentationml/2006/ole">
            <mc:AlternateContent xmlns:mc="http://schemas.openxmlformats.org/markup-compatibility/2006">
              <mc:Choice xmlns:v="urn:schemas-microsoft-com:vml" Requires="v">
                <p:oleObj spid="_x0000_s6147" name="Equation" r:id="rId6" imgW="1346040" imgH="253800" progId="Equation.DSMT4">
                  <p:embed/>
                </p:oleObj>
              </mc:Choice>
              <mc:Fallback>
                <p:oleObj name="Equation" r:id="rId6" imgW="1346040" imgH="253800" progId="Equation.DSMT4">
                  <p:embed/>
                  <p:pic>
                    <p:nvPicPr>
                      <p:cNvPr id="19" name="Object 6">
                        <a:extLst>
                          <a:ext uri="{FF2B5EF4-FFF2-40B4-BE49-F238E27FC236}">
                            <a16:creationId xmlns:a16="http://schemas.microsoft.com/office/drawing/2014/main" id="{DB1805A6-5765-4661-A0A5-D74876FB5E05}"/>
                          </a:ext>
                        </a:extLst>
                      </p:cNvPr>
                      <p:cNvPicPr>
                        <a:picLocks noChangeAspect="1" noChangeArrowheads="1"/>
                      </p:cNvPicPr>
                      <p:nvPr/>
                    </p:nvPicPr>
                    <p:blipFill>
                      <a:blip r:embed="rId7"/>
                      <a:srcRect/>
                      <a:stretch>
                        <a:fillRect/>
                      </a:stretch>
                    </p:blipFill>
                    <p:spPr bwMode="auto">
                      <a:xfrm>
                        <a:off x="357936" y="4050496"/>
                        <a:ext cx="2349500"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 name="Object 5">
            <a:extLst>
              <a:ext uri="{FF2B5EF4-FFF2-40B4-BE49-F238E27FC236}">
                <a16:creationId xmlns:a16="http://schemas.microsoft.com/office/drawing/2014/main" id="{123AB2D1-47EB-413E-934A-41BA58EDF0D1}"/>
              </a:ext>
            </a:extLst>
          </p:cNvPr>
          <p:cNvGraphicFramePr>
            <a:graphicFrameLocks noChangeAspect="1"/>
          </p:cNvGraphicFramePr>
          <p:nvPr>
            <p:extLst>
              <p:ext uri="{D42A27DB-BD31-4B8C-83A1-F6EECF244321}">
                <p14:modId xmlns:p14="http://schemas.microsoft.com/office/powerpoint/2010/main" val="156414526"/>
              </p:ext>
            </p:extLst>
          </p:nvPr>
        </p:nvGraphicFramePr>
        <p:xfrm>
          <a:off x="169817" y="3665470"/>
          <a:ext cx="2484438" cy="442912"/>
        </p:xfrm>
        <a:graphic>
          <a:graphicData uri="http://schemas.openxmlformats.org/presentationml/2006/ole">
            <mc:AlternateContent xmlns:mc="http://schemas.openxmlformats.org/markup-compatibility/2006">
              <mc:Choice xmlns:v="urn:schemas-microsoft-com:vml" Requires="v">
                <p:oleObj spid="_x0000_s6148" name="Equation" r:id="rId8" imgW="1422360" imgH="253800" progId="Equation.DSMT4">
                  <p:embed/>
                </p:oleObj>
              </mc:Choice>
              <mc:Fallback>
                <p:oleObj name="Equation" r:id="rId8" imgW="1422360" imgH="253800" progId="Equation.DSMT4">
                  <p:embed/>
                  <p:pic>
                    <p:nvPicPr>
                      <p:cNvPr id="27" name="Object 5">
                        <a:extLst>
                          <a:ext uri="{FF2B5EF4-FFF2-40B4-BE49-F238E27FC236}">
                            <a16:creationId xmlns:a16="http://schemas.microsoft.com/office/drawing/2014/main" id="{123AB2D1-47EB-413E-934A-41BA58EDF0D1}"/>
                          </a:ext>
                        </a:extLst>
                      </p:cNvPr>
                      <p:cNvPicPr>
                        <a:picLocks noChangeAspect="1" noChangeArrowheads="1"/>
                      </p:cNvPicPr>
                      <p:nvPr/>
                    </p:nvPicPr>
                    <p:blipFill>
                      <a:blip r:embed="rId9"/>
                      <a:srcRect/>
                      <a:stretch>
                        <a:fillRect/>
                      </a:stretch>
                    </p:blipFill>
                    <p:spPr bwMode="auto">
                      <a:xfrm>
                        <a:off x="169817" y="3665470"/>
                        <a:ext cx="2484438" cy="442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 name="Object 4">
            <a:extLst>
              <a:ext uri="{FF2B5EF4-FFF2-40B4-BE49-F238E27FC236}">
                <a16:creationId xmlns:a16="http://schemas.microsoft.com/office/drawing/2014/main" id="{418D8A9C-8AF0-4769-8B7F-47A70E9A0B0C}"/>
              </a:ext>
            </a:extLst>
          </p:cNvPr>
          <p:cNvGraphicFramePr>
            <a:graphicFrameLocks noChangeAspect="1"/>
          </p:cNvGraphicFramePr>
          <p:nvPr>
            <p:extLst>
              <p:ext uri="{D42A27DB-BD31-4B8C-83A1-F6EECF244321}">
                <p14:modId xmlns:p14="http://schemas.microsoft.com/office/powerpoint/2010/main" val="782135893"/>
              </p:ext>
            </p:extLst>
          </p:nvPr>
        </p:nvGraphicFramePr>
        <p:xfrm>
          <a:off x="5329790" y="3355353"/>
          <a:ext cx="862012" cy="355600"/>
        </p:xfrm>
        <a:graphic>
          <a:graphicData uri="http://schemas.openxmlformats.org/presentationml/2006/ole">
            <mc:AlternateContent xmlns:mc="http://schemas.openxmlformats.org/markup-compatibility/2006">
              <mc:Choice xmlns:v="urn:schemas-microsoft-com:vml" Requires="v">
                <p:oleObj spid="_x0000_s6149" name="Equation" r:id="rId10" imgW="495000" imgH="203040" progId="Equation.DSMT4">
                  <p:embed/>
                </p:oleObj>
              </mc:Choice>
              <mc:Fallback>
                <p:oleObj name="Equation" r:id="rId10" imgW="495000" imgH="203040" progId="Equation.DSMT4">
                  <p:embed/>
                  <p:pic>
                    <p:nvPicPr>
                      <p:cNvPr id="28" name="Object 4">
                        <a:extLst>
                          <a:ext uri="{FF2B5EF4-FFF2-40B4-BE49-F238E27FC236}">
                            <a16:creationId xmlns:a16="http://schemas.microsoft.com/office/drawing/2014/main" id="{418D8A9C-8AF0-4769-8B7F-47A70E9A0B0C}"/>
                          </a:ext>
                        </a:extLst>
                      </p:cNvPr>
                      <p:cNvPicPr>
                        <a:picLocks noChangeAspect="1" noChangeArrowheads="1"/>
                      </p:cNvPicPr>
                      <p:nvPr/>
                    </p:nvPicPr>
                    <p:blipFill>
                      <a:blip r:embed="rId11"/>
                      <a:srcRect/>
                      <a:stretch>
                        <a:fillRect/>
                      </a:stretch>
                    </p:blipFill>
                    <p:spPr bwMode="auto">
                      <a:xfrm>
                        <a:off x="5329790" y="3355353"/>
                        <a:ext cx="862012"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 name="Object 5">
            <a:extLst>
              <a:ext uri="{FF2B5EF4-FFF2-40B4-BE49-F238E27FC236}">
                <a16:creationId xmlns:a16="http://schemas.microsoft.com/office/drawing/2014/main" id="{8DD9AC28-909E-43F7-A419-1D3F2C27D972}"/>
              </a:ext>
            </a:extLst>
          </p:cNvPr>
          <p:cNvGraphicFramePr>
            <a:graphicFrameLocks noChangeAspect="1"/>
          </p:cNvGraphicFramePr>
          <p:nvPr>
            <p:extLst>
              <p:ext uri="{D42A27DB-BD31-4B8C-83A1-F6EECF244321}">
                <p14:modId xmlns:p14="http://schemas.microsoft.com/office/powerpoint/2010/main" val="2772216315"/>
              </p:ext>
            </p:extLst>
          </p:nvPr>
        </p:nvGraphicFramePr>
        <p:xfrm>
          <a:off x="4867321" y="3576569"/>
          <a:ext cx="2041525" cy="531813"/>
        </p:xfrm>
        <a:graphic>
          <a:graphicData uri="http://schemas.openxmlformats.org/presentationml/2006/ole">
            <mc:AlternateContent xmlns:mc="http://schemas.openxmlformats.org/markup-compatibility/2006">
              <mc:Choice xmlns:v="urn:schemas-microsoft-com:vml" Requires="v">
                <p:oleObj spid="_x0000_s6150" name="Equation" r:id="rId12" imgW="1168200" imgH="304560" progId="Equation.DSMT4">
                  <p:embed/>
                </p:oleObj>
              </mc:Choice>
              <mc:Fallback>
                <p:oleObj name="Equation" r:id="rId12" imgW="1168200" imgH="304560" progId="Equation.DSMT4">
                  <p:embed/>
                  <p:pic>
                    <p:nvPicPr>
                      <p:cNvPr id="29" name="Object 5">
                        <a:extLst>
                          <a:ext uri="{FF2B5EF4-FFF2-40B4-BE49-F238E27FC236}">
                            <a16:creationId xmlns:a16="http://schemas.microsoft.com/office/drawing/2014/main" id="{8DD9AC28-909E-43F7-A419-1D3F2C27D972}"/>
                          </a:ext>
                        </a:extLst>
                      </p:cNvPr>
                      <p:cNvPicPr>
                        <a:picLocks noChangeAspect="1" noChangeArrowheads="1"/>
                      </p:cNvPicPr>
                      <p:nvPr/>
                    </p:nvPicPr>
                    <p:blipFill>
                      <a:blip r:embed="rId13"/>
                      <a:srcRect/>
                      <a:stretch>
                        <a:fillRect/>
                      </a:stretch>
                    </p:blipFill>
                    <p:spPr bwMode="auto">
                      <a:xfrm>
                        <a:off x="4867321" y="3576569"/>
                        <a:ext cx="2041525"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 name="Object 9">
            <a:extLst>
              <a:ext uri="{FF2B5EF4-FFF2-40B4-BE49-F238E27FC236}">
                <a16:creationId xmlns:a16="http://schemas.microsoft.com/office/drawing/2014/main" id="{4DAA593C-3B86-4808-9022-A7E492C521AA}"/>
              </a:ext>
            </a:extLst>
          </p:cNvPr>
          <p:cNvGraphicFramePr>
            <a:graphicFrameLocks noChangeAspect="1"/>
          </p:cNvGraphicFramePr>
          <p:nvPr>
            <p:extLst>
              <p:ext uri="{D42A27DB-BD31-4B8C-83A1-F6EECF244321}">
                <p14:modId xmlns:p14="http://schemas.microsoft.com/office/powerpoint/2010/main" val="551230659"/>
              </p:ext>
            </p:extLst>
          </p:nvPr>
        </p:nvGraphicFramePr>
        <p:xfrm>
          <a:off x="5068934" y="4052889"/>
          <a:ext cx="1839912" cy="444500"/>
        </p:xfrm>
        <a:graphic>
          <a:graphicData uri="http://schemas.openxmlformats.org/presentationml/2006/ole">
            <mc:AlternateContent xmlns:mc="http://schemas.openxmlformats.org/markup-compatibility/2006">
              <mc:Choice xmlns:v="urn:schemas-microsoft-com:vml" Requires="v">
                <p:oleObj spid="_x0000_s6151" name="Equation" r:id="rId14" imgW="1054080" imgH="253800" progId="Equation.DSMT4">
                  <p:embed/>
                </p:oleObj>
              </mc:Choice>
              <mc:Fallback>
                <p:oleObj name="Equation" r:id="rId14" imgW="1054080" imgH="253800" progId="Equation.DSMT4">
                  <p:embed/>
                  <p:pic>
                    <p:nvPicPr>
                      <p:cNvPr id="30" name="Object 9">
                        <a:extLst>
                          <a:ext uri="{FF2B5EF4-FFF2-40B4-BE49-F238E27FC236}">
                            <a16:creationId xmlns:a16="http://schemas.microsoft.com/office/drawing/2014/main" id="{4DAA593C-3B86-4808-9022-A7E492C521AA}"/>
                          </a:ext>
                        </a:extLst>
                      </p:cNvPr>
                      <p:cNvPicPr>
                        <a:picLocks noChangeAspect="1" noChangeArrowheads="1"/>
                      </p:cNvPicPr>
                      <p:nvPr/>
                    </p:nvPicPr>
                    <p:blipFill>
                      <a:blip r:embed="rId15"/>
                      <a:srcRect/>
                      <a:stretch>
                        <a:fillRect/>
                      </a:stretch>
                    </p:blipFill>
                    <p:spPr bwMode="auto">
                      <a:xfrm>
                        <a:off x="5068934" y="4052889"/>
                        <a:ext cx="183991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 name="Object 6">
            <a:extLst>
              <a:ext uri="{FF2B5EF4-FFF2-40B4-BE49-F238E27FC236}">
                <a16:creationId xmlns:a16="http://schemas.microsoft.com/office/drawing/2014/main" id="{ED93E019-884B-4C08-9465-FE56EF7B0D47}"/>
              </a:ext>
            </a:extLst>
          </p:cNvPr>
          <p:cNvGraphicFramePr>
            <a:graphicFrameLocks noChangeAspect="1"/>
          </p:cNvGraphicFramePr>
          <p:nvPr>
            <p:extLst>
              <p:ext uri="{D42A27DB-BD31-4B8C-83A1-F6EECF244321}">
                <p14:modId xmlns:p14="http://schemas.microsoft.com/office/powerpoint/2010/main" val="2172026551"/>
              </p:ext>
            </p:extLst>
          </p:nvPr>
        </p:nvGraphicFramePr>
        <p:xfrm>
          <a:off x="554501" y="4439317"/>
          <a:ext cx="2216150" cy="485775"/>
        </p:xfrm>
        <a:graphic>
          <a:graphicData uri="http://schemas.openxmlformats.org/presentationml/2006/ole">
            <mc:AlternateContent xmlns:mc="http://schemas.openxmlformats.org/markup-compatibility/2006">
              <mc:Choice xmlns:v="urn:schemas-microsoft-com:vml" Requires="v">
                <p:oleObj spid="_x0000_s6152" name="Equation" r:id="rId16" imgW="1269720" imgH="279360" progId="Equation.DSMT4">
                  <p:embed/>
                </p:oleObj>
              </mc:Choice>
              <mc:Fallback>
                <p:oleObj name="Equation" r:id="rId16" imgW="1269720" imgH="279360" progId="Equation.DSMT4">
                  <p:embed/>
                  <p:pic>
                    <p:nvPicPr>
                      <p:cNvPr id="31" name="Object 6">
                        <a:extLst>
                          <a:ext uri="{FF2B5EF4-FFF2-40B4-BE49-F238E27FC236}">
                            <a16:creationId xmlns:a16="http://schemas.microsoft.com/office/drawing/2014/main" id="{ED93E019-884B-4C08-9465-FE56EF7B0D47}"/>
                          </a:ext>
                        </a:extLst>
                      </p:cNvPr>
                      <p:cNvPicPr>
                        <a:picLocks noChangeAspect="1" noChangeArrowheads="1"/>
                      </p:cNvPicPr>
                      <p:nvPr/>
                    </p:nvPicPr>
                    <p:blipFill>
                      <a:blip r:embed="rId17"/>
                      <a:srcRect/>
                      <a:stretch>
                        <a:fillRect/>
                      </a:stretch>
                    </p:blipFill>
                    <p:spPr bwMode="auto">
                      <a:xfrm>
                        <a:off x="554501" y="4439317"/>
                        <a:ext cx="2216150"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 name="Object 6">
            <a:extLst>
              <a:ext uri="{FF2B5EF4-FFF2-40B4-BE49-F238E27FC236}">
                <a16:creationId xmlns:a16="http://schemas.microsoft.com/office/drawing/2014/main" id="{162649E8-A778-487C-BFD9-266FEE9D5A3A}"/>
              </a:ext>
            </a:extLst>
          </p:cNvPr>
          <p:cNvGraphicFramePr>
            <a:graphicFrameLocks noChangeAspect="1"/>
          </p:cNvGraphicFramePr>
          <p:nvPr>
            <p:extLst>
              <p:ext uri="{D42A27DB-BD31-4B8C-83A1-F6EECF244321}">
                <p14:modId xmlns:p14="http://schemas.microsoft.com/office/powerpoint/2010/main" val="2553422525"/>
              </p:ext>
            </p:extLst>
          </p:nvPr>
        </p:nvGraphicFramePr>
        <p:xfrm>
          <a:off x="4554583" y="4445858"/>
          <a:ext cx="2460625" cy="485775"/>
        </p:xfrm>
        <a:graphic>
          <a:graphicData uri="http://schemas.openxmlformats.org/presentationml/2006/ole">
            <mc:AlternateContent xmlns:mc="http://schemas.openxmlformats.org/markup-compatibility/2006">
              <mc:Choice xmlns:v="urn:schemas-microsoft-com:vml" Requires="v">
                <p:oleObj spid="_x0000_s6153" name="Equation" r:id="rId18" imgW="1409400" imgH="279360" progId="Equation.DSMT4">
                  <p:embed/>
                </p:oleObj>
              </mc:Choice>
              <mc:Fallback>
                <p:oleObj name="Equation" r:id="rId18" imgW="1409400" imgH="279360" progId="Equation.DSMT4">
                  <p:embed/>
                  <p:pic>
                    <p:nvPicPr>
                      <p:cNvPr id="32" name="Object 6">
                        <a:extLst>
                          <a:ext uri="{FF2B5EF4-FFF2-40B4-BE49-F238E27FC236}">
                            <a16:creationId xmlns:a16="http://schemas.microsoft.com/office/drawing/2014/main" id="{162649E8-A778-487C-BFD9-266FEE9D5A3A}"/>
                          </a:ext>
                        </a:extLst>
                      </p:cNvPr>
                      <p:cNvPicPr>
                        <a:picLocks noChangeAspect="1" noChangeArrowheads="1"/>
                      </p:cNvPicPr>
                      <p:nvPr/>
                    </p:nvPicPr>
                    <p:blipFill>
                      <a:blip r:embed="rId19"/>
                      <a:srcRect/>
                      <a:stretch>
                        <a:fillRect/>
                      </a:stretch>
                    </p:blipFill>
                    <p:spPr bwMode="auto">
                      <a:xfrm>
                        <a:off x="4554583" y="4445858"/>
                        <a:ext cx="2460625"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 name="Object 2">
            <a:extLst>
              <a:ext uri="{FF2B5EF4-FFF2-40B4-BE49-F238E27FC236}">
                <a16:creationId xmlns:a16="http://schemas.microsoft.com/office/drawing/2014/main" id="{F7E292C9-7906-4A9A-9CAD-37CD96A45CE3}"/>
              </a:ext>
            </a:extLst>
          </p:cNvPr>
          <p:cNvGraphicFramePr>
            <a:graphicFrameLocks noChangeAspect="1"/>
          </p:cNvGraphicFramePr>
          <p:nvPr>
            <p:extLst>
              <p:ext uri="{D42A27DB-BD31-4B8C-83A1-F6EECF244321}">
                <p14:modId xmlns:p14="http://schemas.microsoft.com/office/powerpoint/2010/main" val="2573332161"/>
              </p:ext>
            </p:extLst>
          </p:nvPr>
        </p:nvGraphicFramePr>
        <p:xfrm>
          <a:off x="183671" y="5010678"/>
          <a:ext cx="1912912" cy="966482"/>
        </p:xfrm>
        <a:graphic>
          <a:graphicData uri="http://schemas.openxmlformats.org/presentationml/2006/ole">
            <mc:AlternateContent xmlns:mc="http://schemas.openxmlformats.org/markup-compatibility/2006">
              <mc:Choice xmlns:v="urn:schemas-microsoft-com:vml" Requires="v">
                <p:oleObj spid="_x0000_s6154" name="Equation" r:id="rId20" imgW="1206500" imgH="609600" progId="Equation.DSMT4">
                  <p:embed/>
                </p:oleObj>
              </mc:Choice>
              <mc:Fallback>
                <p:oleObj name="Equation" r:id="rId20" imgW="1206500" imgH="609600" progId="Equation.DSMT4">
                  <p:embed/>
                  <p:pic>
                    <p:nvPicPr>
                      <p:cNvPr id="33" name="Object 2">
                        <a:extLst>
                          <a:ext uri="{FF2B5EF4-FFF2-40B4-BE49-F238E27FC236}">
                            <a16:creationId xmlns:a16="http://schemas.microsoft.com/office/drawing/2014/main" id="{F7E292C9-7906-4A9A-9CAD-37CD96A45CE3}"/>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83671" y="5010678"/>
                        <a:ext cx="1912912" cy="966482"/>
                      </a:xfrm>
                      <a:prstGeom prst="rect">
                        <a:avLst/>
                      </a:prstGeom>
                      <a:noFill/>
                      <a:ln>
                        <a:noFill/>
                      </a:ln>
                      <a:effectLst/>
                    </p:spPr>
                  </p:pic>
                </p:oleObj>
              </mc:Fallback>
            </mc:AlternateContent>
          </a:graphicData>
        </a:graphic>
      </p:graphicFrame>
      <p:graphicFrame>
        <p:nvGraphicFramePr>
          <p:cNvPr id="35" name="Object 3">
            <a:extLst>
              <a:ext uri="{FF2B5EF4-FFF2-40B4-BE49-F238E27FC236}">
                <a16:creationId xmlns:a16="http://schemas.microsoft.com/office/drawing/2014/main" id="{24DD6012-5E85-40D1-8D23-B7777E8BB98E}"/>
              </a:ext>
            </a:extLst>
          </p:cNvPr>
          <p:cNvGraphicFramePr>
            <a:graphicFrameLocks noChangeAspect="1"/>
          </p:cNvGraphicFramePr>
          <p:nvPr>
            <p:extLst>
              <p:ext uri="{D42A27DB-BD31-4B8C-83A1-F6EECF244321}">
                <p14:modId xmlns:p14="http://schemas.microsoft.com/office/powerpoint/2010/main" val="2556573369"/>
              </p:ext>
            </p:extLst>
          </p:nvPr>
        </p:nvGraphicFramePr>
        <p:xfrm>
          <a:off x="4556210" y="4953745"/>
          <a:ext cx="2052411" cy="1095123"/>
        </p:xfrm>
        <a:graphic>
          <a:graphicData uri="http://schemas.openxmlformats.org/presentationml/2006/ole">
            <mc:AlternateContent xmlns:mc="http://schemas.openxmlformats.org/markup-compatibility/2006">
              <mc:Choice xmlns:v="urn:schemas-microsoft-com:vml" Requires="v">
                <p:oleObj spid="_x0000_s6155" name="Equation" r:id="rId22" imgW="1143000" imgH="609600" progId="Equation.DSMT4">
                  <p:embed/>
                </p:oleObj>
              </mc:Choice>
              <mc:Fallback>
                <p:oleObj name="Equation" r:id="rId22" imgW="1143000" imgH="609600" progId="Equation.DSMT4">
                  <p:embed/>
                  <p:pic>
                    <p:nvPicPr>
                      <p:cNvPr id="35" name="Object 3">
                        <a:extLst>
                          <a:ext uri="{FF2B5EF4-FFF2-40B4-BE49-F238E27FC236}">
                            <a16:creationId xmlns:a16="http://schemas.microsoft.com/office/drawing/2014/main" id="{24DD6012-5E85-40D1-8D23-B7777E8BB98E}"/>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556210" y="4953745"/>
                        <a:ext cx="2052411" cy="1095123"/>
                      </a:xfrm>
                      <a:prstGeom prst="rect">
                        <a:avLst/>
                      </a:prstGeom>
                      <a:noFill/>
                      <a:ln>
                        <a:noFill/>
                      </a:ln>
                      <a:effectLst/>
                    </p:spPr>
                  </p:pic>
                </p:oleObj>
              </mc:Fallback>
            </mc:AlternateContent>
          </a:graphicData>
        </a:graphic>
      </p:graphicFrame>
      <p:sp>
        <p:nvSpPr>
          <p:cNvPr id="36" name="Rectangle 35">
            <a:extLst>
              <a:ext uri="{FF2B5EF4-FFF2-40B4-BE49-F238E27FC236}">
                <a16:creationId xmlns:a16="http://schemas.microsoft.com/office/drawing/2014/main" id="{A1FB2A38-E0DE-44F3-88A9-178CB022BA76}"/>
              </a:ext>
            </a:extLst>
          </p:cNvPr>
          <p:cNvSpPr/>
          <p:nvPr/>
        </p:nvSpPr>
        <p:spPr>
          <a:xfrm>
            <a:off x="120627" y="5046620"/>
            <a:ext cx="1975956" cy="987578"/>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sp>
        <p:nvSpPr>
          <p:cNvPr id="37" name="Rectangle 36">
            <a:extLst>
              <a:ext uri="{FF2B5EF4-FFF2-40B4-BE49-F238E27FC236}">
                <a16:creationId xmlns:a16="http://schemas.microsoft.com/office/drawing/2014/main" id="{19B42394-6340-459A-88DE-57DE930862F0}"/>
              </a:ext>
            </a:extLst>
          </p:cNvPr>
          <p:cNvSpPr/>
          <p:nvPr/>
        </p:nvSpPr>
        <p:spPr>
          <a:xfrm>
            <a:off x="4478966" y="5010784"/>
            <a:ext cx="2129655" cy="109072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graphicFrame>
        <p:nvGraphicFramePr>
          <p:cNvPr id="38" name="Object 6">
            <a:extLst>
              <a:ext uri="{FF2B5EF4-FFF2-40B4-BE49-F238E27FC236}">
                <a16:creationId xmlns:a16="http://schemas.microsoft.com/office/drawing/2014/main" id="{0A8B6E46-2A90-4739-9F8F-30C81B2770A0}"/>
              </a:ext>
            </a:extLst>
          </p:cNvPr>
          <p:cNvGraphicFramePr>
            <a:graphicFrameLocks noChangeAspect="1"/>
          </p:cNvGraphicFramePr>
          <p:nvPr>
            <p:extLst>
              <p:ext uri="{D42A27DB-BD31-4B8C-83A1-F6EECF244321}">
                <p14:modId xmlns:p14="http://schemas.microsoft.com/office/powerpoint/2010/main" val="1028152223"/>
              </p:ext>
            </p:extLst>
          </p:nvPr>
        </p:nvGraphicFramePr>
        <p:xfrm>
          <a:off x="2816764" y="4296958"/>
          <a:ext cx="1485900" cy="619125"/>
        </p:xfrm>
        <a:graphic>
          <a:graphicData uri="http://schemas.openxmlformats.org/presentationml/2006/ole">
            <mc:AlternateContent xmlns:mc="http://schemas.openxmlformats.org/markup-compatibility/2006">
              <mc:Choice xmlns:v="urn:schemas-microsoft-com:vml" Requires="v">
                <p:oleObj spid="_x0000_s6156" name="Equation" r:id="rId24" imgW="850680" imgH="355320" progId="Equation.DSMT4">
                  <p:embed/>
                </p:oleObj>
              </mc:Choice>
              <mc:Fallback>
                <p:oleObj name="Equation" r:id="rId24" imgW="850680" imgH="355320" progId="Equation.DSMT4">
                  <p:embed/>
                  <p:pic>
                    <p:nvPicPr>
                      <p:cNvPr id="38" name="Object 6">
                        <a:extLst>
                          <a:ext uri="{FF2B5EF4-FFF2-40B4-BE49-F238E27FC236}">
                            <a16:creationId xmlns:a16="http://schemas.microsoft.com/office/drawing/2014/main" id="{0A8B6E46-2A90-4739-9F8F-30C81B2770A0}"/>
                          </a:ext>
                        </a:extLst>
                      </p:cNvPr>
                      <p:cNvPicPr>
                        <a:picLocks noChangeAspect="1" noChangeArrowheads="1"/>
                      </p:cNvPicPr>
                      <p:nvPr/>
                    </p:nvPicPr>
                    <p:blipFill>
                      <a:blip r:embed="rId25"/>
                      <a:srcRect/>
                      <a:stretch>
                        <a:fillRect/>
                      </a:stretch>
                    </p:blipFill>
                    <p:spPr bwMode="auto">
                      <a:xfrm>
                        <a:off x="2816764" y="4296958"/>
                        <a:ext cx="14859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 name="Object 6">
            <a:extLst>
              <a:ext uri="{FF2B5EF4-FFF2-40B4-BE49-F238E27FC236}">
                <a16:creationId xmlns:a16="http://schemas.microsoft.com/office/drawing/2014/main" id="{A598C95C-E99B-4EF0-AFAC-6E2D3D12DDCB}"/>
              </a:ext>
            </a:extLst>
          </p:cNvPr>
          <p:cNvGraphicFramePr>
            <a:graphicFrameLocks noChangeAspect="1"/>
          </p:cNvGraphicFramePr>
          <p:nvPr>
            <p:extLst>
              <p:ext uri="{D42A27DB-BD31-4B8C-83A1-F6EECF244321}">
                <p14:modId xmlns:p14="http://schemas.microsoft.com/office/powerpoint/2010/main" val="2860127658"/>
              </p:ext>
            </p:extLst>
          </p:nvPr>
        </p:nvGraphicFramePr>
        <p:xfrm>
          <a:off x="7370299" y="4271158"/>
          <a:ext cx="1219200" cy="708025"/>
        </p:xfrm>
        <a:graphic>
          <a:graphicData uri="http://schemas.openxmlformats.org/presentationml/2006/ole">
            <mc:AlternateContent xmlns:mc="http://schemas.openxmlformats.org/markup-compatibility/2006">
              <mc:Choice xmlns:v="urn:schemas-microsoft-com:vml" Requires="v">
                <p:oleObj spid="_x0000_s6157" name="Equation" r:id="rId26" imgW="698400" imgH="406080" progId="Equation.DSMT4">
                  <p:embed/>
                </p:oleObj>
              </mc:Choice>
              <mc:Fallback>
                <p:oleObj name="Equation" r:id="rId26" imgW="698400" imgH="406080" progId="Equation.DSMT4">
                  <p:embed/>
                  <p:pic>
                    <p:nvPicPr>
                      <p:cNvPr id="39" name="Object 6">
                        <a:extLst>
                          <a:ext uri="{FF2B5EF4-FFF2-40B4-BE49-F238E27FC236}">
                            <a16:creationId xmlns:a16="http://schemas.microsoft.com/office/drawing/2014/main" id="{A598C95C-E99B-4EF0-AFAC-6E2D3D12DDCB}"/>
                          </a:ext>
                        </a:extLst>
                      </p:cNvPr>
                      <p:cNvPicPr>
                        <a:picLocks noChangeAspect="1" noChangeArrowheads="1"/>
                      </p:cNvPicPr>
                      <p:nvPr/>
                    </p:nvPicPr>
                    <p:blipFill>
                      <a:blip r:embed="rId27"/>
                      <a:srcRect/>
                      <a:stretch>
                        <a:fillRect/>
                      </a:stretch>
                    </p:blipFill>
                    <p:spPr bwMode="auto">
                      <a:xfrm>
                        <a:off x="7370299" y="4271158"/>
                        <a:ext cx="1219200" cy="708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 name="Object 3">
            <a:extLst>
              <a:ext uri="{FF2B5EF4-FFF2-40B4-BE49-F238E27FC236}">
                <a16:creationId xmlns:a16="http://schemas.microsoft.com/office/drawing/2014/main" id="{D66C3A75-5552-4BE5-B50B-3785F5137703}"/>
              </a:ext>
            </a:extLst>
          </p:cNvPr>
          <p:cNvGraphicFramePr>
            <a:graphicFrameLocks noChangeAspect="1"/>
          </p:cNvGraphicFramePr>
          <p:nvPr>
            <p:extLst>
              <p:ext uri="{D42A27DB-BD31-4B8C-83A1-F6EECF244321}">
                <p14:modId xmlns:p14="http://schemas.microsoft.com/office/powerpoint/2010/main" val="3996732043"/>
              </p:ext>
            </p:extLst>
          </p:nvPr>
        </p:nvGraphicFramePr>
        <p:xfrm>
          <a:off x="6779582" y="4998131"/>
          <a:ext cx="1955115" cy="1061151"/>
        </p:xfrm>
        <a:graphic>
          <a:graphicData uri="http://schemas.openxmlformats.org/presentationml/2006/ole">
            <mc:AlternateContent xmlns:mc="http://schemas.openxmlformats.org/markup-compatibility/2006">
              <mc:Choice xmlns:v="urn:schemas-microsoft-com:vml" Requires="v">
                <p:oleObj spid="_x0000_s6158" name="Equation" r:id="rId28" imgW="1193760" imgH="647640" progId="Equation.DSMT4">
                  <p:embed/>
                </p:oleObj>
              </mc:Choice>
              <mc:Fallback>
                <p:oleObj name="Equation" r:id="rId28" imgW="1193760" imgH="647640" progId="Equation.DSMT4">
                  <p:embed/>
                  <p:pic>
                    <p:nvPicPr>
                      <p:cNvPr id="21" name="Object 3">
                        <a:extLst>
                          <a:ext uri="{FF2B5EF4-FFF2-40B4-BE49-F238E27FC236}">
                            <a16:creationId xmlns:a16="http://schemas.microsoft.com/office/drawing/2014/main" id="{D66C3A75-5552-4BE5-B50B-3785F5137703}"/>
                          </a:ext>
                        </a:extLst>
                      </p:cNvPr>
                      <p:cNvPicPr>
                        <a:picLocks noChangeAspect="1" noChangeArrowheads="1"/>
                      </p:cNvPicPr>
                      <p:nvPr/>
                    </p:nvPicPr>
                    <p:blipFill>
                      <a:blip r:embed="rId29"/>
                      <a:srcRect/>
                      <a:stretch>
                        <a:fillRect/>
                      </a:stretch>
                    </p:blipFill>
                    <p:spPr bwMode="auto">
                      <a:xfrm>
                        <a:off x="6779582" y="4998131"/>
                        <a:ext cx="1955115" cy="1061151"/>
                      </a:xfrm>
                      <a:prstGeom prst="rect">
                        <a:avLst/>
                      </a:prstGeom>
                      <a:noFill/>
                      <a:ln>
                        <a:noFill/>
                      </a:ln>
                      <a:effectLst/>
                    </p:spPr>
                  </p:pic>
                </p:oleObj>
              </mc:Fallback>
            </mc:AlternateContent>
          </a:graphicData>
        </a:graphic>
      </p:graphicFrame>
      <p:graphicFrame>
        <p:nvGraphicFramePr>
          <p:cNvPr id="23" name="Object 2">
            <a:extLst>
              <a:ext uri="{FF2B5EF4-FFF2-40B4-BE49-F238E27FC236}">
                <a16:creationId xmlns:a16="http://schemas.microsoft.com/office/drawing/2014/main" id="{B94246FF-D17E-4160-B61D-01BEBF40AE74}"/>
              </a:ext>
            </a:extLst>
          </p:cNvPr>
          <p:cNvGraphicFramePr>
            <a:graphicFrameLocks noChangeAspect="1"/>
          </p:cNvGraphicFramePr>
          <p:nvPr>
            <p:extLst>
              <p:ext uri="{D42A27DB-BD31-4B8C-83A1-F6EECF244321}">
                <p14:modId xmlns:p14="http://schemas.microsoft.com/office/powerpoint/2010/main" val="3487522569"/>
              </p:ext>
            </p:extLst>
          </p:nvPr>
        </p:nvGraphicFramePr>
        <p:xfrm>
          <a:off x="2246120" y="5031243"/>
          <a:ext cx="1880336" cy="968543"/>
        </p:xfrm>
        <a:graphic>
          <a:graphicData uri="http://schemas.openxmlformats.org/presentationml/2006/ole">
            <mc:AlternateContent xmlns:mc="http://schemas.openxmlformats.org/markup-compatibility/2006">
              <mc:Choice xmlns:v="urn:schemas-microsoft-com:vml" Requires="v">
                <p:oleObj spid="_x0000_s6159" name="Equation" r:id="rId30" imgW="1257120" imgH="647640" progId="Equation.DSMT4">
                  <p:embed/>
                </p:oleObj>
              </mc:Choice>
              <mc:Fallback>
                <p:oleObj name="Equation" r:id="rId30" imgW="1257120" imgH="647640" progId="Equation.DSMT4">
                  <p:embed/>
                  <p:pic>
                    <p:nvPicPr>
                      <p:cNvPr id="23" name="Object 2">
                        <a:extLst>
                          <a:ext uri="{FF2B5EF4-FFF2-40B4-BE49-F238E27FC236}">
                            <a16:creationId xmlns:a16="http://schemas.microsoft.com/office/drawing/2014/main" id="{B94246FF-D17E-4160-B61D-01BEBF40AE74}"/>
                          </a:ext>
                        </a:extLst>
                      </p:cNvPr>
                      <p:cNvPicPr>
                        <a:picLocks noChangeAspect="1" noChangeArrowheads="1"/>
                      </p:cNvPicPr>
                      <p:nvPr/>
                    </p:nvPicPr>
                    <p:blipFill>
                      <a:blip r:embed="rId31"/>
                      <a:srcRect/>
                      <a:stretch>
                        <a:fillRect/>
                      </a:stretch>
                    </p:blipFill>
                    <p:spPr bwMode="auto">
                      <a:xfrm>
                        <a:off x="2246120" y="5031243"/>
                        <a:ext cx="1880336" cy="968543"/>
                      </a:xfrm>
                      <a:prstGeom prst="rect">
                        <a:avLst/>
                      </a:prstGeom>
                      <a:noFill/>
                      <a:ln>
                        <a:noFill/>
                      </a:ln>
                      <a:effec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blinds(horizontal)">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blinds(horizontal)">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blinds(horizontal)">
                                      <p:cBhvr>
                                        <p:cTn id="42" dur="5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blinds(horizontal)">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blinds(horizontal)">
                                      <p:cBhvr>
                                        <p:cTn id="52" dur="500"/>
                                        <p:tgtEl>
                                          <p:spTgt spid="3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blinds(horizontal)">
                                      <p:cBhvr>
                                        <p:cTn id="57" dur="500"/>
                                        <p:tgtEl>
                                          <p:spTgt spid="31"/>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blinds(horizontal)">
                                      <p:cBhvr>
                                        <p:cTn id="62" dur="500"/>
                                        <p:tgtEl>
                                          <p:spTgt spid="33"/>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blinds(horizontal)">
                                      <p:cBhvr>
                                        <p:cTn id="67" dur="500"/>
                                        <p:tgtEl>
                                          <p:spTgt spid="32"/>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35"/>
                                        </p:tgtEl>
                                        <p:attrNameLst>
                                          <p:attrName>style.visibility</p:attrName>
                                        </p:attrNameLst>
                                      </p:cBhvr>
                                      <p:to>
                                        <p:strVal val="visible"/>
                                      </p:to>
                                    </p:set>
                                    <p:animEffect transition="in" filter="blinds(horizontal)">
                                      <p:cBhvr>
                                        <p:cTn id="72" dur="500"/>
                                        <p:tgtEl>
                                          <p:spTgt spid="35"/>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fade">
                                      <p:cBhvr>
                                        <p:cTn id="77" dur="2000"/>
                                        <p:tgtEl>
                                          <p:spTgt spid="36"/>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7"/>
                                        </p:tgtEl>
                                        <p:attrNameLst>
                                          <p:attrName>style.visibility</p:attrName>
                                        </p:attrNameLst>
                                      </p:cBhvr>
                                      <p:to>
                                        <p:strVal val="visible"/>
                                      </p:to>
                                    </p:set>
                                    <p:animEffect transition="in" filter="fade">
                                      <p:cBhvr>
                                        <p:cTn id="82" dur="2000"/>
                                        <p:tgtEl>
                                          <p:spTgt spid="37"/>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38"/>
                                        </p:tgtEl>
                                        <p:attrNameLst>
                                          <p:attrName>style.visibility</p:attrName>
                                        </p:attrNameLst>
                                      </p:cBhvr>
                                      <p:to>
                                        <p:strVal val="visible"/>
                                      </p:to>
                                    </p:set>
                                    <p:animEffect transition="in" filter="blinds(horizontal)">
                                      <p:cBhvr>
                                        <p:cTn id="87" dur="500"/>
                                        <p:tgtEl>
                                          <p:spTgt spid="38"/>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23"/>
                                        </p:tgtEl>
                                        <p:attrNameLst>
                                          <p:attrName>style.visibility</p:attrName>
                                        </p:attrNameLst>
                                      </p:cBhvr>
                                      <p:to>
                                        <p:strVal val="visible"/>
                                      </p:to>
                                    </p:set>
                                    <p:animEffect transition="in" filter="blinds(horizontal)">
                                      <p:cBhvr>
                                        <p:cTn id="92" dur="500"/>
                                        <p:tgtEl>
                                          <p:spTgt spid="23"/>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39"/>
                                        </p:tgtEl>
                                        <p:attrNameLst>
                                          <p:attrName>style.visibility</p:attrName>
                                        </p:attrNameLst>
                                      </p:cBhvr>
                                      <p:to>
                                        <p:strVal val="visible"/>
                                      </p:to>
                                    </p:set>
                                    <p:animEffect transition="in" filter="blinds(horizontal)">
                                      <p:cBhvr>
                                        <p:cTn id="97" dur="500"/>
                                        <p:tgtEl>
                                          <p:spTgt spid="39"/>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nodeType="clickEffect">
                                  <p:stCondLst>
                                    <p:cond delay="0"/>
                                  </p:stCondLst>
                                  <p:childTnLst>
                                    <p:set>
                                      <p:cBhvr>
                                        <p:cTn id="101" dur="1" fill="hold">
                                          <p:stCondLst>
                                            <p:cond delay="0"/>
                                          </p:stCondLst>
                                        </p:cTn>
                                        <p:tgtEl>
                                          <p:spTgt spid="21"/>
                                        </p:tgtEl>
                                        <p:attrNameLst>
                                          <p:attrName>style.visibility</p:attrName>
                                        </p:attrNameLst>
                                      </p:cBhvr>
                                      <p:to>
                                        <p:strVal val="visible"/>
                                      </p:to>
                                    </p:set>
                                    <p:animEffect transition="in" filter="blinds(horizontal)">
                                      <p:cBhvr>
                                        <p:cTn id="10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FDB0C-DE49-464E-AD52-088DB600E18B}"/>
              </a:ext>
            </a:extLst>
          </p:cNvPr>
          <p:cNvSpPr>
            <a:spLocks noGrp="1"/>
          </p:cNvSpPr>
          <p:nvPr>
            <p:ph type="title"/>
          </p:nvPr>
        </p:nvSpPr>
        <p:spPr>
          <a:xfrm>
            <a:off x="228600" y="274638"/>
            <a:ext cx="8686800" cy="1419225"/>
          </a:xfrm>
        </p:spPr>
        <p:txBody>
          <a:bodyPr>
            <a:noAutofit/>
          </a:bodyPr>
          <a:lstStyle/>
          <a:p>
            <a:pPr>
              <a:defRPr/>
            </a:pPr>
            <a:r>
              <a:rPr lang="en-CA" sz="2200" dirty="0"/>
              <a:t>Two outdoor paints were tested to see how long each will last before fading.  Six pails (3.8L) of each paint were tested.  The results are given in number of months.  find the mean, variance, and standard deviation for each paint</a:t>
            </a:r>
          </a:p>
        </p:txBody>
      </p:sp>
      <p:graphicFrame>
        <p:nvGraphicFramePr>
          <p:cNvPr id="39939" name="Object 2">
            <a:extLst>
              <a:ext uri="{FF2B5EF4-FFF2-40B4-BE49-F238E27FC236}">
                <a16:creationId xmlns:a16="http://schemas.microsoft.com/office/drawing/2014/main" id="{E73D6E98-0E01-46E9-9748-83EB4DADF51A}"/>
              </a:ext>
            </a:extLst>
          </p:cNvPr>
          <p:cNvGraphicFramePr>
            <a:graphicFrameLocks noChangeAspect="1"/>
          </p:cNvGraphicFramePr>
          <p:nvPr/>
        </p:nvGraphicFramePr>
        <p:xfrm>
          <a:off x="147638" y="1725613"/>
          <a:ext cx="1668462" cy="2522537"/>
        </p:xfrm>
        <a:graphic>
          <a:graphicData uri="http://schemas.openxmlformats.org/presentationml/2006/ole">
            <mc:AlternateContent xmlns:mc="http://schemas.openxmlformats.org/markup-compatibility/2006">
              <mc:Choice xmlns:v="urn:schemas-microsoft-com:vml" Requires="v">
                <p:oleObj spid="_x0000_s7170" name="Equation" r:id="rId4" imgW="1155700" imgH="1625600" progId="Equation.DSMT4">
                  <p:embed/>
                </p:oleObj>
              </mc:Choice>
              <mc:Fallback>
                <p:oleObj name="Equation" r:id="rId4" imgW="1155700" imgH="1625600" progId="Equation.DSMT4">
                  <p:embed/>
                  <p:pic>
                    <p:nvPicPr>
                      <p:cNvPr id="39939" name="Object 2">
                        <a:extLst>
                          <a:ext uri="{FF2B5EF4-FFF2-40B4-BE49-F238E27FC236}">
                            <a16:creationId xmlns:a16="http://schemas.microsoft.com/office/drawing/2014/main" id="{E73D6E98-0E01-46E9-9748-83EB4DADF51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38" y="1725613"/>
                        <a:ext cx="1668462" cy="2522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TextBox 4">
            <a:extLst>
              <a:ext uri="{FF2B5EF4-FFF2-40B4-BE49-F238E27FC236}">
                <a16:creationId xmlns:a16="http://schemas.microsoft.com/office/drawing/2014/main" id="{46D11944-CC74-4B45-B491-83D3FC2EF7C6}"/>
              </a:ext>
            </a:extLst>
          </p:cNvPr>
          <p:cNvSpPr txBox="1"/>
          <p:nvPr/>
        </p:nvSpPr>
        <p:spPr>
          <a:xfrm>
            <a:off x="2273300" y="2420938"/>
            <a:ext cx="906463" cy="368300"/>
          </a:xfrm>
          <a:prstGeom prst="rect">
            <a:avLst/>
          </a:prstGeom>
          <a:noFill/>
        </p:spPr>
        <p:txBody>
          <a:bodyPr wrap="none">
            <a:spAutoFit/>
          </a:bodyPr>
          <a:lstStyle/>
          <a:p>
            <a:pPr eaLnBrk="1" hangingPunct="1">
              <a:defRPr/>
            </a:pPr>
            <a:r>
              <a:rPr lang="en-CA" b="1" dirty="0">
                <a:solidFill>
                  <a:srgbClr val="FF0000"/>
                </a:solidFill>
                <a:latin typeface="+mj-lt"/>
                <a:cs typeface="Arial" charset="0"/>
              </a:rPr>
              <a:t>Mean:</a:t>
            </a:r>
          </a:p>
        </p:txBody>
      </p:sp>
      <p:graphicFrame>
        <p:nvGraphicFramePr>
          <p:cNvPr id="7171" name="Object 3">
            <a:extLst>
              <a:ext uri="{FF2B5EF4-FFF2-40B4-BE49-F238E27FC236}">
                <a16:creationId xmlns:a16="http://schemas.microsoft.com/office/drawing/2014/main" id="{545C0378-68A2-455A-8A83-622FCE33F486}"/>
              </a:ext>
            </a:extLst>
          </p:cNvPr>
          <p:cNvGraphicFramePr>
            <a:graphicFrameLocks noChangeAspect="1"/>
          </p:cNvGraphicFramePr>
          <p:nvPr/>
        </p:nvGraphicFramePr>
        <p:xfrm>
          <a:off x="3854450" y="1736725"/>
          <a:ext cx="1216025" cy="414338"/>
        </p:xfrm>
        <a:graphic>
          <a:graphicData uri="http://schemas.openxmlformats.org/presentationml/2006/ole">
            <mc:AlternateContent xmlns:mc="http://schemas.openxmlformats.org/markup-compatibility/2006">
              <mc:Choice xmlns:v="urn:schemas-microsoft-com:vml" Requires="v">
                <p:oleObj spid="_x0000_s7171" name="Equation" r:id="rId6" imgW="520248" imgH="177646" progId="Equation.DSMT4">
                  <p:embed/>
                </p:oleObj>
              </mc:Choice>
              <mc:Fallback>
                <p:oleObj name="Equation" r:id="rId6" imgW="520248" imgH="177646" progId="Equation.DSMT4">
                  <p:embed/>
                  <p:pic>
                    <p:nvPicPr>
                      <p:cNvPr id="7171" name="Object 3">
                        <a:extLst>
                          <a:ext uri="{FF2B5EF4-FFF2-40B4-BE49-F238E27FC236}">
                            <a16:creationId xmlns:a16="http://schemas.microsoft.com/office/drawing/2014/main" id="{545C0378-68A2-455A-8A83-622FCE33F48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54450" y="1736725"/>
                        <a:ext cx="1216025" cy="414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2" name="Object 4">
            <a:extLst>
              <a:ext uri="{FF2B5EF4-FFF2-40B4-BE49-F238E27FC236}">
                <a16:creationId xmlns:a16="http://schemas.microsoft.com/office/drawing/2014/main" id="{A3BEEA4D-3275-4656-972D-99C618C8A66B}"/>
              </a:ext>
            </a:extLst>
          </p:cNvPr>
          <p:cNvGraphicFramePr>
            <a:graphicFrameLocks noChangeAspect="1"/>
          </p:cNvGraphicFramePr>
          <p:nvPr/>
        </p:nvGraphicFramePr>
        <p:xfrm>
          <a:off x="6573838" y="1754188"/>
          <a:ext cx="1247775" cy="414337"/>
        </p:xfrm>
        <a:graphic>
          <a:graphicData uri="http://schemas.openxmlformats.org/presentationml/2006/ole">
            <mc:AlternateContent xmlns:mc="http://schemas.openxmlformats.org/markup-compatibility/2006">
              <mc:Choice xmlns:v="urn:schemas-microsoft-com:vml" Requires="v">
                <p:oleObj spid="_x0000_s7172" name="Equation" r:id="rId8" imgW="532937" imgH="177646" progId="Equation.DSMT4">
                  <p:embed/>
                </p:oleObj>
              </mc:Choice>
              <mc:Fallback>
                <p:oleObj name="Equation" r:id="rId8" imgW="532937" imgH="177646" progId="Equation.DSMT4">
                  <p:embed/>
                  <p:pic>
                    <p:nvPicPr>
                      <p:cNvPr id="7172" name="Object 4">
                        <a:extLst>
                          <a:ext uri="{FF2B5EF4-FFF2-40B4-BE49-F238E27FC236}">
                            <a16:creationId xmlns:a16="http://schemas.microsoft.com/office/drawing/2014/main" id="{A3BEEA4D-3275-4656-972D-99C618C8A66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73838" y="1754188"/>
                        <a:ext cx="1247775" cy="414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3" name="Object 5">
            <a:extLst>
              <a:ext uri="{FF2B5EF4-FFF2-40B4-BE49-F238E27FC236}">
                <a16:creationId xmlns:a16="http://schemas.microsoft.com/office/drawing/2014/main" id="{8ACCDA7E-9DEC-4BC6-B0A0-AAFD2B33DF4E}"/>
              </a:ext>
            </a:extLst>
          </p:cNvPr>
          <p:cNvGraphicFramePr>
            <a:graphicFrameLocks noChangeAspect="1"/>
          </p:cNvGraphicFramePr>
          <p:nvPr/>
        </p:nvGraphicFramePr>
        <p:xfrm>
          <a:off x="3228975" y="2338388"/>
          <a:ext cx="2270125" cy="539750"/>
        </p:xfrm>
        <a:graphic>
          <a:graphicData uri="http://schemas.openxmlformats.org/presentationml/2006/ole">
            <mc:AlternateContent xmlns:mc="http://schemas.openxmlformats.org/markup-compatibility/2006">
              <mc:Choice xmlns:v="urn:schemas-microsoft-com:vml" Requires="v">
                <p:oleObj spid="_x0000_s7173" name="Equation" r:id="rId10" imgW="1752600" imgH="393700" progId="Equation.DSMT4">
                  <p:embed/>
                </p:oleObj>
              </mc:Choice>
              <mc:Fallback>
                <p:oleObj name="Equation" r:id="rId10" imgW="1752600" imgH="393700" progId="Equation.DSMT4">
                  <p:embed/>
                  <p:pic>
                    <p:nvPicPr>
                      <p:cNvPr id="7173" name="Object 5">
                        <a:extLst>
                          <a:ext uri="{FF2B5EF4-FFF2-40B4-BE49-F238E27FC236}">
                            <a16:creationId xmlns:a16="http://schemas.microsoft.com/office/drawing/2014/main" id="{8ACCDA7E-9DEC-4BC6-B0A0-AAFD2B33DF4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28975" y="2338388"/>
                        <a:ext cx="2270125" cy="53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4" name="Object 6">
            <a:extLst>
              <a:ext uri="{FF2B5EF4-FFF2-40B4-BE49-F238E27FC236}">
                <a16:creationId xmlns:a16="http://schemas.microsoft.com/office/drawing/2014/main" id="{118EED68-748F-477B-817F-51F3FF22858C}"/>
              </a:ext>
            </a:extLst>
          </p:cNvPr>
          <p:cNvGraphicFramePr>
            <a:graphicFrameLocks noChangeAspect="1"/>
          </p:cNvGraphicFramePr>
          <p:nvPr/>
        </p:nvGraphicFramePr>
        <p:xfrm>
          <a:off x="6022975" y="2303463"/>
          <a:ext cx="2287588" cy="539750"/>
        </p:xfrm>
        <a:graphic>
          <a:graphicData uri="http://schemas.openxmlformats.org/presentationml/2006/ole">
            <mc:AlternateContent xmlns:mc="http://schemas.openxmlformats.org/markup-compatibility/2006">
              <mc:Choice xmlns:v="urn:schemas-microsoft-com:vml" Requires="v">
                <p:oleObj spid="_x0000_s7174" name="Equation" r:id="rId12" imgW="1765300" imgH="393700" progId="Equation.DSMT4">
                  <p:embed/>
                </p:oleObj>
              </mc:Choice>
              <mc:Fallback>
                <p:oleObj name="Equation" r:id="rId12" imgW="1765300" imgH="393700" progId="Equation.DSMT4">
                  <p:embed/>
                  <p:pic>
                    <p:nvPicPr>
                      <p:cNvPr id="7174" name="Object 6">
                        <a:extLst>
                          <a:ext uri="{FF2B5EF4-FFF2-40B4-BE49-F238E27FC236}">
                            <a16:creationId xmlns:a16="http://schemas.microsoft.com/office/drawing/2014/main" id="{118EED68-748F-477B-817F-51F3FF22858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022975" y="2303463"/>
                        <a:ext cx="2287588" cy="53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5" name="Object 7">
            <a:extLst>
              <a:ext uri="{FF2B5EF4-FFF2-40B4-BE49-F238E27FC236}">
                <a16:creationId xmlns:a16="http://schemas.microsoft.com/office/drawing/2014/main" id="{39BE5579-1F66-4278-9D01-F538761773BB}"/>
              </a:ext>
            </a:extLst>
          </p:cNvPr>
          <p:cNvGraphicFramePr>
            <a:graphicFrameLocks noChangeAspect="1"/>
          </p:cNvGraphicFramePr>
          <p:nvPr/>
        </p:nvGraphicFramePr>
        <p:xfrm>
          <a:off x="3289300" y="2816225"/>
          <a:ext cx="663575" cy="660400"/>
        </p:xfrm>
        <a:graphic>
          <a:graphicData uri="http://schemas.openxmlformats.org/presentationml/2006/ole">
            <mc:AlternateContent xmlns:mc="http://schemas.openxmlformats.org/markup-compatibility/2006">
              <mc:Choice xmlns:v="urn:schemas-microsoft-com:vml" Requires="v">
                <p:oleObj spid="_x0000_s7175" name="Equation" r:id="rId14" imgW="418918" imgH="393529" progId="Equation.DSMT4">
                  <p:embed/>
                </p:oleObj>
              </mc:Choice>
              <mc:Fallback>
                <p:oleObj name="Equation" r:id="rId14" imgW="418918" imgH="393529" progId="Equation.DSMT4">
                  <p:embed/>
                  <p:pic>
                    <p:nvPicPr>
                      <p:cNvPr id="7175" name="Object 7">
                        <a:extLst>
                          <a:ext uri="{FF2B5EF4-FFF2-40B4-BE49-F238E27FC236}">
                            <a16:creationId xmlns:a16="http://schemas.microsoft.com/office/drawing/2014/main" id="{39BE5579-1F66-4278-9D01-F538761773BB}"/>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89300" y="2816225"/>
                        <a:ext cx="663575" cy="66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6" name="Object 8">
            <a:extLst>
              <a:ext uri="{FF2B5EF4-FFF2-40B4-BE49-F238E27FC236}">
                <a16:creationId xmlns:a16="http://schemas.microsoft.com/office/drawing/2014/main" id="{430D0404-F63C-46E1-A477-3D57BA5A7B52}"/>
              </a:ext>
            </a:extLst>
          </p:cNvPr>
          <p:cNvGraphicFramePr>
            <a:graphicFrameLocks noChangeAspect="1"/>
          </p:cNvGraphicFramePr>
          <p:nvPr/>
        </p:nvGraphicFramePr>
        <p:xfrm>
          <a:off x="3967163" y="2863850"/>
          <a:ext cx="904875" cy="534988"/>
        </p:xfrm>
        <a:graphic>
          <a:graphicData uri="http://schemas.openxmlformats.org/presentationml/2006/ole">
            <mc:AlternateContent xmlns:mc="http://schemas.openxmlformats.org/markup-compatibility/2006">
              <mc:Choice xmlns:v="urn:schemas-microsoft-com:vml" Requires="v">
                <p:oleObj spid="_x0000_s7176" name="Equation" r:id="rId16" imgW="317087" imgH="177569" progId="Equation.DSMT4">
                  <p:embed/>
                </p:oleObj>
              </mc:Choice>
              <mc:Fallback>
                <p:oleObj name="Equation" r:id="rId16" imgW="317087" imgH="177569" progId="Equation.DSMT4">
                  <p:embed/>
                  <p:pic>
                    <p:nvPicPr>
                      <p:cNvPr id="7176" name="Object 8">
                        <a:extLst>
                          <a:ext uri="{FF2B5EF4-FFF2-40B4-BE49-F238E27FC236}">
                            <a16:creationId xmlns:a16="http://schemas.microsoft.com/office/drawing/2014/main" id="{430D0404-F63C-46E1-A477-3D57BA5A7B52}"/>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967163" y="2863850"/>
                        <a:ext cx="904875" cy="534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7" name="Object 9">
            <a:extLst>
              <a:ext uri="{FF2B5EF4-FFF2-40B4-BE49-F238E27FC236}">
                <a16:creationId xmlns:a16="http://schemas.microsoft.com/office/drawing/2014/main" id="{A2F1129F-8C38-4696-8F2A-2643D1B095F0}"/>
              </a:ext>
            </a:extLst>
          </p:cNvPr>
          <p:cNvGraphicFramePr>
            <a:graphicFrameLocks noChangeAspect="1"/>
          </p:cNvGraphicFramePr>
          <p:nvPr/>
        </p:nvGraphicFramePr>
        <p:xfrm>
          <a:off x="6010275" y="2794000"/>
          <a:ext cx="663575" cy="658813"/>
        </p:xfrm>
        <a:graphic>
          <a:graphicData uri="http://schemas.openxmlformats.org/presentationml/2006/ole">
            <mc:AlternateContent xmlns:mc="http://schemas.openxmlformats.org/markup-compatibility/2006">
              <mc:Choice xmlns:v="urn:schemas-microsoft-com:vml" Requires="v">
                <p:oleObj spid="_x0000_s7177" name="Equation" r:id="rId18" imgW="418918" imgH="393529" progId="Equation.DSMT4">
                  <p:embed/>
                </p:oleObj>
              </mc:Choice>
              <mc:Fallback>
                <p:oleObj name="Equation" r:id="rId18" imgW="418918" imgH="393529" progId="Equation.DSMT4">
                  <p:embed/>
                  <p:pic>
                    <p:nvPicPr>
                      <p:cNvPr id="7177" name="Object 9">
                        <a:extLst>
                          <a:ext uri="{FF2B5EF4-FFF2-40B4-BE49-F238E27FC236}">
                            <a16:creationId xmlns:a16="http://schemas.microsoft.com/office/drawing/2014/main" id="{A2F1129F-8C38-4696-8F2A-2643D1B095F0}"/>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010275" y="2794000"/>
                        <a:ext cx="663575"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8" name="Object 10">
            <a:extLst>
              <a:ext uri="{FF2B5EF4-FFF2-40B4-BE49-F238E27FC236}">
                <a16:creationId xmlns:a16="http://schemas.microsoft.com/office/drawing/2014/main" id="{A4710652-ED02-41DD-9C4A-7E6C4898662E}"/>
              </a:ext>
            </a:extLst>
          </p:cNvPr>
          <p:cNvGraphicFramePr>
            <a:graphicFrameLocks noChangeAspect="1"/>
          </p:cNvGraphicFramePr>
          <p:nvPr/>
        </p:nvGraphicFramePr>
        <p:xfrm>
          <a:off x="6688138" y="2841625"/>
          <a:ext cx="904875" cy="534988"/>
        </p:xfrm>
        <a:graphic>
          <a:graphicData uri="http://schemas.openxmlformats.org/presentationml/2006/ole">
            <mc:AlternateContent xmlns:mc="http://schemas.openxmlformats.org/markup-compatibility/2006">
              <mc:Choice xmlns:v="urn:schemas-microsoft-com:vml" Requires="v">
                <p:oleObj spid="_x0000_s7178" name="Equation" r:id="rId20" imgW="317087" imgH="177569" progId="Equation.DSMT4">
                  <p:embed/>
                </p:oleObj>
              </mc:Choice>
              <mc:Fallback>
                <p:oleObj name="Equation" r:id="rId20" imgW="317087" imgH="177569" progId="Equation.DSMT4">
                  <p:embed/>
                  <p:pic>
                    <p:nvPicPr>
                      <p:cNvPr id="7178" name="Object 10">
                        <a:extLst>
                          <a:ext uri="{FF2B5EF4-FFF2-40B4-BE49-F238E27FC236}">
                            <a16:creationId xmlns:a16="http://schemas.microsoft.com/office/drawing/2014/main" id="{A4710652-ED02-41DD-9C4A-7E6C4898662E}"/>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688138" y="2841625"/>
                        <a:ext cx="904875" cy="534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TextBox 13">
            <a:extLst>
              <a:ext uri="{FF2B5EF4-FFF2-40B4-BE49-F238E27FC236}">
                <a16:creationId xmlns:a16="http://schemas.microsoft.com/office/drawing/2014/main" id="{97DAAD00-2E32-43A7-AF99-857C05FB53BF}"/>
              </a:ext>
            </a:extLst>
          </p:cNvPr>
          <p:cNvSpPr txBox="1"/>
          <p:nvPr/>
        </p:nvSpPr>
        <p:spPr>
          <a:xfrm>
            <a:off x="1993900" y="3365500"/>
            <a:ext cx="1330325" cy="369888"/>
          </a:xfrm>
          <a:prstGeom prst="rect">
            <a:avLst/>
          </a:prstGeom>
          <a:noFill/>
        </p:spPr>
        <p:txBody>
          <a:bodyPr wrap="none">
            <a:spAutoFit/>
          </a:bodyPr>
          <a:lstStyle/>
          <a:p>
            <a:pPr eaLnBrk="1" hangingPunct="1">
              <a:defRPr/>
            </a:pPr>
            <a:r>
              <a:rPr lang="en-CA" b="1" dirty="0">
                <a:solidFill>
                  <a:srgbClr val="FF0000"/>
                </a:solidFill>
                <a:latin typeface="+mj-lt"/>
                <a:cs typeface="Arial" charset="0"/>
              </a:rPr>
              <a:t>Variance:</a:t>
            </a:r>
          </a:p>
        </p:txBody>
      </p:sp>
      <p:graphicFrame>
        <p:nvGraphicFramePr>
          <p:cNvPr id="7179" name="Object 11">
            <a:extLst>
              <a:ext uri="{FF2B5EF4-FFF2-40B4-BE49-F238E27FC236}">
                <a16:creationId xmlns:a16="http://schemas.microsoft.com/office/drawing/2014/main" id="{3243A10B-0231-41E5-A49F-A57F73823CA8}"/>
              </a:ext>
            </a:extLst>
          </p:cNvPr>
          <p:cNvGraphicFramePr>
            <a:graphicFrameLocks noChangeAspect="1"/>
          </p:cNvGraphicFramePr>
          <p:nvPr/>
        </p:nvGraphicFramePr>
        <p:xfrm>
          <a:off x="1865313" y="3741738"/>
          <a:ext cx="4816475" cy="517525"/>
        </p:xfrm>
        <a:graphic>
          <a:graphicData uri="http://schemas.openxmlformats.org/presentationml/2006/ole">
            <mc:AlternateContent xmlns:mc="http://schemas.openxmlformats.org/markup-compatibility/2006">
              <mc:Choice xmlns:v="urn:schemas-microsoft-com:vml" Requires="v">
                <p:oleObj spid="_x0000_s7179" name="Equation" r:id="rId22" imgW="4508500" imgH="457200" progId="Equation.DSMT4">
                  <p:embed/>
                </p:oleObj>
              </mc:Choice>
              <mc:Fallback>
                <p:oleObj name="Equation" r:id="rId22" imgW="4508500" imgH="457200" progId="Equation.DSMT4">
                  <p:embed/>
                  <p:pic>
                    <p:nvPicPr>
                      <p:cNvPr id="7179" name="Object 11">
                        <a:extLst>
                          <a:ext uri="{FF2B5EF4-FFF2-40B4-BE49-F238E27FC236}">
                            <a16:creationId xmlns:a16="http://schemas.microsoft.com/office/drawing/2014/main" id="{3243A10B-0231-41E5-A49F-A57F73823CA8}"/>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865313" y="3741738"/>
                        <a:ext cx="4816475"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80" name="Object 12">
            <a:extLst>
              <a:ext uri="{FF2B5EF4-FFF2-40B4-BE49-F238E27FC236}">
                <a16:creationId xmlns:a16="http://schemas.microsoft.com/office/drawing/2014/main" id="{8799AB86-7D6B-4058-B1EA-5099A07F6149}"/>
              </a:ext>
            </a:extLst>
          </p:cNvPr>
          <p:cNvGraphicFramePr>
            <a:graphicFrameLocks noChangeAspect="1"/>
          </p:cNvGraphicFramePr>
          <p:nvPr/>
        </p:nvGraphicFramePr>
        <p:xfrm>
          <a:off x="1804988" y="3746500"/>
          <a:ext cx="3133725" cy="515938"/>
        </p:xfrm>
        <a:graphic>
          <a:graphicData uri="http://schemas.openxmlformats.org/presentationml/2006/ole">
            <mc:AlternateContent xmlns:mc="http://schemas.openxmlformats.org/markup-compatibility/2006">
              <mc:Choice xmlns:v="urn:schemas-microsoft-com:vml" Requires="v">
                <p:oleObj spid="_x0000_s7180" name="Equation" r:id="rId24" imgW="2933700" imgH="457200" progId="Equation.DSMT4">
                  <p:embed/>
                </p:oleObj>
              </mc:Choice>
              <mc:Fallback>
                <p:oleObj name="Equation" r:id="rId24" imgW="2933700" imgH="457200" progId="Equation.DSMT4">
                  <p:embed/>
                  <p:pic>
                    <p:nvPicPr>
                      <p:cNvPr id="7180" name="Object 12">
                        <a:extLst>
                          <a:ext uri="{FF2B5EF4-FFF2-40B4-BE49-F238E27FC236}">
                            <a16:creationId xmlns:a16="http://schemas.microsoft.com/office/drawing/2014/main" id="{8799AB86-7D6B-4058-B1EA-5099A07F6149}"/>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804988" y="3746500"/>
                        <a:ext cx="3133725"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81" name="Object 13">
            <a:extLst>
              <a:ext uri="{FF2B5EF4-FFF2-40B4-BE49-F238E27FC236}">
                <a16:creationId xmlns:a16="http://schemas.microsoft.com/office/drawing/2014/main" id="{F0EBBBEA-AFEC-4127-8944-E52F5436F10C}"/>
              </a:ext>
            </a:extLst>
          </p:cNvPr>
          <p:cNvGraphicFramePr>
            <a:graphicFrameLocks noChangeAspect="1"/>
          </p:cNvGraphicFramePr>
          <p:nvPr/>
        </p:nvGraphicFramePr>
        <p:xfrm>
          <a:off x="2147888" y="4311650"/>
          <a:ext cx="2211387" cy="444500"/>
        </p:xfrm>
        <a:graphic>
          <a:graphicData uri="http://schemas.openxmlformats.org/presentationml/2006/ole">
            <mc:AlternateContent xmlns:mc="http://schemas.openxmlformats.org/markup-compatibility/2006">
              <mc:Choice xmlns:v="urn:schemas-microsoft-com:vml" Requires="v">
                <p:oleObj spid="_x0000_s7181" name="Equation" r:id="rId26" imgW="2070100" imgH="393700" progId="Equation.DSMT4">
                  <p:embed/>
                </p:oleObj>
              </mc:Choice>
              <mc:Fallback>
                <p:oleObj name="Equation" r:id="rId26" imgW="2070100" imgH="393700" progId="Equation.DSMT4">
                  <p:embed/>
                  <p:pic>
                    <p:nvPicPr>
                      <p:cNvPr id="7181" name="Object 13">
                        <a:extLst>
                          <a:ext uri="{FF2B5EF4-FFF2-40B4-BE49-F238E27FC236}">
                            <a16:creationId xmlns:a16="http://schemas.microsoft.com/office/drawing/2014/main" id="{F0EBBBEA-AFEC-4127-8944-E52F5436F10C}"/>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147888" y="4311650"/>
                        <a:ext cx="2211387"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82" name="Object 14">
            <a:extLst>
              <a:ext uri="{FF2B5EF4-FFF2-40B4-BE49-F238E27FC236}">
                <a16:creationId xmlns:a16="http://schemas.microsoft.com/office/drawing/2014/main" id="{3F63352C-D175-4E8B-96FA-55F795DF256F}"/>
              </a:ext>
            </a:extLst>
          </p:cNvPr>
          <p:cNvGraphicFramePr>
            <a:graphicFrameLocks noChangeAspect="1"/>
          </p:cNvGraphicFramePr>
          <p:nvPr/>
        </p:nvGraphicFramePr>
        <p:xfrm>
          <a:off x="2219325" y="4703763"/>
          <a:ext cx="620713" cy="534987"/>
        </p:xfrm>
        <a:graphic>
          <a:graphicData uri="http://schemas.openxmlformats.org/presentationml/2006/ole">
            <mc:AlternateContent xmlns:mc="http://schemas.openxmlformats.org/markup-compatibility/2006">
              <mc:Choice xmlns:v="urn:schemas-microsoft-com:vml" Requires="v">
                <p:oleObj spid="_x0000_s7182" name="Equation" r:id="rId28" imgW="482391" imgH="393529" progId="Equation.DSMT4">
                  <p:embed/>
                </p:oleObj>
              </mc:Choice>
              <mc:Fallback>
                <p:oleObj name="Equation" r:id="rId28" imgW="482391" imgH="393529" progId="Equation.DSMT4">
                  <p:embed/>
                  <p:pic>
                    <p:nvPicPr>
                      <p:cNvPr id="7182" name="Object 14">
                        <a:extLst>
                          <a:ext uri="{FF2B5EF4-FFF2-40B4-BE49-F238E27FC236}">
                            <a16:creationId xmlns:a16="http://schemas.microsoft.com/office/drawing/2014/main" id="{3F63352C-D175-4E8B-96FA-55F795DF256F}"/>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219325" y="4703763"/>
                        <a:ext cx="620713" cy="534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83" name="Object 15">
            <a:extLst>
              <a:ext uri="{FF2B5EF4-FFF2-40B4-BE49-F238E27FC236}">
                <a16:creationId xmlns:a16="http://schemas.microsoft.com/office/drawing/2014/main" id="{2E1708AD-5756-4F35-9099-CDA3165A6743}"/>
              </a:ext>
            </a:extLst>
          </p:cNvPr>
          <p:cNvGraphicFramePr>
            <a:graphicFrameLocks noChangeAspect="1"/>
          </p:cNvGraphicFramePr>
          <p:nvPr/>
        </p:nvGraphicFramePr>
        <p:xfrm>
          <a:off x="3000375" y="4759325"/>
          <a:ext cx="1112838" cy="409575"/>
        </p:xfrm>
        <a:graphic>
          <a:graphicData uri="http://schemas.openxmlformats.org/presentationml/2006/ole">
            <mc:AlternateContent xmlns:mc="http://schemas.openxmlformats.org/markup-compatibility/2006">
              <mc:Choice xmlns:v="urn:schemas-microsoft-com:vml" Requires="v">
                <p:oleObj spid="_x0000_s7183" name="Equation" r:id="rId30" imgW="507780" imgH="177723" progId="Equation.DSMT4">
                  <p:embed/>
                </p:oleObj>
              </mc:Choice>
              <mc:Fallback>
                <p:oleObj name="Equation" r:id="rId30" imgW="507780" imgH="177723" progId="Equation.DSMT4">
                  <p:embed/>
                  <p:pic>
                    <p:nvPicPr>
                      <p:cNvPr id="7183" name="Object 15">
                        <a:extLst>
                          <a:ext uri="{FF2B5EF4-FFF2-40B4-BE49-F238E27FC236}">
                            <a16:creationId xmlns:a16="http://schemas.microsoft.com/office/drawing/2014/main" id="{2E1708AD-5756-4F35-9099-CDA3165A6743}"/>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3000375" y="4759325"/>
                        <a:ext cx="1112838" cy="409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 name="TextBox 19">
            <a:extLst>
              <a:ext uri="{FF2B5EF4-FFF2-40B4-BE49-F238E27FC236}">
                <a16:creationId xmlns:a16="http://schemas.microsoft.com/office/drawing/2014/main" id="{CA747055-CA2C-4430-B139-EB1CB2D97CA6}"/>
              </a:ext>
            </a:extLst>
          </p:cNvPr>
          <p:cNvSpPr txBox="1"/>
          <p:nvPr/>
        </p:nvSpPr>
        <p:spPr>
          <a:xfrm>
            <a:off x="747713" y="5307013"/>
            <a:ext cx="2609850" cy="369887"/>
          </a:xfrm>
          <a:prstGeom prst="rect">
            <a:avLst/>
          </a:prstGeom>
          <a:noFill/>
        </p:spPr>
        <p:txBody>
          <a:bodyPr wrap="none">
            <a:spAutoFit/>
          </a:bodyPr>
          <a:lstStyle/>
          <a:p>
            <a:pPr eaLnBrk="1" hangingPunct="1">
              <a:defRPr/>
            </a:pPr>
            <a:r>
              <a:rPr lang="en-CA" b="1" dirty="0">
                <a:solidFill>
                  <a:srgbClr val="FF0000"/>
                </a:solidFill>
                <a:latin typeface="+mj-lt"/>
                <a:cs typeface="Arial" charset="0"/>
              </a:rPr>
              <a:t>Standard Deviation:</a:t>
            </a:r>
          </a:p>
        </p:txBody>
      </p:sp>
      <p:graphicFrame>
        <p:nvGraphicFramePr>
          <p:cNvPr id="7184" name="Object 16">
            <a:extLst>
              <a:ext uri="{FF2B5EF4-FFF2-40B4-BE49-F238E27FC236}">
                <a16:creationId xmlns:a16="http://schemas.microsoft.com/office/drawing/2014/main" id="{69ED4E34-15CA-46D3-85B0-B0348F9DAA5E}"/>
              </a:ext>
            </a:extLst>
          </p:cNvPr>
          <p:cNvGraphicFramePr>
            <a:graphicFrameLocks noChangeAspect="1"/>
          </p:cNvGraphicFramePr>
          <p:nvPr/>
        </p:nvGraphicFramePr>
        <p:xfrm>
          <a:off x="3387725" y="5265738"/>
          <a:ext cx="1317625" cy="436562"/>
        </p:xfrm>
        <a:graphic>
          <a:graphicData uri="http://schemas.openxmlformats.org/presentationml/2006/ole">
            <mc:AlternateContent xmlns:mc="http://schemas.openxmlformats.org/markup-compatibility/2006">
              <mc:Choice xmlns:v="urn:schemas-microsoft-com:vml" Requires="v">
                <p:oleObj spid="_x0000_s7184" name="Equation" r:id="rId32" imgW="723586" imgH="228501" progId="Equation.DSMT4">
                  <p:embed/>
                </p:oleObj>
              </mc:Choice>
              <mc:Fallback>
                <p:oleObj name="Equation" r:id="rId32" imgW="723586" imgH="228501" progId="Equation.DSMT4">
                  <p:embed/>
                  <p:pic>
                    <p:nvPicPr>
                      <p:cNvPr id="7184" name="Object 16">
                        <a:extLst>
                          <a:ext uri="{FF2B5EF4-FFF2-40B4-BE49-F238E27FC236}">
                            <a16:creationId xmlns:a16="http://schemas.microsoft.com/office/drawing/2014/main" id="{69ED4E34-15CA-46D3-85B0-B0348F9DAA5E}"/>
                          </a:ext>
                        </a:extLst>
                      </p:cNvPr>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387725" y="5265738"/>
                        <a:ext cx="1317625" cy="436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85" name="Object 17">
            <a:extLst>
              <a:ext uri="{FF2B5EF4-FFF2-40B4-BE49-F238E27FC236}">
                <a16:creationId xmlns:a16="http://schemas.microsoft.com/office/drawing/2014/main" id="{AE1308EC-D578-47AE-BE4B-88D2EC2CEA73}"/>
              </a:ext>
            </a:extLst>
          </p:cNvPr>
          <p:cNvGraphicFramePr>
            <a:graphicFrameLocks noChangeAspect="1"/>
          </p:cNvGraphicFramePr>
          <p:nvPr/>
        </p:nvGraphicFramePr>
        <p:xfrm>
          <a:off x="3570288" y="5751513"/>
          <a:ext cx="1619250" cy="339725"/>
        </p:xfrm>
        <a:graphic>
          <a:graphicData uri="http://schemas.openxmlformats.org/presentationml/2006/ole">
            <mc:AlternateContent xmlns:mc="http://schemas.openxmlformats.org/markup-compatibility/2006">
              <mc:Choice xmlns:v="urn:schemas-microsoft-com:vml" Requires="v">
                <p:oleObj spid="_x0000_s7185" name="Equation" r:id="rId34" imgW="888614" imgH="177723" progId="Equation.DSMT4">
                  <p:embed/>
                </p:oleObj>
              </mc:Choice>
              <mc:Fallback>
                <p:oleObj name="Equation" r:id="rId34" imgW="888614" imgH="177723" progId="Equation.DSMT4">
                  <p:embed/>
                  <p:pic>
                    <p:nvPicPr>
                      <p:cNvPr id="7185" name="Object 17">
                        <a:extLst>
                          <a:ext uri="{FF2B5EF4-FFF2-40B4-BE49-F238E27FC236}">
                            <a16:creationId xmlns:a16="http://schemas.microsoft.com/office/drawing/2014/main" id="{AE1308EC-D578-47AE-BE4B-88D2EC2CEA73}"/>
                          </a:ext>
                        </a:extLst>
                      </p:cNvPr>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3570288" y="5751513"/>
                        <a:ext cx="1619250" cy="339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 name="Object 18">
            <a:extLst>
              <a:ext uri="{FF2B5EF4-FFF2-40B4-BE49-F238E27FC236}">
                <a16:creationId xmlns:a16="http://schemas.microsoft.com/office/drawing/2014/main" id="{D867F4FA-5245-4E0B-8B83-B223BBACB5F8}"/>
              </a:ext>
            </a:extLst>
          </p:cNvPr>
          <p:cNvGraphicFramePr>
            <a:graphicFrameLocks noChangeAspect="1"/>
          </p:cNvGraphicFramePr>
          <p:nvPr/>
        </p:nvGraphicFramePr>
        <p:xfrm>
          <a:off x="5026025" y="3559175"/>
          <a:ext cx="4021138" cy="461963"/>
        </p:xfrm>
        <a:graphic>
          <a:graphicData uri="http://schemas.openxmlformats.org/presentationml/2006/ole">
            <mc:AlternateContent xmlns:mc="http://schemas.openxmlformats.org/markup-compatibility/2006">
              <mc:Choice xmlns:v="urn:schemas-microsoft-com:vml" Requires="v">
                <p:oleObj spid="_x0000_s7186" name="Equation" r:id="rId36" imgW="4521200" imgH="457200" progId="Equation.DSMT4">
                  <p:embed/>
                </p:oleObj>
              </mc:Choice>
              <mc:Fallback>
                <p:oleObj name="Equation" r:id="rId36" imgW="4521200" imgH="457200" progId="Equation.DSMT4">
                  <p:embed/>
                  <p:pic>
                    <p:nvPicPr>
                      <p:cNvPr id="22" name="Object 18">
                        <a:extLst>
                          <a:ext uri="{FF2B5EF4-FFF2-40B4-BE49-F238E27FC236}">
                            <a16:creationId xmlns:a16="http://schemas.microsoft.com/office/drawing/2014/main" id="{D867F4FA-5245-4E0B-8B83-B223BBACB5F8}"/>
                          </a:ext>
                        </a:extLst>
                      </p:cNvPr>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5026025" y="3559175"/>
                        <a:ext cx="4021138"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 name="Object 19">
            <a:extLst>
              <a:ext uri="{FF2B5EF4-FFF2-40B4-BE49-F238E27FC236}">
                <a16:creationId xmlns:a16="http://schemas.microsoft.com/office/drawing/2014/main" id="{F2A4674E-4EF9-4863-AB44-46E467CB2715}"/>
              </a:ext>
            </a:extLst>
          </p:cNvPr>
          <p:cNvGraphicFramePr>
            <a:graphicFrameLocks noChangeAspect="1"/>
          </p:cNvGraphicFramePr>
          <p:nvPr/>
        </p:nvGraphicFramePr>
        <p:xfrm>
          <a:off x="5813425" y="3657600"/>
          <a:ext cx="2998788" cy="515938"/>
        </p:xfrm>
        <a:graphic>
          <a:graphicData uri="http://schemas.openxmlformats.org/presentationml/2006/ole">
            <mc:AlternateContent xmlns:mc="http://schemas.openxmlformats.org/markup-compatibility/2006">
              <mc:Choice xmlns:v="urn:schemas-microsoft-com:vml" Requires="v">
                <p:oleObj spid="_x0000_s7187" name="Equation" r:id="rId38" imgW="2806700" imgH="457200" progId="Equation.DSMT4">
                  <p:embed/>
                </p:oleObj>
              </mc:Choice>
              <mc:Fallback>
                <p:oleObj name="Equation" r:id="rId38" imgW="2806700" imgH="457200" progId="Equation.DSMT4">
                  <p:embed/>
                  <p:pic>
                    <p:nvPicPr>
                      <p:cNvPr id="23" name="Object 19">
                        <a:extLst>
                          <a:ext uri="{FF2B5EF4-FFF2-40B4-BE49-F238E27FC236}">
                            <a16:creationId xmlns:a16="http://schemas.microsoft.com/office/drawing/2014/main" id="{F2A4674E-4EF9-4863-AB44-46E467CB2715}"/>
                          </a:ext>
                        </a:extLst>
                      </p:cNvPr>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5813425" y="3657600"/>
                        <a:ext cx="2998788"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 name="Object 20">
            <a:extLst>
              <a:ext uri="{FF2B5EF4-FFF2-40B4-BE49-F238E27FC236}">
                <a16:creationId xmlns:a16="http://schemas.microsoft.com/office/drawing/2014/main" id="{5BADEA17-5158-40C2-8FDC-5A0471863FDB}"/>
              </a:ext>
            </a:extLst>
          </p:cNvPr>
          <p:cNvGraphicFramePr>
            <a:graphicFrameLocks noChangeAspect="1"/>
          </p:cNvGraphicFramePr>
          <p:nvPr/>
        </p:nvGraphicFramePr>
        <p:xfrm>
          <a:off x="5983288" y="4203700"/>
          <a:ext cx="1858962" cy="444500"/>
        </p:xfrm>
        <a:graphic>
          <a:graphicData uri="http://schemas.openxmlformats.org/presentationml/2006/ole">
            <mc:AlternateContent xmlns:mc="http://schemas.openxmlformats.org/markup-compatibility/2006">
              <mc:Choice xmlns:v="urn:schemas-microsoft-com:vml" Requires="v">
                <p:oleObj spid="_x0000_s7188" name="Equation" r:id="rId40" imgW="1739900" imgH="393700" progId="Equation.DSMT4">
                  <p:embed/>
                </p:oleObj>
              </mc:Choice>
              <mc:Fallback>
                <p:oleObj name="Equation" r:id="rId40" imgW="1739900" imgH="393700" progId="Equation.DSMT4">
                  <p:embed/>
                  <p:pic>
                    <p:nvPicPr>
                      <p:cNvPr id="24" name="Object 20">
                        <a:extLst>
                          <a:ext uri="{FF2B5EF4-FFF2-40B4-BE49-F238E27FC236}">
                            <a16:creationId xmlns:a16="http://schemas.microsoft.com/office/drawing/2014/main" id="{5BADEA17-5158-40C2-8FDC-5A0471863FDB}"/>
                          </a:ext>
                        </a:extLst>
                      </p:cNvPr>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5983288" y="4203700"/>
                        <a:ext cx="1858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 name="Object 21">
            <a:extLst>
              <a:ext uri="{FF2B5EF4-FFF2-40B4-BE49-F238E27FC236}">
                <a16:creationId xmlns:a16="http://schemas.microsoft.com/office/drawing/2014/main" id="{75AA0882-C088-4B49-A36A-30E1BF3E28C1}"/>
              </a:ext>
            </a:extLst>
          </p:cNvPr>
          <p:cNvGraphicFramePr>
            <a:graphicFrameLocks noChangeAspect="1"/>
          </p:cNvGraphicFramePr>
          <p:nvPr/>
        </p:nvGraphicFramePr>
        <p:xfrm>
          <a:off x="6346825" y="4614863"/>
          <a:ext cx="619125" cy="614362"/>
        </p:xfrm>
        <a:graphic>
          <a:graphicData uri="http://schemas.openxmlformats.org/presentationml/2006/ole">
            <mc:AlternateContent xmlns:mc="http://schemas.openxmlformats.org/markup-compatibility/2006">
              <mc:Choice xmlns:v="urn:schemas-microsoft-com:vml" Requires="v">
                <p:oleObj spid="_x0000_s7189" name="Equation" r:id="rId42" imgW="418918" imgH="393529" progId="Equation.DSMT4">
                  <p:embed/>
                </p:oleObj>
              </mc:Choice>
              <mc:Fallback>
                <p:oleObj name="Equation" r:id="rId42" imgW="418918" imgH="393529" progId="Equation.DSMT4">
                  <p:embed/>
                  <p:pic>
                    <p:nvPicPr>
                      <p:cNvPr id="25" name="Object 21">
                        <a:extLst>
                          <a:ext uri="{FF2B5EF4-FFF2-40B4-BE49-F238E27FC236}">
                            <a16:creationId xmlns:a16="http://schemas.microsoft.com/office/drawing/2014/main" id="{75AA0882-C088-4B49-A36A-30E1BF3E28C1}"/>
                          </a:ext>
                        </a:extLst>
                      </p:cNvPr>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6346825" y="4614863"/>
                        <a:ext cx="619125" cy="61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 name="Object 22">
            <a:extLst>
              <a:ext uri="{FF2B5EF4-FFF2-40B4-BE49-F238E27FC236}">
                <a16:creationId xmlns:a16="http://schemas.microsoft.com/office/drawing/2014/main" id="{CEC79E5F-0566-421D-9160-F49A73C351C3}"/>
              </a:ext>
            </a:extLst>
          </p:cNvPr>
          <p:cNvGraphicFramePr>
            <a:graphicFrameLocks noChangeAspect="1"/>
          </p:cNvGraphicFramePr>
          <p:nvPr/>
        </p:nvGraphicFramePr>
        <p:xfrm>
          <a:off x="7108825" y="4697413"/>
          <a:ext cx="946150" cy="409575"/>
        </p:xfrm>
        <a:graphic>
          <a:graphicData uri="http://schemas.openxmlformats.org/presentationml/2006/ole">
            <mc:AlternateContent xmlns:mc="http://schemas.openxmlformats.org/markup-compatibility/2006">
              <mc:Choice xmlns:v="urn:schemas-microsoft-com:vml" Requires="v">
                <p:oleObj spid="_x0000_s7190" name="Equation" r:id="rId44" imgW="431425" imgH="177646" progId="Equation.DSMT4">
                  <p:embed/>
                </p:oleObj>
              </mc:Choice>
              <mc:Fallback>
                <p:oleObj name="Equation" r:id="rId44" imgW="431425" imgH="177646" progId="Equation.DSMT4">
                  <p:embed/>
                  <p:pic>
                    <p:nvPicPr>
                      <p:cNvPr id="26" name="Object 22">
                        <a:extLst>
                          <a:ext uri="{FF2B5EF4-FFF2-40B4-BE49-F238E27FC236}">
                            <a16:creationId xmlns:a16="http://schemas.microsoft.com/office/drawing/2014/main" id="{CEC79E5F-0566-421D-9160-F49A73C351C3}"/>
                          </a:ext>
                        </a:extLst>
                      </p:cNvPr>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7108825" y="4697413"/>
                        <a:ext cx="946150" cy="409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 name="Object 23">
            <a:extLst>
              <a:ext uri="{FF2B5EF4-FFF2-40B4-BE49-F238E27FC236}">
                <a16:creationId xmlns:a16="http://schemas.microsoft.com/office/drawing/2014/main" id="{AB98FF18-64F4-4AEF-9893-0E02B9B9CDA5}"/>
              </a:ext>
            </a:extLst>
          </p:cNvPr>
          <p:cNvGraphicFramePr>
            <a:graphicFrameLocks noChangeAspect="1"/>
          </p:cNvGraphicFramePr>
          <p:nvPr/>
        </p:nvGraphicFramePr>
        <p:xfrm>
          <a:off x="6257925" y="5229225"/>
          <a:ext cx="1179513" cy="436563"/>
        </p:xfrm>
        <a:graphic>
          <a:graphicData uri="http://schemas.openxmlformats.org/presentationml/2006/ole">
            <mc:AlternateContent xmlns:mc="http://schemas.openxmlformats.org/markup-compatibility/2006">
              <mc:Choice xmlns:v="urn:schemas-microsoft-com:vml" Requires="v">
                <p:oleObj spid="_x0000_s7191" name="Equation" r:id="rId46" imgW="647700" imgH="228600" progId="Equation.DSMT4">
                  <p:embed/>
                </p:oleObj>
              </mc:Choice>
              <mc:Fallback>
                <p:oleObj name="Equation" r:id="rId46" imgW="647700" imgH="228600" progId="Equation.DSMT4">
                  <p:embed/>
                  <p:pic>
                    <p:nvPicPr>
                      <p:cNvPr id="27" name="Object 23">
                        <a:extLst>
                          <a:ext uri="{FF2B5EF4-FFF2-40B4-BE49-F238E27FC236}">
                            <a16:creationId xmlns:a16="http://schemas.microsoft.com/office/drawing/2014/main" id="{AB98FF18-64F4-4AEF-9893-0E02B9B9CDA5}"/>
                          </a:ext>
                        </a:extLst>
                      </p:cNvPr>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6257925" y="5229225"/>
                        <a:ext cx="1179513" cy="436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 name="Object 24">
            <a:extLst>
              <a:ext uri="{FF2B5EF4-FFF2-40B4-BE49-F238E27FC236}">
                <a16:creationId xmlns:a16="http://schemas.microsoft.com/office/drawing/2014/main" id="{B72135FC-7A65-4BC9-8675-0561C3432C96}"/>
              </a:ext>
            </a:extLst>
          </p:cNvPr>
          <p:cNvGraphicFramePr>
            <a:graphicFrameLocks noChangeAspect="1"/>
          </p:cNvGraphicFramePr>
          <p:nvPr/>
        </p:nvGraphicFramePr>
        <p:xfrm>
          <a:off x="6418263" y="5715000"/>
          <a:ext cx="1525587" cy="339725"/>
        </p:xfrm>
        <a:graphic>
          <a:graphicData uri="http://schemas.openxmlformats.org/presentationml/2006/ole">
            <mc:AlternateContent xmlns:mc="http://schemas.openxmlformats.org/markup-compatibility/2006">
              <mc:Choice xmlns:v="urn:schemas-microsoft-com:vml" Requires="v">
                <p:oleObj spid="_x0000_s7192" name="Equation" r:id="rId48" imgW="837836" imgH="177723" progId="Equation.DSMT4">
                  <p:embed/>
                </p:oleObj>
              </mc:Choice>
              <mc:Fallback>
                <p:oleObj name="Equation" r:id="rId48" imgW="837836" imgH="177723" progId="Equation.DSMT4">
                  <p:embed/>
                  <p:pic>
                    <p:nvPicPr>
                      <p:cNvPr id="28" name="Object 24">
                        <a:extLst>
                          <a:ext uri="{FF2B5EF4-FFF2-40B4-BE49-F238E27FC236}">
                            <a16:creationId xmlns:a16="http://schemas.microsoft.com/office/drawing/2014/main" id="{B72135FC-7A65-4BC9-8675-0561C3432C96}"/>
                          </a:ext>
                        </a:extLst>
                      </p:cNvPr>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6418263" y="5715000"/>
                        <a:ext cx="1525587" cy="339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 name="TextBox 28">
            <a:extLst>
              <a:ext uri="{FF2B5EF4-FFF2-40B4-BE49-F238E27FC236}">
                <a16:creationId xmlns:a16="http://schemas.microsoft.com/office/drawing/2014/main" id="{C3D65EFA-476F-4E6D-8653-BF8E56D4F8C9}"/>
              </a:ext>
            </a:extLst>
          </p:cNvPr>
          <p:cNvSpPr txBox="1"/>
          <p:nvPr/>
        </p:nvSpPr>
        <p:spPr>
          <a:xfrm>
            <a:off x="581025" y="5870575"/>
            <a:ext cx="2822575" cy="369888"/>
          </a:xfrm>
          <a:prstGeom prst="rect">
            <a:avLst/>
          </a:prstGeom>
          <a:noFill/>
        </p:spPr>
        <p:txBody>
          <a:bodyPr wrap="none">
            <a:spAutoFit/>
          </a:bodyPr>
          <a:lstStyle/>
          <a:p>
            <a:pPr eaLnBrk="1" hangingPunct="1">
              <a:defRPr/>
            </a:pPr>
            <a:r>
              <a:rPr lang="en-CA" b="1" dirty="0">
                <a:solidFill>
                  <a:srgbClr val="FF0000"/>
                </a:solidFill>
                <a:latin typeface="+mj-lt"/>
                <a:cs typeface="Arial" charset="0"/>
              </a:rPr>
              <a:t>Which paint is better?</a:t>
            </a:r>
          </a:p>
        </p:txBody>
      </p:sp>
      <p:sp>
        <p:nvSpPr>
          <p:cNvPr id="30" name="TextBox 29">
            <a:extLst>
              <a:ext uri="{FF2B5EF4-FFF2-40B4-BE49-F238E27FC236}">
                <a16:creationId xmlns:a16="http://schemas.microsoft.com/office/drawing/2014/main" id="{4845254C-3A0D-4326-B986-9CD4ADF2769C}"/>
              </a:ext>
            </a:extLst>
          </p:cNvPr>
          <p:cNvSpPr txBox="1"/>
          <p:nvPr/>
        </p:nvSpPr>
        <p:spPr>
          <a:xfrm>
            <a:off x="644525" y="6126163"/>
            <a:ext cx="8199438" cy="646112"/>
          </a:xfrm>
          <a:prstGeom prst="rect">
            <a:avLst/>
          </a:prstGeom>
          <a:noFill/>
        </p:spPr>
        <p:txBody>
          <a:bodyPr wrap="none">
            <a:spAutoFit/>
          </a:bodyPr>
          <a:lstStyle/>
          <a:p>
            <a:pPr eaLnBrk="1" hangingPunct="1">
              <a:defRPr/>
            </a:pPr>
            <a:r>
              <a:rPr lang="en-CA" dirty="0">
                <a:solidFill>
                  <a:srgbClr val="FF0000"/>
                </a:solidFill>
                <a:latin typeface="+mj-lt"/>
                <a:cs typeface="Arial" charset="0"/>
              </a:rPr>
              <a:t>Both paints have the same mean, but Paint A has a larger variance</a:t>
            </a:r>
          </a:p>
          <a:p>
            <a:pPr eaLnBrk="1" hangingPunct="1">
              <a:defRPr/>
            </a:pPr>
            <a:r>
              <a:rPr lang="en-CA" dirty="0">
                <a:solidFill>
                  <a:srgbClr val="FF0000"/>
                </a:solidFill>
                <a:latin typeface="+mj-lt"/>
                <a:cs typeface="Arial" charset="0"/>
              </a:rPr>
              <a:t>Standard deviation. Which means that there is more variability in Paint 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blinds(horizontal)">
                                      <p:cBhvr>
                                        <p:cTn id="7" dur="500"/>
                                        <p:tgtEl>
                                          <p:spTgt spid="7171"/>
                                        </p:tgtEl>
                                      </p:cBhvr>
                                    </p:animEffect>
                                  </p:childTnLst>
                                </p:cTn>
                              </p:par>
                              <p:par>
                                <p:cTn id="8" presetID="3" presetClass="entr" presetSubtype="10" fill="hold" nodeType="withEffect">
                                  <p:stCondLst>
                                    <p:cond delay="0"/>
                                  </p:stCondLst>
                                  <p:childTnLst>
                                    <p:set>
                                      <p:cBhvr>
                                        <p:cTn id="9" dur="1" fill="hold">
                                          <p:stCondLst>
                                            <p:cond delay="0"/>
                                          </p:stCondLst>
                                        </p:cTn>
                                        <p:tgtEl>
                                          <p:spTgt spid="7172"/>
                                        </p:tgtEl>
                                        <p:attrNameLst>
                                          <p:attrName>style.visibility</p:attrName>
                                        </p:attrNameLst>
                                      </p:cBhvr>
                                      <p:to>
                                        <p:strVal val="visible"/>
                                      </p:to>
                                    </p:set>
                                    <p:animEffect transition="in" filter="blinds(horizontal)">
                                      <p:cBhvr>
                                        <p:cTn id="10" dur="500"/>
                                        <p:tgtEl>
                                          <p:spTgt spid="717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linds(horizontal)">
                                      <p:cBhvr>
                                        <p:cTn id="18" dur="500"/>
                                        <p:tgtEl>
                                          <p:spTgt spid="14"/>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blinds(horizontal)">
                                      <p:cBhvr>
                                        <p:cTn id="21" dur="500"/>
                                        <p:tgtEl>
                                          <p:spTgt spid="2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7173"/>
                                        </p:tgtEl>
                                        <p:attrNameLst>
                                          <p:attrName>style.visibility</p:attrName>
                                        </p:attrNameLst>
                                      </p:cBhvr>
                                      <p:to>
                                        <p:strVal val="visible"/>
                                      </p:to>
                                    </p:set>
                                    <p:animEffect transition="in" filter="blinds(horizontal)">
                                      <p:cBhvr>
                                        <p:cTn id="26" dur="500"/>
                                        <p:tgtEl>
                                          <p:spTgt spid="717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p:cTn id="30" dur="1" fill="hold">
                                          <p:stCondLst>
                                            <p:cond delay="0"/>
                                          </p:stCondLst>
                                        </p:cTn>
                                        <p:tgtEl>
                                          <p:spTgt spid="7175"/>
                                        </p:tgtEl>
                                        <p:attrNameLst>
                                          <p:attrName>style.visibility</p:attrName>
                                        </p:attrNameLst>
                                      </p:cBhvr>
                                      <p:to>
                                        <p:strVal val="visible"/>
                                      </p:to>
                                    </p:set>
                                    <p:animEffect transition="in" filter="blinds(horizontal)">
                                      <p:cBhvr>
                                        <p:cTn id="31" dur="500"/>
                                        <p:tgtEl>
                                          <p:spTgt spid="717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nodeType="clickEffect">
                                  <p:stCondLst>
                                    <p:cond delay="0"/>
                                  </p:stCondLst>
                                  <p:childTnLst>
                                    <p:set>
                                      <p:cBhvr>
                                        <p:cTn id="35" dur="1" fill="hold">
                                          <p:stCondLst>
                                            <p:cond delay="0"/>
                                          </p:stCondLst>
                                        </p:cTn>
                                        <p:tgtEl>
                                          <p:spTgt spid="7176"/>
                                        </p:tgtEl>
                                        <p:attrNameLst>
                                          <p:attrName>style.visibility</p:attrName>
                                        </p:attrNameLst>
                                      </p:cBhvr>
                                      <p:to>
                                        <p:strVal val="visible"/>
                                      </p:to>
                                    </p:set>
                                    <p:animEffect transition="in" filter="blinds(horizontal)">
                                      <p:cBhvr>
                                        <p:cTn id="36" dur="500"/>
                                        <p:tgtEl>
                                          <p:spTgt spid="717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nodeType="clickEffect">
                                  <p:stCondLst>
                                    <p:cond delay="0"/>
                                  </p:stCondLst>
                                  <p:childTnLst>
                                    <p:set>
                                      <p:cBhvr>
                                        <p:cTn id="40" dur="1" fill="hold">
                                          <p:stCondLst>
                                            <p:cond delay="0"/>
                                          </p:stCondLst>
                                        </p:cTn>
                                        <p:tgtEl>
                                          <p:spTgt spid="7174"/>
                                        </p:tgtEl>
                                        <p:attrNameLst>
                                          <p:attrName>style.visibility</p:attrName>
                                        </p:attrNameLst>
                                      </p:cBhvr>
                                      <p:to>
                                        <p:strVal val="visible"/>
                                      </p:to>
                                    </p:set>
                                    <p:animEffect transition="in" filter="blinds(horizontal)">
                                      <p:cBhvr>
                                        <p:cTn id="41" dur="500"/>
                                        <p:tgtEl>
                                          <p:spTgt spid="7174"/>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3" presetClass="entr" presetSubtype="10" fill="hold" nodeType="clickEffect">
                                  <p:stCondLst>
                                    <p:cond delay="0"/>
                                  </p:stCondLst>
                                  <p:childTnLst>
                                    <p:set>
                                      <p:cBhvr>
                                        <p:cTn id="45" dur="1" fill="hold">
                                          <p:stCondLst>
                                            <p:cond delay="0"/>
                                          </p:stCondLst>
                                        </p:cTn>
                                        <p:tgtEl>
                                          <p:spTgt spid="7177"/>
                                        </p:tgtEl>
                                        <p:attrNameLst>
                                          <p:attrName>style.visibility</p:attrName>
                                        </p:attrNameLst>
                                      </p:cBhvr>
                                      <p:to>
                                        <p:strVal val="visible"/>
                                      </p:to>
                                    </p:set>
                                    <p:animEffect transition="in" filter="blinds(horizontal)">
                                      <p:cBhvr>
                                        <p:cTn id="46" dur="500"/>
                                        <p:tgtEl>
                                          <p:spTgt spid="7177"/>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3" presetClass="entr" presetSubtype="10" fill="hold" nodeType="clickEffect">
                                  <p:stCondLst>
                                    <p:cond delay="0"/>
                                  </p:stCondLst>
                                  <p:childTnLst>
                                    <p:set>
                                      <p:cBhvr>
                                        <p:cTn id="50" dur="1" fill="hold">
                                          <p:stCondLst>
                                            <p:cond delay="0"/>
                                          </p:stCondLst>
                                        </p:cTn>
                                        <p:tgtEl>
                                          <p:spTgt spid="7178"/>
                                        </p:tgtEl>
                                        <p:attrNameLst>
                                          <p:attrName>style.visibility</p:attrName>
                                        </p:attrNameLst>
                                      </p:cBhvr>
                                      <p:to>
                                        <p:strVal val="visible"/>
                                      </p:to>
                                    </p:set>
                                    <p:animEffect transition="in" filter="blinds(horizontal)">
                                      <p:cBhvr>
                                        <p:cTn id="51" dur="500"/>
                                        <p:tgtEl>
                                          <p:spTgt spid="7178"/>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3" presetClass="entr" presetSubtype="10" fill="hold" nodeType="clickEffect">
                                  <p:stCondLst>
                                    <p:cond delay="0"/>
                                  </p:stCondLst>
                                  <p:childTnLst>
                                    <p:set>
                                      <p:cBhvr>
                                        <p:cTn id="55" dur="1" fill="hold">
                                          <p:stCondLst>
                                            <p:cond delay="0"/>
                                          </p:stCondLst>
                                        </p:cTn>
                                        <p:tgtEl>
                                          <p:spTgt spid="7179"/>
                                        </p:tgtEl>
                                        <p:attrNameLst>
                                          <p:attrName>style.visibility</p:attrName>
                                        </p:attrNameLst>
                                      </p:cBhvr>
                                      <p:to>
                                        <p:strVal val="visible"/>
                                      </p:to>
                                    </p:set>
                                    <p:animEffect transition="in" filter="blinds(horizontal)">
                                      <p:cBhvr>
                                        <p:cTn id="56" dur="500"/>
                                        <p:tgtEl>
                                          <p:spTgt spid="7179"/>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3" presetClass="entr" presetSubtype="10" fill="hold" nodeType="clickEffect">
                                  <p:stCondLst>
                                    <p:cond delay="0"/>
                                  </p:stCondLst>
                                  <p:childTnLst>
                                    <p:set>
                                      <p:cBhvr>
                                        <p:cTn id="60" dur="1" fill="hold">
                                          <p:stCondLst>
                                            <p:cond delay="0"/>
                                          </p:stCondLst>
                                        </p:cTn>
                                        <p:tgtEl>
                                          <p:spTgt spid="7180"/>
                                        </p:tgtEl>
                                        <p:attrNameLst>
                                          <p:attrName>style.visibility</p:attrName>
                                        </p:attrNameLst>
                                      </p:cBhvr>
                                      <p:to>
                                        <p:strVal val="visible"/>
                                      </p:to>
                                    </p:set>
                                    <p:animEffect transition="in" filter="blinds(horizontal)">
                                      <p:cBhvr>
                                        <p:cTn id="61" dur="500"/>
                                        <p:tgtEl>
                                          <p:spTgt spid="7180"/>
                                        </p:tgtEl>
                                      </p:cBhvr>
                                    </p:animEffect>
                                  </p:childTnLst>
                                </p:cTn>
                              </p:par>
                              <p:par>
                                <p:cTn id="62" presetID="3" presetClass="exit" presetSubtype="10" fill="hold" nodeType="withEffect">
                                  <p:stCondLst>
                                    <p:cond delay="0"/>
                                  </p:stCondLst>
                                  <p:childTnLst>
                                    <p:animEffect transition="out" filter="blinds(horizontal)">
                                      <p:cBhvr>
                                        <p:cTn id="63" dur="500"/>
                                        <p:tgtEl>
                                          <p:spTgt spid="7179"/>
                                        </p:tgtEl>
                                      </p:cBhvr>
                                    </p:animEffect>
                                    <p:set>
                                      <p:cBhvr>
                                        <p:cTn id="64" dur="1" fill="hold">
                                          <p:stCondLst>
                                            <p:cond delay="499"/>
                                          </p:stCondLst>
                                        </p:cTn>
                                        <p:tgtEl>
                                          <p:spTgt spid="7179"/>
                                        </p:tgtEl>
                                        <p:attrNameLst>
                                          <p:attrName>style.visibility</p:attrName>
                                        </p:attrNameLst>
                                      </p:cBhvr>
                                      <p:to>
                                        <p:strVal val="hidden"/>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ntr" presetSubtype="10" fill="hold" nodeType="clickEffect">
                                  <p:stCondLst>
                                    <p:cond delay="0"/>
                                  </p:stCondLst>
                                  <p:childTnLst>
                                    <p:set>
                                      <p:cBhvr>
                                        <p:cTn id="68" dur="1" fill="hold">
                                          <p:stCondLst>
                                            <p:cond delay="0"/>
                                          </p:stCondLst>
                                        </p:cTn>
                                        <p:tgtEl>
                                          <p:spTgt spid="7181"/>
                                        </p:tgtEl>
                                        <p:attrNameLst>
                                          <p:attrName>style.visibility</p:attrName>
                                        </p:attrNameLst>
                                      </p:cBhvr>
                                      <p:to>
                                        <p:strVal val="visible"/>
                                      </p:to>
                                    </p:set>
                                    <p:animEffect transition="in" filter="blinds(horizontal)">
                                      <p:cBhvr>
                                        <p:cTn id="69" dur="500"/>
                                        <p:tgtEl>
                                          <p:spTgt spid="7181"/>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3" presetClass="entr" presetSubtype="10" fill="hold" nodeType="clickEffect">
                                  <p:stCondLst>
                                    <p:cond delay="0"/>
                                  </p:stCondLst>
                                  <p:childTnLst>
                                    <p:set>
                                      <p:cBhvr>
                                        <p:cTn id="73" dur="1" fill="hold">
                                          <p:stCondLst>
                                            <p:cond delay="0"/>
                                          </p:stCondLst>
                                        </p:cTn>
                                        <p:tgtEl>
                                          <p:spTgt spid="7182"/>
                                        </p:tgtEl>
                                        <p:attrNameLst>
                                          <p:attrName>style.visibility</p:attrName>
                                        </p:attrNameLst>
                                      </p:cBhvr>
                                      <p:to>
                                        <p:strVal val="visible"/>
                                      </p:to>
                                    </p:set>
                                    <p:animEffect transition="in" filter="blinds(horizontal)">
                                      <p:cBhvr>
                                        <p:cTn id="74" dur="500"/>
                                        <p:tgtEl>
                                          <p:spTgt spid="7182"/>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3" presetClass="entr" presetSubtype="10" fill="hold" nodeType="clickEffect">
                                  <p:stCondLst>
                                    <p:cond delay="0"/>
                                  </p:stCondLst>
                                  <p:childTnLst>
                                    <p:set>
                                      <p:cBhvr>
                                        <p:cTn id="78" dur="1" fill="hold">
                                          <p:stCondLst>
                                            <p:cond delay="0"/>
                                          </p:stCondLst>
                                        </p:cTn>
                                        <p:tgtEl>
                                          <p:spTgt spid="7183"/>
                                        </p:tgtEl>
                                        <p:attrNameLst>
                                          <p:attrName>style.visibility</p:attrName>
                                        </p:attrNameLst>
                                      </p:cBhvr>
                                      <p:to>
                                        <p:strVal val="visible"/>
                                      </p:to>
                                    </p:set>
                                    <p:animEffect transition="in" filter="blinds(horizontal)">
                                      <p:cBhvr>
                                        <p:cTn id="79" dur="500"/>
                                        <p:tgtEl>
                                          <p:spTgt spid="7183"/>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3" presetClass="entr" presetSubtype="10" fill="hold" nodeType="clickEffect">
                                  <p:stCondLst>
                                    <p:cond delay="0"/>
                                  </p:stCondLst>
                                  <p:childTnLst>
                                    <p:set>
                                      <p:cBhvr>
                                        <p:cTn id="83" dur="1" fill="hold">
                                          <p:stCondLst>
                                            <p:cond delay="0"/>
                                          </p:stCondLst>
                                        </p:cTn>
                                        <p:tgtEl>
                                          <p:spTgt spid="22"/>
                                        </p:tgtEl>
                                        <p:attrNameLst>
                                          <p:attrName>style.visibility</p:attrName>
                                        </p:attrNameLst>
                                      </p:cBhvr>
                                      <p:to>
                                        <p:strVal val="visible"/>
                                      </p:to>
                                    </p:set>
                                    <p:animEffect transition="in" filter="blinds(horizontal)">
                                      <p:cBhvr>
                                        <p:cTn id="84" dur="500"/>
                                        <p:tgtEl>
                                          <p:spTgt spid="22"/>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3" presetClass="entr" presetSubtype="10" fill="hold" nodeType="click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blinds(horizontal)">
                                      <p:cBhvr>
                                        <p:cTn id="89" dur="500"/>
                                        <p:tgtEl>
                                          <p:spTgt spid="23"/>
                                        </p:tgtEl>
                                      </p:cBhvr>
                                    </p:animEffect>
                                  </p:childTnLst>
                                </p:cTn>
                              </p:par>
                              <p:par>
                                <p:cTn id="90" presetID="3" presetClass="exit" presetSubtype="10" fill="hold" nodeType="withEffect">
                                  <p:stCondLst>
                                    <p:cond delay="0"/>
                                  </p:stCondLst>
                                  <p:childTnLst>
                                    <p:animEffect transition="out" filter="blinds(horizontal)">
                                      <p:cBhvr>
                                        <p:cTn id="91" dur="500"/>
                                        <p:tgtEl>
                                          <p:spTgt spid="22"/>
                                        </p:tgtEl>
                                      </p:cBhvr>
                                    </p:animEffect>
                                    <p:set>
                                      <p:cBhvr>
                                        <p:cTn id="92" dur="1" fill="hold">
                                          <p:stCondLst>
                                            <p:cond delay="499"/>
                                          </p:stCondLst>
                                        </p:cTn>
                                        <p:tgtEl>
                                          <p:spTgt spid="22"/>
                                        </p:tgtEl>
                                        <p:attrNameLst>
                                          <p:attrName>style.visibility</p:attrName>
                                        </p:attrNameLst>
                                      </p:cBhvr>
                                      <p:to>
                                        <p:strVal val="hidden"/>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3" presetClass="entr" presetSubtype="10" fill="hold" nodeType="clickEffect">
                                  <p:stCondLst>
                                    <p:cond delay="0"/>
                                  </p:stCondLst>
                                  <p:childTnLst>
                                    <p:set>
                                      <p:cBhvr>
                                        <p:cTn id="96" dur="1" fill="hold">
                                          <p:stCondLst>
                                            <p:cond delay="0"/>
                                          </p:stCondLst>
                                        </p:cTn>
                                        <p:tgtEl>
                                          <p:spTgt spid="24"/>
                                        </p:tgtEl>
                                        <p:attrNameLst>
                                          <p:attrName>style.visibility</p:attrName>
                                        </p:attrNameLst>
                                      </p:cBhvr>
                                      <p:to>
                                        <p:strVal val="visible"/>
                                      </p:to>
                                    </p:set>
                                    <p:animEffect transition="in" filter="blinds(horizontal)">
                                      <p:cBhvr>
                                        <p:cTn id="97" dur="500"/>
                                        <p:tgtEl>
                                          <p:spTgt spid="24"/>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3" presetClass="entr" presetSubtype="10" fill="hold" nodeType="clickEffect">
                                  <p:stCondLst>
                                    <p:cond delay="0"/>
                                  </p:stCondLst>
                                  <p:childTnLst>
                                    <p:set>
                                      <p:cBhvr>
                                        <p:cTn id="101" dur="1" fill="hold">
                                          <p:stCondLst>
                                            <p:cond delay="0"/>
                                          </p:stCondLst>
                                        </p:cTn>
                                        <p:tgtEl>
                                          <p:spTgt spid="25"/>
                                        </p:tgtEl>
                                        <p:attrNameLst>
                                          <p:attrName>style.visibility</p:attrName>
                                        </p:attrNameLst>
                                      </p:cBhvr>
                                      <p:to>
                                        <p:strVal val="visible"/>
                                      </p:to>
                                    </p:set>
                                    <p:animEffect transition="in" filter="blinds(horizontal)">
                                      <p:cBhvr>
                                        <p:cTn id="102" dur="500"/>
                                        <p:tgtEl>
                                          <p:spTgt spid="25"/>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3" presetClass="entr" presetSubtype="10" fill="hold" nodeType="clickEffect">
                                  <p:stCondLst>
                                    <p:cond delay="0"/>
                                  </p:stCondLst>
                                  <p:childTnLst>
                                    <p:set>
                                      <p:cBhvr>
                                        <p:cTn id="106" dur="1" fill="hold">
                                          <p:stCondLst>
                                            <p:cond delay="0"/>
                                          </p:stCondLst>
                                        </p:cTn>
                                        <p:tgtEl>
                                          <p:spTgt spid="26"/>
                                        </p:tgtEl>
                                        <p:attrNameLst>
                                          <p:attrName>style.visibility</p:attrName>
                                        </p:attrNameLst>
                                      </p:cBhvr>
                                      <p:to>
                                        <p:strVal val="visible"/>
                                      </p:to>
                                    </p:set>
                                    <p:animEffect transition="in" filter="blinds(horizontal)">
                                      <p:cBhvr>
                                        <p:cTn id="107" dur="500"/>
                                        <p:tgtEl>
                                          <p:spTgt spid="26"/>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3" presetClass="entr" presetSubtype="10" fill="hold" nodeType="clickEffect">
                                  <p:stCondLst>
                                    <p:cond delay="0"/>
                                  </p:stCondLst>
                                  <p:childTnLst>
                                    <p:set>
                                      <p:cBhvr>
                                        <p:cTn id="111" dur="1" fill="hold">
                                          <p:stCondLst>
                                            <p:cond delay="0"/>
                                          </p:stCondLst>
                                        </p:cTn>
                                        <p:tgtEl>
                                          <p:spTgt spid="7184"/>
                                        </p:tgtEl>
                                        <p:attrNameLst>
                                          <p:attrName>style.visibility</p:attrName>
                                        </p:attrNameLst>
                                      </p:cBhvr>
                                      <p:to>
                                        <p:strVal val="visible"/>
                                      </p:to>
                                    </p:set>
                                    <p:animEffect transition="in" filter="blinds(horizontal)">
                                      <p:cBhvr>
                                        <p:cTn id="112" dur="500"/>
                                        <p:tgtEl>
                                          <p:spTgt spid="7184"/>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3" presetClass="entr" presetSubtype="10" fill="hold" nodeType="clickEffect">
                                  <p:stCondLst>
                                    <p:cond delay="0"/>
                                  </p:stCondLst>
                                  <p:childTnLst>
                                    <p:set>
                                      <p:cBhvr>
                                        <p:cTn id="116" dur="1" fill="hold">
                                          <p:stCondLst>
                                            <p:cond delay="0"/>
                                          </p:stCondLst>
                                        </p:cTn>
                                        <p:tgtEl>
                                          <p:spTgt spid="7185"/>
                                        </p:tgtEl>
                                        <p:attrNameLst>
                                          <p:attrName>style.visibility</p:attrName>
                                        </p:attrNameLst>
                                      </p:cBhvr>
                                      <p:to>
                                        <p:strVal val="visible"/>
                                      </p:to>
                                    </p:set>
                                    <p:animEffect transition="in" filter="blinds(horizontal)">
                                      <p:cBhvr>
                                        <p:cTn id="117" dur="500"/>
                                        <p:tgtEl>
                                          <p:spTgt spid="7185"/>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3" presetClass="entr" presetSubtype="10" fill="hold" nodeType="clickEffect">
                                  <p:stCondLst>
                                    <p:cond delay="0"/>
                                  </p:stCondLst>
                                  <p:childTnLst>
                                    <p:set>
                                      <p:cBhvr>
                                        <p:cTn id="121" dur="1" fill="hold">
                                          <p:stCondLst>
                                            <p:cond delay="0"/>
                                          </p:stCondLst>
                                        </p:cTn>
                                        <p:tgtEl>
                                          <p:spTgt spid="27"/>
                                        </p:tgtEl>
                                        <p:attrNameLst>
                                          <p:attrName>style.visibility</p:attrName>
                                        </p:attrNameLst>
                                      </p:cBhvr>
                                      <p:to>
                                        <p:strVal val="visible"/>
                                      </p:to>
                                    </p:set>
                                    <p:animEffect transition="in" filter="blinds(horizontal)">
                                      <p:cBhvr>
                                        <p:cTn id="122" dur="500"/>
                                        <p:tgtEl>
                                          <p:spTgt spid="27"/>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3" presetClass="entr" presetSubtype="10" fill="hold" nodeType="clickEffect">
                                  <p:stCondLst>
                                    <p:cond delay="0"/>
                                  </p:stCondLst>
                                  <p:childTnLst>
                                    <p:set>
                                      <p:cBhvr>
                                        <p:cTn id="126" dur="1" fill="hold">
                                          <p:stCondLst>
                                            <p:cond delay="0"/>
                                          </p:stCondLst>
                                        </p:cTn>
                                        <p:tgtEl>
                                          <p:spTgt spid="28"/>
                                        </p:tgtEl>
                                        <p:attrNameLst>
                                          <p:attrName>style.visibility</p:attrName>
                                        </p:attrNameLst>
                                      </p:cBhvr>
                                      <p:to>
                                        <p:strVal val="visible"/>
                                      </p:to>
                                    </p:set>
                                    <p:animEffect transition="in" filter="blinds(horizontal)">
                                      <p:cBhvr>
                                        <p:cTn id="127" dur="500"/>
                                        <p:tgtEl>
                                          <p:spTgt spid="28"/>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3" presetClass="entr" presetSubtype="10" fill="hold" grpId="0" nodeType="clickEffect">
                                  <p:stCondLst>
                                    <p:cond delay="0"/>
                                  </p:stCondLst>
                                  <p:childTnLst>
                                    <p:set>
                                      <p:cBhvr>
                                        <p:cTn id="131" dur="1" fill="hold">
                                          <p:stCondLst>
                                            <p:cond delay="0"/>
                                          </p:stCondLst>
                                        </p:cTn>
                                        <p:tgtEl>
                                          <p:spTgt spid="29"/>
                                        </p:tgtEl>
                                        <p:attrNameLst>
                                          <p:attrName>style.visibility</p:attrName>
                                        </p:attrNameLst>
                                      </p:cBhvr>
                                      <p:to>
                                        <p:strVal val="visible"/>
                                      </p:to>
                                    </p:set>
                                    <p:animEffect transition="in" filter="blinds(horizontal)">
                                      <p:cBhvr>
                                        <p:cTn id="132" dur="500"/>
                                        <p:tgtEl>
                                          <p:spTgt spid="29"/>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3" presetClass="entr" presetSubtype="10" fill="hold" grpId="0" nodeType="clickEffect">
                                  <p:stCondLst>
                                    <p:cond delay="0"/>
                                  </p:stCondLst>
                                  <p:childTnLst>
                                    <p:set>
                                      <p:cBhvr>
                                        <p:cTn id="136" dur="1" fill="hold">
                                          <p:stCondLst>
                                            <p:cond delay="0"/>
                                          </p:stCondLst>
                                        </p:cTn>
                                        <p:tgtEl>
                                          <p:spTgt spid="30"/>
                                        </p:tgtEl>
                                        <p:attrNameLst>
                                          <p:attrName>style.visibility</p:attrName>
                                        </p:attrNameLst>
                                      </p:cBhvr>
                                      <p:to>
                                        <p:strVal val="visible"/>
                                      </p:to>
                                    </p:set>
                                    <p:animEffect transition="in" filter="blinds(horizontal)">
                                      <p:cBhvr>
                                        <p:cTn id="13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p:bldP spid="20" grpId="0"/>
      <p:bldP spid="29" grpId="0"/>
      <p:bldP spid="3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3CE32-7CE7-4BCA-A88A-718C8CE268AC}"/>
              </a:ext>
            </a:extLst>
          </p:cNvPr>
          <p:cNvSpPr>
            <a:spLocks noGrp="1"/>
          </p:cNvSpPr>
          <p:nvPr>
            <p:ph type="title"/>
          </p:nvPr>
        </p:nvSpPr>
        <p:spPr>
          <a:xfrm>
            <a:off x="457200" y="274638"/>
            <a:ext cx="7467600" cy="652462"/>
          </a:xfrm>
        </p:spPr>
        <p:txBody>
          <a:bodyPr>
            <a:normAutofit fontScale="90000"/>
          </a:bodyPr>
          <a:lstStyle/>
          <a:p>
            <a:pPr>
              <a:defRPr/>
            </a:pPr>
            <a:r>
              <a:rPr lang="en-CA" sz="2500" dirty="0"/>
              <a:t>Main Ideas for Variance &amp; Standard Deviation</a:t>
            </a:r>
          </a:p>
        </p:txBody>
      </p:sp>
      <p:sp>
        <p:nvSpPr>
          <p:cNvPr id="3" name="Content Placeholder 2">
            <a:extLst>
              <a:ext uri="{FF2B5EF4-FFF2-40B4-BE49-F238E27FC236}">
                <a16:creationId xmlns:a16="http://schemas.microsoft.com/office/drawing/2014/main" id="{CFC5D96B-EDBD-410A-A658-31F3DD87FFA1}"/>
              </a:ext>
            </a:extLst>
          </p:cNvPr>
          <p:cNvSpPr>
            <a:spLocks noGrp="1"/>
          </p:cNvSpPr>
          <p:nvPr>
            <p:ph sz="quarter" idx="1"/>
          </p:nvPr>
        </p:nvSpPr>
        <p:spPr>
          <a:xfrm>
            <a:off x="457200" y="968375"/>
            <a:ext cx="8242300" cy="3254375"/>
          </a:xfrm>
        </p:spPr>
        <p:txBody>
          <a:bodyPr/>
          <a:lstStyle/>
          <a:p>
            <a:r>
              <a:rPr lang="en-CA" altLang="en-US" sz="2200" dirty="0"/>
              <a:t>Again, Standard Deviation (</a:t>
            </a:r>
            <a:r>
              <a:rPr lang="en-CA" altLang="en-US" sz="2200" i="1" dirty="0"/>
              <a:t>s</a:t>
            </a:r>
            <a:r>
              <a:rPr lang="en-CA" altLang="en-US" sz="2200" dirty="0"/>
              <a:t>) and variance(</a:t>
            </a:r>
            <a:r>
              <a:rPr lang="en-CA" altLang="en-US" sz="2200" i="1" dirty="0"/>
              <a:t>s</a:t>
            </a:r>
            <a:r>
              <a:rPr lang="en-CA" altLang="en-US" sz="2200" i="1" baseline="30000" dirty="0"/>
              <a:t>2</a:t>
            </a:r>
            <a:r>
              <a:rPr lang="en-CA" altLang="en-US" sz="2200" dirty="0"/>
              <a:t>) should only be used when the distribution is symmetrical with the mean in the center and with no outliers</a:t>
            </a:r>
          </a:p>
          <a:p>
            <a:r>
              <a:rPr lang="en-CA" altLang="en-US" sz="2200" dirty="0"/>
              <a:t>If the distribution is skewed or has outliers, use the five number summary (</a:t>
            </a:r>
            <a:r>
              <a:rPr lang="en-CA" altLang="en-US" sz="2200" dirty="0" err="1"/>
              <a:t>BOXplot</a:t>
            </a:r>
            <a:r>
              <a:rPr lang="en-CA" altLang="en-US" sz="2200" dirty="0"/>
              <a:t>) instead</a:t>
            </a:r>
          </a:p>
          <a:p>
            <a:r>
              <a:rPr lang="en-CA" altLang="en-US" sz="2200" dirty="0"/>
              <a:t>Units for std deviation is the same as the observations</a:t>
            </a:r>
          </a:p>
          <a:p>
            <a:r>
              <a:rPr lang="en-CA" altLang="en-US" sz="2200" dirty="0"/>
              <a:t>Units for variance is squared</a:t>
            </a:r>
          </a:p>
          <a:p>
            <a:r>
              <a:rPr lang="en-CA" altLang="en-US" sz="2200" dirty="0"/>
              <a:t>If the </a:t>
            </a:r>
            <a:r>
              <a:rPr lang="en-CA" altLang="en-US" sz="2200" i="1" dirty="0"/>
              <a:t>s=0</a:t>
            </a:r>
            <a:r>
              <a:rPr lang="en-CA" altLang="en-US" sz="2200" dirty="0"/>
              <a:t>, then all the observations are the same</a:t>
            </a:r>
          </a:p>
          <a:p>
            <a:r>
              <a:rPr lang="en-CA" altLang="en-US" sz="2200" dirty="0"/>
              <a:t>If “s” is large, data is spread out</a:t>
            </a:r>
          </a:p>
          <a:p>
            <a:r>
              <a:rPr lang="en-CA" altLang="en-US" sz="2200" dirty="0"/>
              <a:t>When asked to find the std dev. &amp; variance of a sample, use these two formulas instead: </a:t>
            </a:r>
          </a:p>
          <a:p>
            <a:endParaRPr lang="en-CA" altLang="en-US" sz="2200" dirty="0"/>
          </a:p>
          <a:p>
            <a:endParaRPr lang="en-CA" altLang="en-US" dirty="0"/>
          </a:p>
        </p:txBody>
      </p:sp>
      <p:graphicFrame>
        <p:nvGraphicFramePr>
          <p:cNvPr id="12" name="Object 3">
            <a:extLst>
              <a:ext uri="{FF2B5EF4-FFF2-40B4-BE49-F238E27FC236}">
                <a16:creationId xmlns:a16="http://schemas.microsoft.com/office/drawing/2014/main" id="{9CE69B54-BD62-4590-9277-3FA6D2DCCE30}"/>
              </a:ext>
            </a:extLst>
          </p:cNvPr>
          <p:cNvGraphicFramePr>
            <a:graphicFrameLocks noChangeAspect="1"/>
          </p:cNvGraphicFramePr>
          <p:nvPr>
            <p:extLst>
              <p:ext uri="{D42A27DB-BD31-4B8C-83A1-F6EECF244321}">
                <p14:modId xmlns:p14="http://schemas.microsoft.com/office/powerpoint/2010/main" val="2514488171"/>
              </p:ext>
            </p:extLst>
          </p:nvPr>
        </p:nvGraphicFramePr>
        <p:xfrm>
          <a:off x="1515137" y="5230836"/>
          <a:ext cx="2052411" cy="1095123"/>
        </p:xfrm>
        <a:graphic>
          <a:graphicData uri="http://schemas.openxmlformats.org/presentationml/2006/ole">
            <mc:AlternateContent xmlns:mc="http://schemas.openxmlformats.org/markup-compatibility/2006">
              <mc:Choice xmlns:v="urn:schemas-microsoft-com:vml" Requires="v">
                <p:oleObj spid="_x0000_s8194" name="Equation" r:id="rId4" imgW="1143000" imgH="609600" progId="Equation.DSMT4">
                  <p:embed/>
                </p:oleObj>
              </mc:Choice>
              <mc:Fallback>
                <p:oleObj name="Equation" r:id="rId4" imgW="1143000" imgH="609600" progId="Equation.DSMT4">
                  <p:embed/>
                  <p:pic>
                    <p:nvPicPr>
                      <p:cNvPr id="12" name="Object 3">
                        <a:extLst>
                          <a:ext uri="{FF2B5EF4-FFF2-40B4-BE49-F238E27FC236}">
                            <a16:creationId xmlns:a16="http://schemas.microsoft.com/office/drawing/2014/main" id="{9CE69B54-BD62-4590-9277-3FA6D2DCCE3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5137" y="5230836"/>
                        <a:ext cx="2052411" cy="1095123"/>
                      </a:xfrm>
                      <a:prstGeom prst="rect">
                        <a:avLst/>
                      </a:prstGeom>
                      <a:noFill/>
                      <a:ln>
                        <a:noFill/>
                      </a:ln>
                      <a:effectLst/>
                    </p:spPr>
                  </p:pic>
                </p:oleObj>
              </mc:Fallback>
            </mc:AlternateContent>
          </a:graphicData>
        </a:graphic>
      </p:graphicFrame>
      <p:graphicFrame>
        <p:nvGraphicFramePr>
          <p:cNvPr id="14" name="Object 3">
            <a:extLst>
              <a:ext uri="{FF2B5EF4-FFF2-40B4-BE49-F238E27FC236}">
                <a16:creationId xmlns:a16="http://schemas.microsoft.com/office/drawing/2014/main" id="{9DC7FDF3-C688-41C6-908A-04B143F3EFA6}"/>
              </a:ext>
            </a:extLst>
          </p:cNvPr>
          <p:cNvGraphicFramePr>
            <a:graphicFrameLocks noChangeAspect="1"/>
          </p:cNvGraphicFramePr>
          <p:nvPr>
            <p:extLst>
              <p:ext uri="{D42A27DB-BD31-4B8C-83A1-F6EECF244321}">
                <p14:modId xmlns:p14="http://schemas.microsoft.com/office/powerpoint/2010/main" val="4085980570"/>
              </p:ext>
            </p:extLst>
          </p:nvPr>
        </p:nvGraphicFramePr>
        <p:xfrm>
          <a:off x="4701400" y="5264808"/>
          <a:ext cx="1955115" cy="1061151"/>
        </p:xfrm>
        <a:graphic>
          <a:graphicData uri="http://schemas.openxmlformats.org/presentationml/2006/ole">
            <mc:AlternateContent xmlns:mc="http://schemas.openxmlformats.org/markup-compatibility/2006">
              <mc:Choice xmlns:v="urn:schemas-microsoft-com:vml" Requires="v">
                <p:oleObj spid="_x0000_s8195" name="Equation" r:id="rId6" imgW="1193760" imgH="647640" progId="Equation.DSMT4">
                  <p:embed/>
                </p:oleObj>
              </mc:Choice>
              <mc:Fallback>
                <p:oleObj name="Equation" r:id="rId6" imgW="1193760" imgH="647640" progId="Equation.DSMT4">
                  <p:embed/>
                  <p:pic>
                    <p:nvPicPr>
                      <p:cNvPr id="14" name="Object 3">
                        <a:extLst>
                          <a:ext uri="{FF2B5EF4-FFF2-40B4-BE49-F238E27FC236}">
                            <a16:creationId xmlns:a16="http://schemas.microsoft.com/office/drawing/2014/main" id="{9DC7FDF3-C688-41C6-908A-04B143F3EFA6}"/>
                          </a:ext>
                        </a:extLst>
                      </p:cNvPr>
                      <p:cNvPicPr>
                        <a:picLocks noChangeAspect="1" noChangeArrowheads="1"/>
                      </p:cNvPicPr>
                      <p:nvPr/>
                    </p:nvPicPr>
                    <p:blipFill>
                      <a:blip r:embed="rId7"/>
                      <a:srcRect/>
                      <a:stretch>
                        <a:fillRect/>
                      </a:stretch>
                    </p:blipFill>
                    <p:spPr bwMode="auto">
                      <a:xfrm>
                        <a:off x="4701400" y="5264808"/>
                        <a:ext cx="1955115" cy="1061151"/>
                      </a:xfrm>
                      <a:prstGeom prst="rect">
                        <a:avLst/>
                      </a:prstGeom>
                      <a:noFill/>
                      <a:ln>
                        <a:noFill/>
                      </a:ln>
                      <a:effectLst/>
                    </p:spPr>
                  </p:pic>
                </p:oleObj>
              </mc:Fallback>
            </mc:AlternateContent>
          </a:graphicData>
        </a:graphic>
      </p:graphicFrame>
      <p:sp>
        <p:nvSpPr>
          <p:cNvPr id="15" name="TextBox 14">
            <a:extLst>
              <a:ext uri="{FF2B5EF4-FFF2-40B4-BE49-F238E27FC236}">
                <a16:creationId xmlns:a16="http://schemas.microsoft.com/office/drawing/2014/main" id="{EE68E18A-6EB9-42B3-8393-242734486BA2}"/>
              </a:ext>
            </a:extLst>
          </p:cNvPr>
          <p:cNvSpPr txBox="1"/>
          <p:nvPr/>
        </p:nvSpPr>
        <p:spPr>
          <a:xfrm>
            <a:off x="1876179" y="6398417"/>
            <a:ext cx="1330325" cy="369888"/>
          </a:xfrm>
          <a:prstGeom prst="rect">
            <a:avLst/>
          </a:prstGeom>
          <a:noFill/>
        </p:spPr>
        <p:txBody>
          <a:bodyPr wrap="none">
            <a:spAutoFit/>
          </a:bodyPr>
          <a:lstStyle/>
          <a:p>
            <a:pPr eaLnBrk="1" hangingPunct="1">
              <a:defRPr/>
            </a:pPr>
            <a:r>
              <a:rPr lang="en-CA" b="1" dirty="0">
                <a:solidFill>
                  <a:srgbClr val="FF0000"/>
                </a:solidFill>
                <a:latin typeface="+mj-lt"/>
                <a:cs typeface="Arial" charset="0"/>
              </a:rPr>
              <a:t>Variance:</a:t>
            </a:r>
          </a:p>
        </p:txBody>
      </p:sp>
      <p:sp>
        <p:nvSpPr>
          <p:cNvPr id="16" name="TextBox 15">
            <a:extLst>
              <a:ext uri="{FF2B5EF4-FFF2-40B4-BE49-F238E27FC236}">
                <a16:creationId xmlns:a16="http://schemas.microsoft.com/office/drawing/2014/main" id="{B6DF2F04-12F5-463C-81B6-B0D8E811F575}"/>
              </a:ext>
            </a:extLst>
          </p:cNvPr>
          <p:cNvSpPr txBox="1"/>
          <p:nvPr/>
        </p:nvSpPr>
        <p:spPr>
          <a:xfrm>
            <a:off x="4578350" y="6398418"/>
            <a:ext cx="2609850" cy="369887"/>
          </a:xfrm>
          <a:prstGeom prst="rect">
            <a:avLst/>
          </a:prstGeom>
          <a:noFill/>
        </p:spPr>
        <p:txBody>
          <a:bodyPr wrap="none">
            <a:spAutoFit/>
          </a:bodyPr>
          <a:lstStyle/>
          <a:p>
            <a:pPr eaLnBrk="1" hangingPunct="1">
              <a:defRPr/>
            </a:pPr>
            <a:r>
              <a:rPr lang="en-CA" b="1" dirty="0">
                <a:solidFill>
                  <a:srgbClr val="FF0000"/>
                </a:solidFill>
                <a:latin typeface="+mj-lt"/>
                <a:cs typeface="Arial" charset="0"/>
              </a:rPr>
              <a:t>Standard Deviation: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blinds(horizontal)">
                                      <p:cBhvr>
                                        <p:cTn id="45" dur="500"/>
                                        <p:tgtEl>
                                          <p:spTgt spid="15"/>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blinds(horizontal)">
                                      <p:cBhvr>
                                        <p:cTn id="50" dur="500"/>
                                        <p:tgtEl>
                                          <p:spTgt spid="14"/>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blinds(horizontal)">
                                      <p:cBhvr>
                                        <p:cTn id="5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AB3EC-736F-415C-BB93-B3BE1F3D3D93}"/>
              </a:ext>
            </a:extLst>
          </p:cNvPr>
          <p:cNvSpPr>
            <a:spLocks noGrp="1"/>
          </p:cNvSpPr>
          <p:nvPr>
            <p:ph type="title"/>
          </p:nvPr>
        </p:nvSpPr>
        <p:spPr>
          <a:xfrm>
            <a:off x="179388" y="188913"/>
            <a:ext cx="8569325" cy="863600"/>
          </a:xfrm>
        </p:spPr>
        <p:txBody>
          <a:bodyPr/>
          <a:lstStyle/>
          <a:p>
            <a:pPr>
              <a:defRPr/>
            </a:pPr>
            <a:r>
              <a:rPr lang="en-CA" sz="2300" dirty="0"/>
              <a:t>Ex: The test scores of a math 12 exam are listed below.  Use the information to find the mean, median and mode:</a:t>
            </a:r>
          </a:p>
        </p:txBody>
      </p:sp>
      <p:sp>
        <p:nvSpPr>
          <p:cNvPr id="11267" name="Content Placeholder 2">
            <a:extLst>
              <a:ext uri="{FF2B5EF4-FFF2-40B4-BE49-F238E27FC236}">
                <a16:creationId xmlns:a16="http://schemas.microsoft.com/office/drawing/2014/main" id="{943F59C7-1290-4A5A-BA70-7A604D8EF08D}"/>
              </a:ext>
            </a:extLst>
          </p:cNvPr>
          <p:cNvSpPr>
            <a:spLocks noGrp="1"/>
          </p:cNvSpPr>
          <p:nvPr>
            <p:ph sz="quarter" idx="1"/>
          </p:nvPr>
        </p:nvSpPr>
        <p:spPr>
          <a:xfrm>
            <a:off x="107950" y="1196975"/>
            <a:ext cx="8785225" cy="531813"/>
          </a:xfrm>
        </p:spPr>
        <p:txBody>
          <a:bodyPr/>
          <a:lstStyle/>
          <a:p>
            <a:pPr>
              <a:buFont typeface="Wingdings" panose="05000000000000000000" pitchFamily="2" charset="2"/>
              <a:buNone/>
            </a:pPr>
            <a:r>
              <a:rPr lang="en-CA" altLang="en-US"/>
              <a:t>68,  75,  70,  85,  88,  74,  75,  77,  15,  92,  80,  75, 80,  69,  81</a:t>
            </a:r>
          </a:p>
        </p:txBody>
      </p:sp>
      <p:sp>
        <p:nvSpPr>
          <p:cNvPr id="4" name="TextBox 3">
            <a:extLst>
              <a:ext uri="{FF2B5EF4-FFF2-40B4-BE49-F238E27FC236}">
                <a16:creationId xmlns:a16="http://schemas.microsoft.com/office/drawing/2014/main" id="{98C275C6-91F7-4E16-877F-A09DAD5A289F}"/>
              </a:ext>
            </a:extLst>
          </p:cNvPr>
          <p:cNvSpPr txBox="1"/>
          <p:nvPr/>
        </p:nvSpPr>
        <p:spPr>
          <a:xfrm>
            <a:off x="323850" y="1763713"/>
            <a:ext cx="6677025" cy="400050"/>
          </a:xfrm>
          <a:prstGeom prst="rect">
            <a:avLst/>
          </a:prstGeom>
          <a:noFill/>
        </p:spPr>
        <p:txBody>
          <a:bodyPr wrap="none">
            <a:spAutoFit/>
          </a:bodyPr>
          <a:lstStyle/>
          <a:p>
            <a:pPr eaLnBrk="1" hangingPunct="1">
              <a:defRPr/>
            </a:pPr>
            <a:r>
              <a:rPr lang="en-CA" sz="2000" dirty="0">
                <a:latin typeface="+mj-lt"/>
                <a:cs typeface="Arial" charset="0"/>
              </a:rPr>
              <a:t>Q: Find the mean, median, and mode from the data set</a:t>
            </a:r>
          </a:p>
        </p:txBody>
      </p:sp>
      <p:sp>
        <p:nvSpPr>
          <p:cNvPr id="5" name="TextBox 4">
            <a:extLst>
              <a:ext uri="{FF2B5EF4-FFF2-40B4-BE49-F238E27FC236}">
                <a16:creationId xmlns:a16="http://schemas.microsoft.com/office/drawing/2014/main" id="{D689F0B5-E23C-441E-8B95-B6D5DA971A02}"/>
              </a:ext>
            </a:extLst>
          </p:cNvPr>
          <p:cNvSpPr txBox="1"/>
          <p:nvPr/>
        </p:nvSpPr>
        <p:spPr>
          <a:xfrm>
            <a:off x="250825" y="4037013"/>
            <a:ext cx="7331075" cy="400050"/>
          </a:xfrm>
          <a:prstGeom prst="rect">
            <a:avLst/>
          </a:prstGeom>
          <a:noFill/>
        </p:spPr>
        <p:txBody>
          <a:bodyPr wrap="none">
            <a:spAutoFit/>
          </a:bodyPr>
          <a:lstStyle/>
          <a:p>
            <a:pPr eaLnBrk="1" hangingPunct="1">
              <a:defRPr/>
            </a:pPr>
            <a:r>
              <a:rPr lang="en-CA" sz="2000" dirty="0">
                <a:latin typeface="+mj-lt"/>
                <a:cs typeface="Arial" charset="0"/>
              </a:rPr>
              <a:t>Q: Are there any values that lie outside the overall pattern? </a:t>
            </a:r>
          </a:p>
        </p:txBody>
      </p:sp>
      <p:sp>
        <p:nvSpPr>
          <p:cNvPr id="6" name="TextBox 5">
            <a:extLst>
              <a:ext uri="{FF2B5EF4-FFF2-40B4-BE49-F238E27FC236}">
                <a16:creationId xmlns:a16="http://schemas.microsoft.com/office/drawing/2014/main" id="{FFDE25D8-EAD2-4914-978F-68BB99B5AD05}"/>
              </a:ext>
            </a:extLst>
          </p:cNvPr>
          <p:cNvSpPr txBox="1"/>
          <p:nvPr/>
        </p:nvSpPr>
        <p:spPr>
          <a:xfrm>
            <a:off x="296863" y="5216525"/>
            <a:ext cx="7445375" cy="708025"/>
          </a:xfrm>
          <a:prstGeom prst="rect">
            <a:avLst/>
          </a:prstGeom>
          <a:noFill/>
        </p:spPr>
        <p:txBody>
          <a:bodyPr wrap="none">
            <a:spAutoFit/>
          </a:bodyPr>
          <a:lstStyle/>
          <a:p>
            <a:pPr eaLnBrk="1" hangingPunct="1">
              <a:defRPr/>
            </a:pPr>
            <a:r>
              <a:rPr lang="en-CA" sz="2000" dirty="0">
                <a:latin typeface="+mj-lt"/>
                <a:cs typeface="Arial" charset="0"/>
              </a:rPr>
              <a:t>Q: How would the mean, median, and mode be affected if the </a:t>
            </a:r>
            <a:br>
              <a:rPr lang="en-CA" sz="2000" dirty="0">
                <a:latin typeface="+mj-lt"/>
                <a:cs typeface="Arial" charset="0"/>
              </a:rPr>
            </a:br>
            <a:r>
              <a:rPr lang="en-CA" sz="2000" dirty="0">
                <a:latin typeface="+mj-lt"/>
                <a:cs typeface="Arial" charset="0"/>
              </a:rPr>
              <a:t>     lowest score was gone?</a:t>
            </a:r>
          </a:p>
        </p:txBody>
      </p:sp>
      <p:graphicFrame>
        <p:nvGraphicFramePr>
          <p:cNvPr id="7" name="Object 4">
            <a:extLst>
              <a:ext uri="{FF2B5EF4-FFF2-40B4-BE49-F238E27FC236}">
                <a16:creationId xmlns:a16="http://schemas.microsoft.com/office/drawing/2014/main" id="{451C1D8D-1185-42E9-A09B-79BA7DBCB98E}"/>
              </a:ext>
            </a:extLst>
          </p:cNvPr>
          <p:cNvGraphicFramePr>
            <a:graphicFrameLocks noChangeAspect="1"/>
          </p:cNvGraphicFramePr>
          <p:nvPr/>
        </p:nvGraphicFramePr>
        <p:xfrm>
          <a:off x="179388" y="2276475"/>
          <a:ext cx="1085850" cy="371475"/>
        </p:xfrm>
        <a:graphic>
          <a:graphicData uri="http://schemas.openxmlformats.org/presentationml/2006/ole">
            <mc:AlternateContent xmlns:mc="http://schemas.openxmlformats.org/markup-compatibility/2006">
              <mc:Choice xmlns:v="urn:schemas-microsoft-com:vml" Requires="v">
                <p:oleObj spid="_x0000_s1026" name="Equation" r:id="rId4" imgW="520248" imgH="177646" progId="Equation.DSMT4">
                  <p:embed/>
                </p:oleObj>
              </mc:Choice>
              <mc:Fallback>
                <p:oleObj name="Equation" r:id="rId4" imgW="520248" imgH="177646" progId="Equation.DSMT4">
                  <p:embed/>
                  <p:pic>
                    <p:nvPicPr>
                      <p:cNvPr id="7" name="Object 4">
                        <a:extLst>
                          <a:ext uri="{FF2B5EF4-FFF2-40B4-BE49-F238E27FC236}">
                            <a16:creationId xmlns:a16="http://schemas.microsoft.com/office/drawing/2014/main" id="{451C1D8D-1185-42E9-A09B-79BA7DBCB98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2276475"/>
                        <a:ext cx="10858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3">
            <a:extLst>
              <a:ext uri="{FF2B5EF4-FFF2-40B4-BE49-F238E27FC236}">
                <a16:creationId xmlns:a16="http://schemas.microsoft.com/office/drawing/2014/main" id="{404E6197-952A-42F9-BEA7-8E7B7F494F7B}"/>
              </a:ext>
            </a:extLst>
          </p:cNvPr>
          <p:cNvGraphicFramePr>
            <a:graphicFrameLocks noChangeAspect="1"/>
          </p:cNvGraphicFramePr>
          <p:nvPr/>
        </p:nvGraphicFramePr>
        <p:xfrm>
          <a:off x="179388" y="2816225"/>
          <a:ext cx="1190625" cy="371475"/>
        </p:xfrm>
        <a:graphic>
          <a:graphicData uri="http://schemas.openxmlformats.org/presentationml/2006/ole">
            <mc:AlternateContent xmlns:mc="http://schemas.openxmlformats.org/markup-compatibility/2006">
              <mc:Choice xmlns:v="urn:schemas-microsoft-com:vml" Requires="v">
                <p:oleObj spid="_x0000_s1027" name="Equation" r:id="rId6" imgW="571004" imgH="177646" progId="Equation.DSMT4">
                  <p:embed/>
                </p:oleObj>
              </mc:Choice>
              <mc:Fallback>
                <p:oleObj name="Equation" r:id="rId6" imgW="571004" imgH="177646" progId="Equation.DSMT4">
                  <p:embed/>
                  <p:pic>
                    <p:nvPicPr>
                      <p:cNvPr id="8" name="Object 3">
                        <a:extLst>
                          <a:ext uri="{FF2B5EF4-FFF2-40B4-BE49-F238E27FC236}">
                            <a16:creationId xmlns:a16="http://schemas.microsoft.com/office/drawing/2014/main" id="{404E6197-952A-42F9-BEA7-8E7B7F494F7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388" y="2816225"/>
                        <a:ext cx="119062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4">
            <a:extLst>
              <a:ext uri="{FF2B5EF4-FFF2-40B4-BE49-F238E27FC236}">
                <a16:creationId xmlns:a16="http://schemas.microsoft.com/office/drawing/2014/main" id="{63491EC2-223B-447E-BBE3-1418B113A5B7}"/>
              </a:ext>
            </a:extLst>
          </p:cNvPr>
          <p:cNvGraphicFramePr>
            <a:graphicFrameLocks noChangeAspect="1"/>
          </p:cNvGraphicFramePr>
          <p:nvPr/>
        </p:nvGraphicFramePr>
        <p:xfrm>
          <a:off x="179388" y="3333750"/>
          <a:ext cx="1085850" cy="371475"/>
        </p:xfrm>
        <a:graphic>
          <a:graphicData uri="http://schemas.openxmlformats.org/presentationml/2006/ole">
            <mc:AlternateContent xmlns:mc="http://schemas.openxmlformats.org/markup-compatibility/2006">
              <mc:Choice xmlns:v="urn:schemas-microsoft-com:vml" Requires="v">
                <p:oleObj spid="_x0000_s1028" name="Equation" r:id="rId8" imgW="520248" imgH="177646" progId="Equation.DSMT4">
                  <p:embed/>
                </p:oleObj>
              </mc:Choice>
              <mc:Fallback>
                <p:oleObj name="Equation" r:id="rId8" imgW="520248" imgH="177646" progId="Equation.DSMT4">
                  <p:embed/>
                  <p:pic>
                    <p:nvPicPr>
                      <p:cNvPr id="9" name="Object 4">
                        <a:extLst>
                          <a:ext uri="{FF2B5EF4-FFF2-40B4-BE49-F238E27FC236}">
                            <a16:creationId xmlns:a16="http://schemas.microsoft.com/office/drawing/2014/main" id="{63491EC2-223B-447E-BBE3-1418B113A5B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9388" y="3333750"/>
                        <a:ext cx="10858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5">
            <a:extLst>
              <a:ext uri="{FF2B5EF4-FFF2-40B4-BE49-F238E27FC236}">
                <a16:creationId xmlns:a16="http://schemas.microsoft.com/office/drawing/2014/main" id="{29709678-EA5C-4C01-85E7-946F1BE4FE03}"/>
              </a:ext>
            </a:extLst>
          </p:cNvPr>
          <p:cNvGraphicFramePr>
            <a:graphicFrameLocks noChangeAspect="1"/>
          </p:cNvGraphicFramePr>
          <p:nvPr/>
        </p:nvGraphicFramePr>
        <p:xfrm>
          <a:off x="311150" y="6070600"/>
          <a:ext cx="1087438" cy="369888"/>
        </p:xfrm>
        <a:graphic>
          <a:graphicData uri="http://schemas.openxmlformats.org/presentationml/2006/ole">
            <mc:AlternateContent xmlns:mc="http://schemas.openxmlformats.org/markup-compatibility/2006">
              <mc:Choice xmlns:v="urn:schemas-microsoft-com:vml" Requires="v">
                <p:oleObj spid="_x0000_s1029" name="Equation" r:id="rId10" imgW="520248" imgH="177646" progId="Equation.DSMT4">
                  <p:embed/>
                </p:oleObj>
              </mc:Choice>
              <mc:Fallback>
                <p:oleObj name="Equation" r:id="rId10" imgW="520248" imgH="177646" progId="Equation.DSMT4">
                  <p:embed/>
                  <p:pic>
                    <p:nvPicPr>
                      <p:cNvPr id="10" name="Object 5">
                        <a:extLst>
                          <a:ext uri="{FF2B5EF4-FFF2-40B4-BE49-F238E27FC236}">
                            <a16:creationId xmlns:a16="http://schemas.microsoft.com/office/drawing/2014/main" id="{29709678-EA5C-4C01-85E7-946F1BE4FE0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1150" y="6070600"/>
                        <a:ext cx="1087438" cy="369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6">
            <a:extLst>
              <a:ext uri="{FF2B5EF4-FFF2-40B4-BE49-F238E27FC236}">
                <a16:creationId xmlns:a16="http://schemas.microsoft.com/office/drawing/2014/main" id="{47D8AB1F-3011-4977-BD7B-2433FA89B643}"/>
              </a:ext>
            </a:extLst>
          </p:cNvPr>
          <p:cNvGraphicFramePr>
            <a:graphicFrameLocks noChangeAspect="1"/>
          </p:cNvGraphicFramePr>
          <p:nvPr/>
        </p:nvGraphicFramePr>
        <p:xfrm>
          <a:off x="3203575" y="6069013"/>
          <a:ext cx="1323975" cy="371475"/>
        </p:xfrm>
        <a:graphic>
          <a:graphicData uri="http://schemas.openxmlformats.org/presentationml/2006/ole">
            <mc:AlternateContent xmlns:mc="http://schemas.openxmlformats.org/markup-compatibility/2006">
              <mc:Choice xmlns:v="urn:schemas-microsoft-com:vml" Requires="v">
                <p:oleObj spid="_x0000_s1030" name="Equation" r:id="rId12" imgW="634449" imgH="177646" progId="Equation.DSMT4">
                  <p:embed/>
                </p:oleObj>
              </mc:Choice>
              <mc:Fallback>
                <p:oleObj name="Equation" r:id="rId12" imgW="634449" imgH="177646" progId="Equation.DSMT4">
                  <p:embed/>
                  <p:pic>
                    <p:nvPicPr>
                      <p:cNvPr id="11" name="Object 6">
                        <a:extLst>
                          <a:ext uri="{FF2B5EF4-FFF2-40B4-BE49-F238E27FC236}">
                            <a16:creationId xmlns:a16="http://schemas.microsoft.com/office/drawing/2014/main" id="{47D8AB1F-3011-4977-BD7B-2433FA89B643}"/>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03575" y="6069013"/>
                        <a:ext cx="132397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7">
            <a:extLst>
              <a:ext uri="{FF2B5EF4-FFF2-40B4-BE49-F238E27FC236}">
                <a16:creationId xmlns:a16="http://schemas.microsoft.com/office/drawing/2014/main" id="{0676DADD-0E03-4ABC-83CF-E47C92481A15}"/>
              </a:ext>
            </a:extLst>
          </p:cNvPr>
          <p:cNvGraphicFramePr>
            <a:graphicFrameLocks noChangeAspect="1"/>
          </p:cNvGraphicFramePr>
          <p:nvPr/>
        </p:nvGraphicFramePr>
        <p:xfrm>
          <a:off x="5940425" y="6069013"/>
          <a:ext cx="1085850" cy="371475"/>
        </p:xfrm>
        <a:graphic>
          <a:graphicData uri="http://schemas.openxmlformats.org/presentationml/2006/ole">
            <mc:AlternateContent xmlns:mc="http://schemas.openxmlformats.org/markup-compatibility/2006">
              <mc:Choice xmlns:v="urn:schemas-microsoft-com:vml" Requires="v">
                <p:oleObj spid="_x0000_s1031" name="Equation" r:id="rId14" imgW="520248" imgH="177646" progId="Equation.DSMT4">
                  <p:embed/>
                </p:oleObj>
              </mc:Choice>
              <mc:Fallback>
                <p:oleObj name="Equation" r:id="rId14" imgW="520248" imgH="177646" progId="Equation.DSMT4">
                  <p:embed/>
                  <p:pic>
                    <p:nvPicPr>
                      <p:cNvPr id="12" name="Object 7">
                        <a:extLst>
                          <a:ext uri="{FF2B5EF4-FFF2-40B4-BE49-F238E27FC236}">
                            <a16:creationId xmlns:a16="http://schemas.microsoft.com/office/drawing/2014/main" id="{0676DADD-0E03-4ABC-83CF-E47C92481A15}"/>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425" y="6069013"/>
                        <a:ext cx="10858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10">
            <a:extLst>
              <a:ext uri="{FF2B5EF4-FFF2-40B4-BE49-F238E27FC236}">
                <a16:creationId xmlns:a16="http://schemas.microsoft.com/office/drawing/2014/main" id="{0D51E434-0C33-4863-B64F-8CAF3A593F83}"/>
              </a:ext>
            </a:extLst>
          </p:cNvPr>
          <p:cNvGraphicFramePr>
            <a:graphicFrameLocks noChangeAspect="1"/>
          </p:cNvGraphicFramePr>
          <p:nvPr/>
        </p:nvGraphicFramePr>
        <p:xfrm>
          <a:off x="1258888" y="2314575"/>
          <a:ext cx="4152900" cy="393700"/>
        </p:xfrm>
        <a:graphic>
          <a:graphicData uri="http://schemas.openxmlformats.org/presentationml/2006/ole">
            <mc:AlternateContent xmlns:mc="http://schemas.openxmlformats.org/markup-compatibility/2006">
              <mc:Choice xmlns:v="urn:schemas-microsoft-com:vml" Requires="v">
                <p:oleObj spid="_x0000_s1032" name="Equation" r:id="rId16" imgW="4152900" imgH="393700" progId="Equation.DSMT4">
                  <p:embed/>
                </p:oleObj>
              </mc:Choice>
              <mc:Fallback>
                <p:oleObj name="Equation" r:id="rId16" imgW="4152900" imgH="393700" progId="Equation.DSMT4">
                  <p:embed/>
                  <p:pic>
                    <p:nvPicPr>
                      <p:cNvPr id="14" name="Object 10">
                        <a:extLst>
                          <a:ext uri="{FF2B5EF4-FFF2-40B4-BE49-F238E27FC236}">
                            <a16:creationId xmlns:a16="http://schemas.microsoft.com/office/drawing/2014/main" id="{0D51E434-0C33-4863-B64F-8CAF3A593F83}"/>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258888" y="2314575"/>
                        <a:ext cx="4152900" cy="39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ct 9">
            <a:extLst>
              <a:ext uri="{FF2B5EF4-FFF2-40B4-BE49-F238E27FC236}">
                <a16:creationId xmlns:a16="http://schemas.microsoft.com/office/drawing/2014/main" id="{506E5C58-F0E6-4927-A6EF-22284FE91113}"/>
              </a:ext>
            </a:extLst>
          </p:cNvPr>
          <p:cNvGraphicFramePr>
            <a:graphicFrameLocks noChangeAspect="1"/>
          </p:cNvGraphicFramePr>
          <p:nvPr/>
        </p:nvGraphicFramePr>
        <p:xfrm>
          <a:off x="5472113" y="2338388"/>
          <a:ext cx="900112" cy="369887"/>
        </p:xfrm>
        <a:graphic>
          <a:graphicData uri="http://schemas.openxmlformats.org/presentationml/2006/ole">
            <mc:AlternateContent xmlns:mc="http://schemas.openxmlformats.org/markup-compatibility/2006">
              <mc:Choice xmlns:v="urn:schemas-microsoft-com:vml" Requires="v">
                <p:oleObj spid="_x0000_s1033" name="Equation" r:id="rId18" imgW="431425" imgH="177646" progId="Equation.DSMT4">
                  <p:embed/>
                </p:oleObj>
              </mc:Choice>
              <mc:Fallback>
                <p:oleObj name="Equation" r:id="rId18" imgW="431425" imgH="177646" progId="Equation.DSMT4">
                  <p:embed/>
                  <p:pic>
                    <p:nvPicPr>
                      <p:cNvPr id="15" name="Object 9">
                        <a:extLst>
                          <a:ext uri="{FF2B5EF4-FFF2-40B4-BE49-F238E27FC236}">
                            <a16:creationId xmlns:a16="http://schemas.microsoft.com/office/drawing/2014/main" id="{506E5C58-F0E6-4927-A6EF-22284FE91113}"/>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472113" y="2338388"/>
                        <a:ext cx="900112" cy="369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ct 10">
            <a:extLst>
              <a:ext uri="{FF2B5EF4-FFF2-40B4-BE49-F238E27FC236}">
                <a16:creationId xmlns:a16="http://schemas.microsoft.com/office/drawing/2014/main" id="{BCE4454D-34F8-439A-84DC-FA8CE63F4D9E}"/>
              </a:ext>
            </a:extLst>
          </p:cNvPr>
          <p:cNvGraphicFramePr>
            <a:graphicFrameLocks noChangeAspect="1"/>
          </p:cNvGraphicFramePr>
          <p:nvPr/>
        </p:nvGraphicFramePr>
        <p:xfrm>
          <a:off x="1403350" y="2816225"/>
          <a:ext cx="5616575" cy="396875"/>
        </p:xfrm>
        <a:graphic>
          <a:graphicData uri="http://schemas.openxmlformats.org/presentationml/2006/ole">
            <mc:AlternateContent xmlns:mc="http://schemas.openxmlformats.org/markup-compatibility/2006">
              <mc:Choice xmlns:v="urn:schemas-microsoft-com:vml" Requires="v">
                <p:oleObj spid="_x0000_s1034" name="Equation" r:id="rId20" imgW="3403600" imgH="241300" progId="Equation.DSMT4">
                  <p:embed/>
                </p:oleObj>
              </mc:Choice>
              <mc:Fallback>
                <p:oleObj name="Equation" r:id="rId20" imgW="3403600" imgH="241300" progId="Equation.DSMT4">
                  <p:embed/>
                  <p:pic>
                    <p:nvPicPr>
                      <p:cNvPr id="16" name="Object 10">
                        <a:extLst>
                          <a:ext uri="{FF2B5EF4-FFF2-40B4-BE49-F238E27FC236}">
                            <a16:creationId xmlns:a16="http://schemas.microsoft.com/office/drawing/2014/main" id="{BCE4454D-34F8-439A-84DC-FA8CE63F4D9E}"/>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403350" y="2816225"/>
                        <a:ext cx="56165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 name="Object 11">
            <a:extLst>
              <a:ext uri="{FF2B5EF4-FFF2-40B4-BE49-F238E27FC236}">
                <a16:creationId xmlns:a16="http://schemas.microsoft.com/office/drawing/2014/main" id="{2AA5E856-5ADF-49B5-AF6A-CF70DD4AC187}"/>
              </a:ext>
            </a:extLst>
          </p:cNvPr>
          <p:cNvGraphicFramePr>
            <a:graphicFrameLocks noChangeAspect="1"/>
          </p:cNvGraphicFramePr>
          <p:nvPr/>
        </p:nvGraphicFramePr>
        <p:xfrm>
          <a:off x="1258888" y="3344863"/>
          <a:ext cx="398462" cy="371475"/>
        </p:xfrm>
        <a:graphic>
          <a:graphicData uri="http://schemas.openxmlformats.org/presentationml/2006/ole">
            <mc:AlternateContent xmlns:mc="http://schemas.openxmlformats.org/markup-compatibility/2006">
              <mc:Choice xmlns:v="urn:schemas-microsoft-com:vml" Requires="v">
                <p:oleObj spid="_x0000_s1035" name="Equation" r:id="rId22" imgW="190335" imgH="177646" progId="Equation.DSMT4">
                  <p:embed/>
                </p:oleObj>
              </mc:Choice>
              <mc:Fallback>
                <p:oleObj name="Equation" r:id="rId22" imgW="190335" imgH="177646" progId="Equation.DSMT4">
                  <p:embed/>
                  <p:pic>
                    <p:nvPicPr>
                      <p:cNvPr id="17" name="Object 11">
                        <a:extLst>
                          <a:ext uri="{FF2B5EF4-FFF2-40B4-BE49-F238E27FC236}">
                            <a16:creationId xmlns:a16="http://schemas.microsoft.com/office/drawing/2014/main" id="{2AA5E856-5ADF-49B5-AF6A-CF70DD4AC187}"/>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258888" y="3344863"/>
                        <a:ext cx="398462"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 name="TextBox 17">
            <a:extLst>
              <a:ext uri="{FF2B5EF4-FFF2-40B4-BE49-F238E27FC236}">
                <a16:creationId xmlns:a16="http://schemas.microsoft.com/office/drawing/2014/main" id="{F96BEC21-A409-46A6-853A-7F06470408C3}"/>
              </a:ext>
            </a:extLst>
          </p:cNvPr>
          <p:cNvSpPr txBox="1"/>
          <p:nvPr/>
        </p:nvSpPr>
        <p:spPr>
          <a:xfrm>
            <a:off x="790575" y="4365625"/>
            <a:ext cx="6589713" cy="708025"/>
          </a:xfrm>
          <a:prstGeom prst="rect">
            <a:avLst/>
          </a:prstGeom>
          <a:noFill/>
        </p:spPr>
        <p:txBody>
          <a:bodyPr wrap="none">
            <a:spAutoFit/>
          </a:bodyPr>
          <a:lstStyle/>
          <a:p>
            <a:pPr eaLnBrk="1" hangingPunct="1">
              <a:defRPr/>
            </a:pPr>
            <a:r>
              <a:rPr lang="en-CA" sz="2000" dirty="0">
                <a:solidFill>
                  <a:srgbClr val="FF0000"/>
                </a:solidFill>
                <a:latin typeface="+mj-lt"/>
                <a:cs typeface="Arial" charset="0"/>
              </a:rPr>
              <a:t>Yes, the student with a score of 15 is much lower than</a:t>
            </a:r>
            <a:br>
              <a:rPr lang="en-CA" sz="2000" dirty="0">
                <a:solidFill>
                  <a:srgbClr val="FF0000"/>
                </a:solidFill>
                <a:latin typeface="+mj-lt"/>
                <a:cs typeface="Arial" charset="0"/>
              </a:rPr>
            </a:br>
            <a:r>
              <a:rPr lang="en-CA" sz="2000" dirty="0">
                <a:solidFill>
                  <a:srgbClr val="FF0000"/>
                </a:solidFill>
                <a:latin typeface="+mj-lt"/>
                <a:cs typeface="Arial" charset="0"/>
              </a:rPr>
              <a:t> the rest of the class</a:t>
            </a:r>
          </a:p>
        </p:txBody>
      </p:sp>
      <p:graphicFrame>
        <p:nvGraphicFramePr>
          <p:cNvPr id="19" name="Object 12">
            <a:extLst>
              <a:ext uri="{FF2B5EF4-FFF2-40B4-BE49-F238E27FC236}">
                <a16:creationId xmlns:a16="http://schemas.microsoft.com/office/drawing/2014/main" id="{D271F199-F5AA-4B9E-AB20-F9920D668BE1}"/>
              </a:ext>
            </a:extLst>
          </p:cNvPr>
          <p:cNvGraphicFramePr>
            <a:graphicFrameLocks noChangeAspect="1"/>
          </p:cNvGraphicFramePr>
          <p:nvPr/>
        </p:nvGraphicFramePr>
        <p:xfrm>
          <a:off x="1519238" y="6081713"/>
          <a:ext cx="820737" cy="369887"/>
        </p:xfrm>
        <a:graphic>
          <a:graphicData uri="http://schemas.openxmlformats.org/presentationml/2006/ole">
            <mc:AlternateContent xmlns:mc="http://schemas.openxmlformats.org/markup-compatibility/2006">
              <mc:Choice xmlns:v="urn:schemas-microsoft-com:vml" Requires="v">
                <p:oleObj spid="_x0000_s1036" name="Equation" r:id="rId24" imgW="393359" imgH="177646" progId="Equation.DSMT4">
                  <p:embed/>
                </p:oleObj>
              </mc:Choice>
              <mc:Fallback>
                <p:oleObj name="Equation" r:id="rId24" imgW="393359" imgH="177646" progId="Equation.DSMT4">
                  <p:embed/>
                  <p:pic>
                    <p:nvPicPr>
                      <p:cNvPr id="19" name="Object 12">
                        <a:extLst>
                          <a:ext uri="{FF2B5EF4-FFF2-40B4-BE49-F238E27FC236}">
                            <a16:creationId xmlns:a16="http://schemas.microsoft.com/office/drawing/2014/main" id="{D271F199-F5AA-4B9E-AB20-F9920D668BE1}"/>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519238" y="6081713"/>
                        <a:ext cx="820737" cy="369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 name="Object 13">
            <a:extLst>
              <a:ext uri="{FF2B5EF4-FFF2-40B4-BE49-F238E27FC236}">
                <a16:creationId xmlns:a16="http://schemas.microsoft.com/office/drawing/2014/main" id="{5FE8D33E-8423-4839-B901-60FF15A1B67F}"/>
              </a:ext>
            </a:extLst>
          </p:cNvPr>
          <p:cNvGraphicFramePr>
            <a:graphicFrameLocks noChangeAspect="1"/>
          </p:cNvGraphicFramePr>
          <p:nvPr/>
        </p:nvGraphicFramePr>
        <p:xfrm>
          <a:off x="4579938" y="6081713"/>
          <a:ext cx="423862" cy="371475"/>
        </p:xfrm>
        <a:graphic>
          <a:graphicData uri="http://schemas.openxmlformats.org/presentationml/2006/ole">
            <mc:AlternateContent xmlns:mc="http://schemas.openxmlformats.org/markup-compatibility/2006">
              <mc:Choice xmlns:v="urn:schemas-microsoft-com:vml" Requires="v">
                <p:oleObj spid="_x0000_s1037" name="Equation" r:id="rId26" imgW="202936" imgH="177569" progId="Equation.DSMT4">
                  <p:embed/>
                </p:oleObj>
              </mc:Choice>
              <mc:Fallback>
                <p:oleObj name="Equation" r:id="rId26" imgW="202936" imgH="177569" progId="Equation.DSMT4">
                  <p:embed/>
                  <p:pic>
                    <p:nvPicPr>
                      <p:cNvPr id="20" name="Object 13">
                        <a:extLst>
                          <a:ext uri="{FF2B5EF4-FFF2-40B4-BE49-F238E27FC236}">
                            <a16:creationId xmlns:a16="http://schemas.microsoft.com/office/drawing/2014/main" id="{5FE8D33E-8423-4839-B901-60FF15A1B67F}"/>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579938" y="6081713"/>
                        <a:ext cx="423862"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 name="Object 14">
            <a:extLst>
              <a:ext uri="{FF2B5EF4-FFF2-40B4-BE49-F238E27FC236}">
                <a16:creationId xmlns:a16="http://schemas.microsoft.com/office/drawing/2014/main" id="{864D3D31-1476-4131-AA90-FC52F3AF0225}"/>
              </a:ext>
            </a:extLst>
          </p:cNvPr>
          <p:cNvGraphicFramePr>
            <a:graphicFrameLocks noChangeAspect="1"/>
          </p:cNvGraphicFramePr>
          <p:nvPr/>
        </p:nvGraphicFramePr>
        <p:xfrm>
          <a:off x="7092950" y="6081713"/>
          <a:ext cx="396875" cy="371475"/>
        </p:xfrm>
        <a:graphic>
          <a:graphicData uri="http://schemas.openxmlformats.org/presentationml/2006/ole">
            <mc:AlternateContent xmlns:mc="http://schemas.openxmlformats.org/markup-compatibility/2006">
              <mc:Choice xmlns:v="urn:schemas-microsoft-com:vml" Requires="v">
                <p:oleObj spid="_x0000_s1038" name="Equation" r:id="rId28" imgW="190335" imgH="177646" progId="Equation.DSMT4">
                  <p:embed/>
                </p:oleObj>
              </mc:Choice>
              <mc:Fallback>
                <p:oleObj name="Equation" r:id="rId28" imgW="190335" imgH="177646" progId="Equation.DSMT4">
                  <p:embed/>
                  <p:pic>
                    <p:nvPicPr>
                      <p:cNvPr id="21" name="Object 14">
                        <a:extLst>
                          <a:ext uri="{FF2B5EF4-FFF2-40B4-BE49-F238E27FC236}">
                            <a16:creationId xmlns:a16="http://schemas.microsoft.com/office/drawing/2014/main" id="{864D3D31-1476-4131-AA90-FC52F3AF0225}"/>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7092950" y="6081713"/>
                        <a:ext cx="39687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linds(horizontal)">
                                      <p:cBhvr>
                                        <p:cTn id="42" dur="500"/>
                                        <p:tgtEl>
                                          <p:spTgt spid="1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linds(horizontal)">
                                      <p:cBhvr>
                                        <p:cTn id="47" dur="500"/>
                                        <p:tgtEl>
                                          <p:spTgt spid="1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blinds(horizontal)">
                                      <p:cBhvr>
                                        <p:cTn id="52" dur="500"/>
                                        <p:tgtEl>
                                          <p:spTgt spid="1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blinds(horizontal)">
                                      <p:cBhvr>
                                        <p:cTn id="57" dur="500"/>
                                        <p:tgtEl>
                                          <p:spTgt spid="1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nodeType="click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blinds(horizontal)">
                                      <p:cBhvr>
                                        <p:cTn id="62" dur="500"/>
                                        <p:tgtEl>
                                          <p:spTgt spid="1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blinds(horizontal)">
                                      <p:cBhvr>
                                        <p:cTn id="67" dur="500"/>
                                        <p:tgtEl>
                                          <p:spTgt spid="11"/>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ntr" presetSubtype="10" fill="hold" nodeType="click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blinds(horizontal)">
                                      <p:cBhvr>
                                        <p:cTn id="72" dur="500"/>
                                        <p:tgtEl>
                                          <p:spTgt spid="12"/>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ntr" presetSubtype="10" fill="hold"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blinds(horizontal)">
                                      <p:cBhvr>
                                        <p:cTn id="77" dur="500"/>
                                        <p:tgtEl>
                                          <p:spTgt spid="1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3" presetClass="entr" presetSubtype="10" fill="hold" nodeType="click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blinds(horizontal)">
                                      <p:cBhvr>
                                        <p:cTn id="82" dur="500"/>
                                        <p:tgtEl>
                                          <p:spTgt spid="20"/>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3" presetClass="entr" presetSubtype="10" fill="hold" nodeType="click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blinds(horizontal)">
                                      <p:cBhvr>
                                        <p:cTn id="8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737D5-7C81-4E24-8DDC-C251BBF93391}"/>
              </a:ext>
            </a:extLst>
          </p:cNvPr>
          <p:cNvSpPr>
            <a:spLocks noGrp="1"/>
          </p:cNvSpPr>
          <p:nvPr>
            <p:ph type="title"/>
          </p:nvPr>
        </p:nvSpPr>
        <p:spPr>
          <a:xfrm>
            <a:off x="457200" y="274638"/>
            <a:ext cx="8162925" cy="747712"/>
          </a:xfrm>
        </p:spPr>
        <p:txBody>
          <a:bodyPr/>
          <a:lstStyle/>
          <a:p>
            <a:pPr>
              <a:defRPr/>
            </a:pPr>
            <a:r>
              <a:rPr lang="en-CA" dirty="0"/>
              <a:t>Standard Deviation with Distribution</a:t>
            </a:r>
          </a:p>
        </p:txBody>
      </p:sp>
      <p:pic>
        <p:nvPicPr>
          <p:cNvPr id="50179" name="Picture 3">
            <a:extLst>
              <a:ext uri="{FF2B5EF4-FFF2-40B4-BE49-F238E27FC236}">
                <a16:creationId xmlns:a16="http://schemas.microsoft.com/office/drawing/2014/main" id="{EAF976E1-F347-47F5-97ED-FF75C68543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688" y="1093788"/>
            <a:ext cx="7681912" cy="544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14264-AD53-4491-B438-8EE46F13B1BC}"/>
              </a:ext>
            </a:extLst>
          </p:cNvPr>
          <p:cNvSpPr>
            <a:spLocks noGrp="1"/>
          </p:cNvSpPr>
          <p:nvPr>
            <p:ph type="title"/>
          </p:nvPr>
        </p:nvSpPr>
        <p:spPr/>
        <p:txBody>
          <a:bodyPr/>
          <a:lstStyle/>
          <a:p>
            <a:pPr eaLnBrk="1" fontAlgn="auto" hangingPunct="1">
              <a:spcAft>
                <a:spcPts val="0"/>
              </a:spcAft>
              <a:defRPr/>
            </a:pPr>
            <a:r>
              <a:rPr lang="en-CA" dirty="0"/>
              <a:t>Homework:</a:t>
            </a:r>
          </a:p>
        </p:txBody>
      </p:sp>
      <p:sp>
        <p:nvSpPr>
          <p:cNvPr id="52227" name="Content Placeholder 2">
            <a:extLst>
              <a:ext uri="{FF2B5EF4-FFF2-40B4-BE49-F238E27FC236}">
                <a16:creationId xmlns:a16="http://schemas.microsoft.com/office/drawing/2014/main" id="{0870A0C6-4564-4FAF-8B70-2FE95F863F75}"/>
              </a:ext>
            </a:extLst>
          </p:cNvPr>
          <p:cNvSpPr>
            <a:spLocks noGrp="1"/>
          </p:cNvSpPr>
          <p:nvPr>
            <p:ph sz="quarter" idx="1"/>
          </p:nvPr>
        </p:nvSpPr>
        <p:spPr>
          <a:xfrm>
            <a:off x="457200" y="1600200"/>
            <a:ext cx="7467600" cy="4873625"/>
          </a:xfrm>
        </p:spPr>
        <p:txBody>
          <a:bodyPr/>
          <a:lstStyle/>
          <a:p>
            <a:pPr eaLnBrk="1" hangingPunct="1"/>
            <a:r>
              <a:rPr lang="en-CA" altLang="en-US"/>
              <a:t>P89 # 1.39 – 1.44</a:t>
            </a:r>
          </a:p>
          <a:p>
            <a:pPr eaLnBrk="1" hangingPunct="1"/>
            <a:r>
              <a:rPr lang="en-CA" altLang="en-US"/>
              <a:t>P97 #1.45 – 1.50</a:t>
            </a:r>
          </a:p>
          <a:p>
            <a:pPr eaLnBrk="1" hangingPunct="1"/>
            <a:endParaRPr lang="en-CA"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a:extLst>
              <a:ext uri="{FF2B5EF4-FFF2-40B4-BE49-F238E27FC236}">
                <a16:creationId xmlns:a16="http://schemas.microsoft.com/office/drawing/2014/main" id="{091A58F3-F26F-48BA-84D0-2716ACE1DC6B}"/>
              </a:ext>
            </a:extLst>
          </p:cNvPr>
          <p:cNvSpPr>
            <a:spLocks noGrp="1"/>
          </p:cNvSpPr>
          <p:nvPr>
            <p:ph sz="quarter" idx="1"/>
          </p:nvPr>
        </p:nvSpPr>
        <p:spPr>
          <a:xfrm>
            <a:off x="323850" y="765175"/>
            <a:ext cx="3825875" cy="503238"/>
          </a:xfrm>
        </p:spPr>
        <p:txBody>
          <a:bodyPr/>
          <a:lstStyle/>
          <a:p>
            <a:pPr>
              <a:buFont typeface="Wingdings" panose="05000000000000000000" pitchFamily="2" charset="2"/>
              <a:buNone/>
            </a:pPr>
            <a:r>
              <a:rPr lang="en-CA" altLang="en-US">
                <a:solidFill>
                  <a:srgbClr val="FF0000"/>
                </a:solidFill>
              </a:rPr>
              <a:t>Distribution with Outlier</a:t>
            </a:r>
          </a:p>
        </p:txBody>
      </p:sp>
      <p:pic>
        <p:nvPicPr>
          <p:cNvPr id="54275" name="Picture 4">
            <a:extLst>
              <a:ext uri="{FF2B5EF4-FFF2-40B4-BE49-F238E27FC236}">
                <a16:creationId xmlns:a16="http://schemas.microsoft.com/office/drawing/2014/main" id="{F6260810-1514-454C-AFDC-CB0A2B70DB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088" y="1243013"/>
            <a:ext cx="4000500"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3C313882-43E6-4222-84EF-A0E52C8F7B85}"/>
              </a:ext>
            </a:extLst>
          </p:cNvPr>
          <p:cNvSpPr txBox="1"/>
          <p:nvPr/>
        </p:nvSpPr>
        <p:spPr>
          <a:xfrm>
            <a:off x="323850" y="5024438"/>
            <a:ext cx="1052513" cy="646112"/>
          </a:xfrm>
          <a:prstGeom prst="rect">
            <a:avLst/>
          </a:prstGeom>
          <a:noFill/>
        </p:spPr>
        <p:txBody>
          <a:bodyPr wrap="none">
            <a:spAutoFit/>
          </a:bodyPr>
          <a:lstStyle/>
          <a:p>
            <a:pPr eaLnBrk="1" hangingPunct="1">
              <a:defRPr/>
            </a:pPr>
            <a:r>
              <a:rPr lang="en-CA" b="1" dirty="0">
                <a:solidFill>
                  <a:srgbClr val="FF0000"/>
                </a:solidFill>
                <a:latin typeface="+mj-lt"/>
                <a:cs typeface="Arial" charset="0"/>
              </a:rPr>
              <a:t>Outlier</a:t>
            </a:r>
          </a:p>
          <a:p>
            <a:pPr algn="ctr" eaLnBrk="1" hangingPunct="1">
              <a:defRPr/>
            </a:pPr>
            <a:r>
              <a:rPr lang="en-CA" b="1" dirty="0">
                <a:solidFill>
                  <a:srgbClr val="FF0000"/>
                </a:solidFill>
                <a:latin typeface="+mj-lt"/>
                <a:cs typeface="Arial" charset="0"/>
              </a:rPr>
              <a:t>15</a:t>
            </a:r>
          </a:p>
        </p:txBody>
      </p:sp>
      <p:cxnSp>
        <p:nvCxnSpPr>
          <p:cNvPr id="7" name="Straight Arrow Connector 6">
            <a:extLst>
              <a:ext uri="{FF2B5EF4-FFF2-40B4-BE49-F238E27FC236}">
                <a16:creationId xmlns:a16="http://schemas.microsoft.com/office/drawing/2014/main" id="{CD7A6A9A-C95E-4E66-98FA-D7BFA11C1742}"/>
              </a:ext>
            </a:extLst>
          </p:cNvPr>
          <p:cNvCxnSpPr>
            <a:stCxn id="5" idx="0"/>
          </p:cNvCxnSpPr>
          <p:nvPr/>
        </p:nvCxnSpPr>
        <p:spPr>
          <a:xfrm rot="5400000" flipH="1" flipV="1">
            <a:off x="119062" y="4171951"/>
            <a:ext cx="1584325" cy="120650"/>
          </a:xfrm>
          <a:prstGeom prst="straightConnector1">
            <a:avLst/>
          </a:prstGeom>
          <a:ln w="3492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832DC30-6C34-4F6C-B8C5-7BF4857DC063}"/>
              </a:ext>
            </a:extLst>
          </p:cNvPr>
          <p:cNvSpPr txBox="1"/>
          <p:nvPr/>
        </p:nvSpPr>
        <p:spPr>
          <a:xfrm>
            <a:off x="2732088" y="4953000"/>
            <a:ext cx="1166812" cy="922338"/>
          </a:xfrm>
          <a:prstGeom prst="rect">
            <a:avLst/>
          </a:prstGeom>
          <a:noFill/>
        </p:spPr>
        <p:txBody>
          <a:bodyPr wrap="none">
            <a:spAutoFit/>
          </a:bodyPr>
          <a:lstStyle/>
          <a:p>
            <a:pPr algn="ctr" eaLnBrk="1" hangingPunct="1">
              <a:defRPr/>
            </a:pPr>
            <a:r>
              <a:rPr lang="en-CA" b="1" dirty="0">
                <a:solidFill>
                  <a:srgbClr val="FF0000"/>
                </a:solidFill>
                <a:latin typeface="+mj-lt"/>
                <a:cs typeface="Arial" charset="0"/>
              </a:rPr>
              <a:t>Mode &amp;</a:t>
            </a:r>
            <a:br>
              <a:rPr lang="en-CA" b="1" dirty="0">
                <a:solidFill>
                  <a:srgbClr val="FF0000"/>
                </a:solidFill>
                <a:latin typeface="+mj-lt"/>
                <a:cs typeface="Arial" charset="0"/>
              </a:rPr>
            </a:br>
            <a:r>
              <a:rPr lang="en-CA" b="1" dirty="0">
                <a:solidFill>
                  <a:srgbClr val="FF0000"/>
                </a:solidFill>
                <a:latin typeface="+mj-lt"/>
                <a:cs typeface="Arial" charset="0"/>
              </a:rPr>
              <a:t>Median </a:t>
            </a:r>
          </a:p>
          <a:p>
            <a:pPr algn="ctr" eaLnBrk="1" hangingPunct="1">
              <a:defRPr/>
            </a:pPr>
            <a:r>
              <a:rPr lang="en-CA" b="1" dirty="0">
                <a:solidFill>
                  <a:srgbClr val="FF0000"/>
                </a:solidFill>
                <a:latin typeface="+mj-lt"/>
                <a:cs typeface="Arial" charset="0"/>
              </a:rPr>
              <a:t>75</a:t>
            </a:r>
          </a:p>
        </p:txBody>
      </p:sp>
      <p:cxnSp>
        <p:nvCxnSpPr>
          <p:cNvPr id="9" name="Straight Arrow Connector 8">
            <a:extLst>
              <a:ext uri="{FF2B5EF4-FFF2-40B4-BE49-F238E27FC236}">
                <a16:creationId xmlns:a16="http://schemas.microsoft.com/office/drawing/2014/main" id="{5BB59793-88C6-4CCD-9234-5F378DF8E4C3}"/>
              </a:ext>
            </a:extLst>
          </p:cNvPr>
          <p:cNvCxnSpPr/>
          <p:nvPr/>
        </p:nvCxnSpPr>
        <p:spPr>
          <a:xfrm rot="16200000" flipV="1">
            <a:off x="2350294" y="4221957"/>
            <a:ext cx="1584325" cy="20637"/>
          </a:xfrm>
          <a:prstGeom prst="straightConnector1">
            <a:avLst/>
          </a:prstGeom>
          <a:ln w="3492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B1689C00-8C1F-4CEC-A615-2F3640DA9ECB}"/>
              </a:ext>
            </a:extLst>
          </p:cNvPr>
          <p:cNvSpPr txBox="1"/>
          <p:nvPr/>
        </p:nvSpPr>
        <p:spPr>
          <a:xfrm>
            <a:off x="2195513" y="4448175"/>
            <a:ext cx="842962" cy="646113"/>
          </a:xfrm>
          <a:prstGeom prst="rect">
            <a:avLst/>
          </a:prstGeom>
          <a:noFill/>
        </p:spPr>
        <p:txBody>
          <a:bodyPr wrap="none">
            <a:spAutoFit/>
          </a:bodyPr>
          <a:lstStyle/>
          <a:p>
            <a:pPr algn="ctr" eaLnBrk="1" hangingPunct="1">
              <a:defRPr/>
            </a:pPr>
            <a:r>
              <a:rPr lang="en-CA" b="1" dirty="0">
                <a:solidFill>
                  <a:srgbClr val="FF0000"/>
                </a:solidFill>
                <a:latin typeface="+mj-lt"/>
                <a:cs typeface="Arial" charset="0"/>
              </a:rPr>
              <a:t>Mean</a:t>
            </a:r>
          </a:p>
          <a:p>
            <a:pPr algn="ctr" eaLnBrk="1" hangingPunct="1">
              <a:defRPr/>
            </a:pPr>
            <a:r>
              <a:rPr lang="en-CA" b="1" dirty="0">
                <a:solidFill>
                  <a:srgbClr val="FF0000"/>
                </a:solidFill>
                <a:latin typeface="+mj-lt"/>
                <a:cs typeface="Arial" charset="0"/>
              </a:rPr>
              <a:t>73.6</a:t>
            </a:r>
          </a:p>
        </p:txBody>
      </p:sp>
      <p:cxnSp>
        <p:nvCxnSpPr>
          <p:cNvPr id="12" name="Straight Arrow Connector 11">
            <a:extLst>
              <a:ext uri="{FF2B5EF4-FFF2-40B4-BE49-F238E27FC236}">
                <a16:creationId xmlns:a16="http://schemas.microsoft.com/office/drawing/2014/main" id="{0A78EA9E-C445-47CB-A412-E643CC9166D7}"/>
              </a:ext>
            </a:extLst>
          </p:cNvPr>
          <p:cNvCxnSpPr>
            <a:stCxn id="11" idx="0"/>
          </p:cNvCxnSpPr>
          <p:nvPr/>
        </p:nvCxnSpPr>
        <p:spPr>
          <a:xfrm rot="5400000" flipH="1" flipV="1">
            <a:off x="2203451" y="3854450"/>
            <a:ext cx="1008062" cy="179387"/>
          </a:xfrm>
          <a:prstGeom prst="straightConnector1">
            <a:avLst/>
          </a:prstGeom>
          <a:ln w="3492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pic>
        <p:nvPicPr>
          <p:cNvPr id="54282" name="Picture 2">
            <a:extLst>
              <a:ext uri="{FF2B5EF4-FFF2-40B4-BE49-F238E27FC236}">
                <a16:creationId xmlns:a16="http://schemas.microsoft.com/office/drawing/2014/main" id="{E3AE9B3C-62C1-407D-9A0F-EAAB768C4D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700213"/>
            <a:ext cx="4032250" cy="282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Content Placeholder 2">
            <a:extLst>
              <a:ext uri="{FF2B5EF4-FFF2-40B4-BE49-F238E27FC236}">
                <a16:creationId xmlns:a16="http://schemas.microsoft.com/office/drawing/2014/main" id="{8651FAA3-E45A-4929-847C-DBA76419BB5F}"/>
              </a:ext>
            </a:extLst>
          </p:cNvPr>
          <p:cNvSpPr txBox="1">
            <a:spLocks/>
          </p:cNvSpPr>
          <p:nvPr/>
        </p:nvSpPr>
        <p:spPr bwMode="auto">
          <a:xfrm>
            <a:off x="4778375" y="765175"/>
            <a:ext cx="3825875" cy="503238"/>
          </a:xfrm>
          <a:prstGeom prst="rect">
            <a:avLst/>
          </a:prstGeom>
          <a:noFill/>
          <a:ln w="9525">
            <a:noFill/>
            <a:miter lim="800000"/>
            <a:headEnd/>
            <a:tailEnd/>
          </a:ln>
        </p:spPr>
        <p:txBody>
          <a:bodyPr/>
          <a:lstStyle/>
          <a:p>
            <a:pPr marL="273050" indent="-273050" algn="ctr">
              <a:spcBef>
                <a:spcPts val="600"/>
              </a:spcBef>
              <a:buClr>
                <a:schemeClr val="accent1"/>
              </a:buClr>
              <a:buSzPct val="70000"/>
              <a:buFont typeface="Wingdings" pitchFamily="2" charset="2"/>
              <a:buNone/>
              <a:defRPr/>
            </a:pPr>
            <a:r>
              <a:rPr lang="en-CA" sz="2400" dirty="0">
                <a:solidFill>
                  <a:srgbClr val="FF0000"/>
                </a:solidFill>
                <a:latin typeface="+mn-lt"/>
                <a:cs typeface="+mn-cs"/>
              </a:rPr>
              <a:t>Distribution without Outliers</a:t>
            </a:r>
          </a:p>
        </p:txBody>
      </p:sp>
      <p:sp>
        <p:nvSpPr>
          <p:cNvPr id="18" name="TextBox 17">
            <a:extLst>
              <a:ext uri="{FF2B5EF4-FFF2-40B4-BE49-F238E27FC236}">
                <a16:creationId xmlns:a16="http://schemas.microsoft.com/office/drawing/2014/main" id="{CDC70D2A-4671-4515-9D32-FB2FBD0853EB}"/>
              </a:ext>
            </a:extLst>
          </p:cNvPr>
          <p:cNvSpPr txBox="1"/>
          <p:nvPr/>
        </p:nvSpPr>
        <p:spPr>
          <a:xfrm>
            <a:off x="6372225" y="4727575"/>
            <a:ext cx="904875" cy="646113"/>
          </a:xfrm>
          <a:prstGeom prst="rect">
            <a:avLst/>
          </a:prstGeom>
          <a:noFill/>
        </p:spPr>
        <p:txBody>
          <a:bodyPr wrap="none">
            <a:spAutoFit/>
          </a:bodyPr>
          <a:lstStyle/>
          <a:p>
            <a:pPr algn="ctr" eaLnBrk="1" hangingPunct="1">
              <a:defRPr/>
            </a:pPr>
            <a:r>
              <a:rPr lang="en-CA" b="1" dirty="0">
                <a:solidFill>
                  <a:srgbClr val="FF0000"/>
                </a:solidFill>
                <a:latin typeface="+mj-lt"/>
                <a:cs typeface="Arial" charset="0"/>
              </a:rPr>
              <a:t>Mode </a:t>
            </a:r>
          </a:p>
          <a:p>
            <a:pPr algn="ctr" eaLnBrk="1" hangingPunct="1">
              <a:defRPr/>
            </a:pPr>
            <a:r>
              <a:rPr lang="en-CA" b="1" dirty="0">
                <a:solidFill>
                  <a:srgbClr val="FF0000"/>
                </a:solidFill>
                <a:latin typeface="+mj-lt"/>
                <a:cs typeface="Arial" charset="0"/>
              </a:rPr>
              <a:t>75</a:t>
            </a:r>
          </a:p>
        </p:txBody>
      </p:sp>
      <p:cxnSp>
        <p:nvCxnSpPr>
          <p:cNvPr id="19" name="Straight Arrow Connector 18">
            <a:extLst>
              <a:ext uri="{FF2B5EF4-FFF2-40B4-BE49-F238E27FC236}">
                <a16:creationId xmlns:a16="http://schemas.microsoft.com/office/drawing/2014/main" id="{1C1114B6-15A3-493D-82FF-E805B4D34664}"/>
              </a:ext>
            </a:extLst>
          </p:cNvPr>
          <p:cNvCxnSpPr/>
          <p:nvPr/>
        </p:nvCxnSpPr>
        <p:spPr>
          <a:xfrm rot="5400000" flipH="1" flipV="1">
            <a:off x="6680200" y="3984625"/>
            <a:ext cx="1439863" cy="328613"/>
          </a:xfrm>
          <a:prstGeom prst="straightConnector1">
            <a:avLst/>
          </a:prstGeom>
          <a:ln w="3492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80D4D6C-B0F0-4103-AEF3-302E870E7775}"/>
              </a:ext>
            </a:extLst>
          </p:cNvPr>
          <p:cNvCxnSpPr/>
          <p:nvPr/>
        </p:nvCxnSpPr>
        <p:spPr>
          <a:xfrm rot="5400000" flipH="1" flipV="1">
            <a:off x="6623844" y="4545807"/>
            <a:ext cx="2232025" cy="1587"/>
          </a:xfrm>
          <a:prstGeom prst="straightConnector1">
            <a:avLst/>
          </a:prstGeom>
          <a:ln w="3492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83C45782-8B5A-4327-B3AA-0287F345F6B6}"/>
              </a:ext>
            </a:extLst>
          </p:cNvPr>
          <p:cNvSpPr txBox="1"/>
          <p:nvPr/>
        </p:nvSpPr>
        <p:spPr>
          <a:xfrm>
            <a:off x="7164388" y="5589588"/>
            <a:ext cx="1147762" cy="646112"/>
          </a:xfrm>
          <a:prstGeom prst="rect">
            <a:avLst/>
          </a:prstGeom>
          <a:noFill/>
        </p:spPr>
        <p:txBody>
          <a:bodyPr wrap="none">
            <a:spAutoFit/>
          </a:bodyPr>
          <a:lstStyle/>
          <a:p>
            <a:pPr algn="ctr" eaLnBrk="1" hangingPunct="1">
              <a:defRPr/>
            </a:pPr>
            <a:r>
              <a:rPr lang="en-CA" b="1" dirty="0">
                <a:solidFill>
                  <a:srgbClr val="FF0000"/>
                </a:solidFill>
                <a:latin typeface="+mj-lt"/>
                <a:cs typeface="Arial" charset="0"/>
              </a:rPr>
              <a:t>Median </a:t>
            </a:r>
          </a:p>
          <a:p>
            <a:pPr algn="ctr" eaLnBrk="1" hangingPunct="1">
              <a:defRPr/>
            </a:pPr>
            <a:r>
              <a:rPr lang="en-CA" b="1" dirty="0">
                <a:solidFill>
                  <a:srgbClr val="FF0000"/>
                </a:solidFill>
                <a:latin typeface="+mj-lt"/>
                <a:cs typeface="Arial" charset="0"/>
              </a:rPr>
              <a:t>76</a:t>
            </a:r>
          </a:p>
        </p:txBody>
      </p:sp>
      <p:sp>
        <p:nvSpPr>
          <p:cNvPr id="25" name="TextBox 24">
            <a:extLst>
              <a:ext uri="{FF2B5EF4-FFF2-40B4-BE49-F238E27FC236}">
                <a16:creationId xmlns:a16="http://schemas.microsoft.com/office/drawing/2014/main" id="{64ACC5BE-8D4A-4A9F-B4D4-31513A94EE62}"/>
              </a:ext>
            </a:extLst>
          </p:cNvPr>
          <p:cNvSpPr txBox="1"/>
          <p:nvPr/>
        </p:nvSpPr>
        <p:spPr>
          <a:xfrm>
            <a:off x="8027988" y="4797425"/>
            <a:ext cx="844550" cy="646113"/>
          </a:xfrm>
          <a:prstGeom prst="rect">
            <a:avLst/>
          </a:prstGeom>
          <a:noFill/>
        </p:spPr>
        <p:txBody>
          <a:bodyPr>
            <a:spAutoFit/>
          </a:bodyPr>
          <a:lstStyle/>
          <a:p>
            <a:pPr algn="ctr" eaLnBrk="1" hangingPunct="1">
              <a:defRPr/>
            </a:pPr>
            <a:r>
              <a:rPr lang="en-CA" b="1" dirty="0">
                <a:solidFill>
                  <a:srgbClr val="FF0000"/>
                </a:solidFill>
                <a:latin typeface="+mj-lt"/>
                <a:cs typeface="Arial" charset="0"/>
              </a:rPr>
              <a:t>Mean</a:t>
            </a:r>
          </a:p>
          <a:p>
            <a:pPr algn="ctr" eaLnBrk="1" hangingPunct="1">
              <a:defRPr/>
            </a:pPr>
            <a:r>
              <a:rPr lang="en-CA" b="1" dirty="0">
                <a:solidFill>
                  <a:srgbClr val="FF0000"/>
                </a:solidFill>
                <a:latin typeface="+mj-lt"/>
                <a:cs typeface="Arial" charset="0"/>
              </a:rPr>
              <a:t>77.78</a:t>
            </a:r>
          </a:p>
        </p:txBody>
      </p:sp>
      <p:cxnSp>
        <p:nvCxnSpPr>
          <p:cNvPr id="26" name="Straight Arrow Connector 25">
            <a:extLst>
              <a:ext uri="{FF2B5EF4-FFF2-40B4-BE49-F238E27FC236}">
                <a16:creationId xmlns:a16="http://schemas.microsoft.com/office/drawing/2014/main" id="{2001BAE1-A57E-4DAA-8483-DC395160852D}"/>
              </a:ext>
            </a:extLst>
          </p:cNvPr>
          <p:cNvCxnSpPr>
            <a:stCxn id="25" idx="0"/>
          </p:cNvCxnSpPr>
          <p:nvPr/>
        </p:nvCxnSpPr>
        <p:spPr>
          <a:xfrm rot="16200000" flipV="1">
            <a:off x="7519194" y="3866356"/>
            <a:ext cx="1368425" cy="493713"/>
          </a:xfrm>
          <a:prstGeom prst="straightConnector1">
            <a:avLst/>
          </a:prstGeom>
          <a:ln w="3492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54290" name="TextBox 27">
            <a:hlinkClick r:id="rId5" action="ppaction://hlinksldjump"/>
            <a:extLst>
              <a:ext uri="{FF2B5EF4-FFF2-40B4-BE49-F238E27FC236}">
                <a16:creationId xmlns:a16="http://schemas.microsoft.com/office/drawing/2014/main" id="{6E3698F2-F434-4D72-9EC1-9F8877A2CD55}"/>
              </a:ext>
            </a:extLst>
          </p:cNvPr>
          <p:cNvSpPr txBox="1">
            <a:spLocks noChangeArrowheads="1"/>
          </p:cNvSpPr>
          <p:nvPr/>
        </p:nvSpPr>
        <p:spPr bwMode="auto">
          <a:xfrm>
            <a:off x="395288" y="6237288"/>
            <a:ext cx="1812925" cy="369887"/>
          </a:xfrm>
          <a:prstGeom prst="rect">
            <a:avLst/>
          </a:prstGeom>
          <a:solidFill>
            <a:srgbClr val="FFFF00"/>
          </a:solidFill>
          <a:ln w="22225">
            <a:solidFill>
              <a:srgbClr val="FF0000"/>
            </a:solidFill>
            <a:miter lim="800000"/>
            <a:headEnd/>
            <a:tailEnd/>
          </a:ln>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b="1">
                <a:solidFill>
                  <a:srgbClr val="FF0000"/>
                </a:solidFill>
                <a:latin typeface="Arial" panose="020B0604020202020204" pitchFamily="34" charset="0"/>
              </a:rPr>
              <a:t>Return to page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linds(horizontal)">
                                      <p:cBhvr>
                                        <p:cTn id="37" dur="500"/>
                                        <p:tgtEl>
                                          <p:spTgt spid="1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linds(horizontal)">
                                      <p:cBhvr>
                                        <p:cTn id="42" dur="500"/>
                                        <p:tgtEl>
                                          <p:spTgt spid="1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blinds(horizontal)">
                                      <p:cBhvr>
                                        <p:cTn id="47" dur="500"/>
                                        <p:tgtEl>
                                          <p:spTgt spid="2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linds(horizontal)">
                                      <p:cBhvr>
                                        <p:cTn id="52" dur="500"/>
                                        <p:tgtEl>
                                          <p:spTgt spid="2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blinds(horizontal)">
                                      <p:cBhvr>
                                        <p:cTn id="57" dur="500"/>
                                        <p:tgtEl>
                                          <p:spTgt spid="2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blinds(horizontal)">
                                      <p:cBhvr>
                                        <p:cTn id="6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1" grpId="0"/>
      <p:bldP spid="18" grpId="0"/>
      <p:bldP spid="22" grpId="0"/>
      <p:bldP spid="2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96A97-AA2C-4221-AFDE-F17A21427848}"/>
              </a:ext>
            </a:extLst>
          </p:cNvPr>
          <p:cNvSpPr>
            <a:spLocks noGrp="1"/>
          </p:cNvSpPr>
          <p:nvPr>
            <p:ph type="title"/>
          </p:nvPr>
        </p:nvSpPr>
        <p:spPr>
          <a:xfrm>
            <a:off x="255588" y="274638"/>
            <a:ext cx="8364537" cy="546100"/>
          </a:xfrm>
        </p:spPr>
        <p:txBody>
          <a:bodyPr/>
          <a:lstStyle/>
          <a:p>
            <a:pPr eaLnBrk="1" fontAlgn="auto" hangingPunct="1">
              <a:spcAft>
                <a:spcPts val="0"/>
              </a:spcAft>
              <a:defRPr/>
            </a:pPr>
            <a:r>
              <a:rPr lang="en-CA" sz="2200" dirty="0"/>
              <a:t>Short Cut for SAMPLE Variance &amp; Standard Deviation</a:t>
            </a:r>
          </a:p>
        </p:txBody>
      </p:sp>
      <p:sp>
        <p:nvSpPr>
          <p:cNvPr id="25603" name="Content Placeholder 2">
            <a:extLst>
              <a:ext uri="{FF2B5EF4-FFF2-40B4-BE49-F238E27FC236}">
                <a16:creationId xmlns:a16="http://schemas.microsoft.com/office/drawing/2014/main" id="{B4FD391D-17D1-40A2-87D0-6D0277225C4E}"/>
              </a:ext>
            </a:extLst>
          </p:cNvPr>
          <p:cNvSpPr>
            <a:spLocks noGrp="1"/>
          </p:cNvSpPr>
          <p:nvPr>
            <p:ph sz="quarter" idx="1"/>
          </p:nvPr>
        </p:nvSpPr>
        <p:spPr>
          <a:xfrm>
            <a:off x="241300" y="3267075"/>
            <a:ext cx="8123238" cy="847725"/>
          </a:xfrm>
        </p:spPr>
        <p:txBody>
          <a:bodyPr/>
          <a:lstStyle/>
          <a:p>
            <a:pPr eaLnBrk="1" hangingPunct="1">
              <a:buFont typeface="Wingdings" panose="05000000000000000000" pitchFamily="2" charset="2"/>
              <a:buNone/>
            </a:pPr>
            <a:r>
              <a:rPr lang="en-CA" altLang="en-US" sz="2200"/>
              <a:t>Ex: Calculate the Variance &amp; Std Dev. from the sample</a:t>
            </a:r>
            <a:br>
              <a:rPr lang="en-CA" altLang="en-US" sz="2200"/>
            </a:br>
            <a:r>
              <a:rPr lang="en-CA" altLang="en-US" sz="2200"/>
              <a:t>                              8,    8.5,    9,    7.5,    7</a:t>
            </a:r>
          </a:p>
        </p:txBody>
      </p:sp>
      <p:graphicFrame>
        <p:nvGraphicFramePr>
          <p:cNvPr id="4" name="Object 4">
            <a:extLst>
              <a:ext uri="{FF2B5EF4-FFF2-40B4-BE49-F238E27FC236}">
                <a16:creationId xmlns:a16="http://schemas.microsoft.com/office/drawing/2014/main" id="{0581C750-043B-4E0D-B54F-1F3FA9349D5B}"/>
              </a:ext>
            </a:extLst>
          </p:cNvPr>
          <p:cNvGraphicFramePr>
            <a:graphicFrameLocks noChangeAspect="1"/>
          </p:cNvGraphicFramePr>
          <p:nvPr/>
        </p:nvGraphicFramePr>
        <p:xfrm>
          <a:off x="1449388" y="1482725"/>
          <a:ext cx="2530475" cy="957263"/>
        </p:xfrm>
        <a:graphic>
          <a:graphicData uri="http://schemas.openxmlformats.org/presentationml/2006/ole">
            <mc:AlternateContent xmlns:mc="http://schemas.openxmlformats.org/markup-compatibility/2006">
              <mc:Choice xmlns:v="urn:schemas-microsoft-com:vml" Requires="v">
                <p:oleObj spid="_x0000_s9218" name="Equation" r:id="rId4" imgW="1816100" imgH="685800" progId="Equation.DSMT4">
                  <p:embed/>
                </p:oleObj>
              </mc:Choice>
              <mc:Fallback>
                <p:oleObj name="Equation" r:id="rId4" imgW="1816100" imgH="685800" progId="Equation.DSMT4">
                  <p:embed/>
                  <p:pic>
                    <p:nvPicPr>
                      <p:cNvPr id="4" name="Object 4">
                        <a:extLst>
                          <a:ext uri="{FF2B5EF4-FFF2-40B4-BE49-F238E27FC236}">
                            <a16:creationId xmlns:a16="http://schemas.microsoft.com/office/drawing/2014/main" id="{0581C750-043B-4E0D-B54F-1F3FA9349D5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9388" y="1482725"/>
                        <a:ext cx="2530475" cy="957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3">
            <a:extLst>
              <a:ext uri="{FF2B5EF4-FFF2-40B4-BE49-F238E27FC236}">
                <a16:creationId xmlns:a16="http://schemas.microsoft.com/office/drawing/2014/main" id="{FA4B2856-E49A-4928-BFB0-34F0CD254FFE}"/>
              </a:ext>
            </a:extLst>
          </p:cNvPr>
          <p:cNvGraphicFramePr>
            <a:graphicFrameLocks noChangeAspect="1"/>
          </p:cNvGraphicFramePr>
          <p:nvPr/>
        </p:nvGraphicFramePr>
        <p:xfrm>
          <a:off x="4867275" y="1427163"/>
          <a:ext cx="2627313" cy="1035050"/>
        </p:xfrm>
        <a:graphic>
          <a:graphicData uri="http://schemas.openxmlformats.org/presentationml/2006/ole">
            <mc:AlternateContent xmlns:mc="http://schemas.openxmlformats.org/markup-compatibility/2006">
              <mc:Choice xmlns:v="urn:schemas-microsoft-com:vml" Requires="v">
                <p:oleObj spid="_x0000_s9219" name="Equation" r:id="rId6" imgW="1841500" imgH="723900" progId="Equation.DSMT4">
                  <p:embed/>
                </p:oleObj>
              </mc:Choice>
              <mc:Fallback>
                <p:oleObj name="Equation" r:id="rId6" imgW="1841500" imgH="723900" progId="Equation.DSMT4">
                  <p:embed/>
                  <p:pic>
                    <p:nvPicPr>
                      <p:cNvPr id="6" name="Object 3">
                        <a:extLst>
                          <a:ext uri="{FF2B5EF4-FFF2-40B4-BE49-F238E27FC236}">
                            <a16:creationId xmlns:a16="http://schemas.microsoft.com/office/drawing/2014/main" id="{FA4B2856-E49A-4928-BFB0-34F0CD254FF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67275" y="1427163"/>
                        <a:ext cx="2627313" cy="1035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Box 6">
            <a:extLst>
              <a:ext uri="{FF2B5EF4-FFF2-40B4-BE49-F238E27FC236}">
                <a16:creationId xmlns:a16="http://schemas.microsoft.com/office/drawing/2014/main" id="{B998E511-72CE-4366-A874-46B600032C1A}"/>
              </a:ext>
            </a:extLst>
          </p:cNvPr>
          <p:cNvSpPr txBox="1"/>
          <p:nvPr/>
        </p:nvSpPr>
        <p:spPr>
          <a:xfrm>
            <a:off x="1600200" y="927100"/>
            <a:ext cx="2208213" cy="401638"/>
          </a:xfrm>
          <a:prstGeom prst="rect">
            <a:avLst/>
          </a:prstGeom>
          <a:noFill/>
        </p:spPr>
        <p:txBody>
          <a:bodyPr wrap="none">
            <a:spAutoFit/>
          </a:bodyPr>
          <a:lstStyle/>
          <a:p>
            <a:pPr eaLnBrk="1" hangingPunct="1">
              <a:defRPr/>
            </a:pPr>
            <a:r>
              <a:rPr lang="en-CA" sz="2000" dirty="0">
                <a:solidFill>
                  <a:srgbClr val="FF0000"/>
                </a:solidFill>
                <a:latin typeface="+mj-lt"/>
                <a:cs typeface="Arial" charset="0"/>
              </a:rPr>
              <a:t>Sample Variance</a:t>
            </a:r>
          </a:p>
        </p:txBody>
      </p:sp>
      <p:sp>
        <p:nvSpPr>
          <p:cNvPr id="8" name="TextBox 7">
            <a:extLst>
              <a:ext uri="{FF2B5EF4-FFF2-40B4-BE49-F238E27FC236}">
                <a16:creationId xmlns:a16="http://schemas.microsoft.com/office/drawing/2014/main" id="{31624677-BADC-4FA6-9284-FEB7C6866CF4}"/>
              </a:ext>
            </a:extLst>
          </p:cNvPr>
          <p:cNvSpPr txBox="1"/>
          <p:nvPr/>
        </p:nvSpPr>
        <p:spPr>
          <a:xfrm>
            <a:off x="4576763" y="931863"/>
            <a:ext cx="3478212" cy="400050"/>
          </a:xfrm>
          <a:prstGeom prst="rect">
            <a:avLst/>
          </a:prstGeom>
          <a:noFill/>
        </p:spPr>
        <p:txBody>
          <a:bodyPr wrap="none">
            <a:spAutoFit/>
          </a:bodyPr>
          <a:lstStyle/>
          <a:p>
            <a:pPr eaLnBrk="1" hangingPunct="1">
              <a:defRPr/>
            </a:pPr>
            <a:r>
              <a:rPr lang="en-CA" sz="2000" dirty="0">
                <a:solidFill>
                  <a:srgbClr val="FF0000"/>
                </a:solidFill>
                <a:latin typeface="+mj-lt"/>
                <a:cs typeface="Arial" charset="0"/>
              </a:rPr>
              <a:t>Sample Standard Deviation</a:t>
            </a:r>
          </a:p>
        </p:txBody>
      </p:sp>
      <p:graphicFrame>
        <p:nvGraphicFramePr>
          <p:cNvPr id="9" name="Object 7">
            <a:extLst>
              <a:ext uri="{FF2B5EF4-FFF2-40B4-BE49-F238E27FC236}">
                <a16:creationId xmlns:a16="http://schemas.microsoft.com/office/drawing/2014/main" id="{6906B57A-5A6A-49C4-889F-5081DA409042}"/>
              </a:ext>
            </a:extLst>
          </p:cNvPr>
          <p:cNvGraphicFramePr>
            <a:graphicFrameLocks noChangeAspect="1"/>
          </p:cNvGraphicFramePr>
          <p:nvPr/>
        </p:nvGraphicFramePr>
        <p:xfrm>
          <a:off x="2266950" y="2609850"/>
          <a:ext cx="4171950" cy="581025"/>
        </p:xfrm>
        <a:graphic>
          <a:graphicData uri="http://schemas.openxmlformats.org/presentationml/2006/ole">
            <mc:AlternateContent xmlns:mc="http://schemas.openxmlformats.org/markup-compatibility/2006">
              <mc:Choice xmlns:v="urn:schemas-microsoft-com:vml" Requires="v">
                <p:oleObj spid="_x0000_s9220" name="Equation" r:id="rId8" imgW="3479800" imgH="482600" progId="Equation.DSMT4">
                  <p:embed/>
                </p:oleObj>
              </mc:Choice>
              <mc:Fallback>
                <p:oleObj name="Equation" r:id="rId8" imgW="3479800" imgH="482600" progId="Equation.DSMT4">
                  <p:embed/>
                  <p:pic>
                    <p:nvPicPr>
                      <p:cNvPr id="9" name="Object 7">
                        <a:extLst>
                          <a:ext uri="{FF2B5EF4-FFF2-40B4-BE49-F238E27FC236}">
                            <a16:creationId xmlns:a16="http://schemas.microsoft.com/office/drawing/2014/main" id="{6906B57A-5A6A-49C4-889F-5081DA40904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66950" y="2609850"/>
                        <a:ext cx="4171950"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Box 9">
            <a:extLst>
              <a:ext uri="{FF2B5EF4-FFF2-40B4-BE49-F238E27FC236}">
                <a16:creationId xmlns:a16="http://schemas.microsoft.com/office/drawing/2014/main" id="{66806138-5A1D-4D78-9C12-588389E04496}"/>
              </a:ext>
            </a:extLst>
          </p:cNvPr>
          <p:cNvSpPr txBox="1"/>
          <p:nvPr/>
        </p:nvSpPr>
        <p:spPr>
          <a:xfrm>
            <a:off x="309563" y="4289425"/>
            <a:ext cx="3021012" cy="369888"/>
          </a:xfrm>
          <a:prstGeom prst="rect">
            <a:avLst/>
          </a:prstGeom>
          <a:noFill/>
        </p:spPr>
        <p:txBody>
          <a:bodyPr wrap="none">
            <a:spAutoFit/>
          </a:bodyPr>
          <a:lstStyle/>
          <a:p>
            <a:pPr eaLnBrk="1" hangingPunct="1">
              <a:defRPr/>
            </a:pPr>
            <a:r>
              <a:rPr lang="en-CA" dirty="0">
                <a:solidFill>
                  <a:srgbClr val="FF0000"/>
                </a:solidFill>
                <a:latin typeface="+mj-lt"/>
                <a:cs typeface="Arial" charset="0"/>
              </a:rPr>
              <a:t>Find the sum of all values:</a:t>
            </a:r>
          </a:p>
        </p:txBody>
      </p:sp>
      <p:sp>
        <p:nvSpPr>
          <p:cNvPr id="11" name="TextBox 10">
            <a:extLst>
              <a:ext uri="{FF2B5EF4-FFF2-40B4-BE49-F238E27FC236}">
                <a16:creationId xmlns:a16="http://schemas.microsoft.com/office/drawing/2014/main" id="{9A884EBE-FCDA-4831-B593-7BCDC3CD1CA6}"/>
              </a:ext>
            </a:extLst>
          </p:cNvPr>
          <p:cNvSpPr txBox="1"/>
          <p:nvPr/>
        </p:nvSpPr>
        <p:spPr>
          <a:xfrm>
            <a:off x="368300" y="5046663"/>
            <a:ext cx="3009900" cy="369887"/>
          </a:xfrm>
          <a:prstGeom prst="rect">
            <a:avLst/>
          </a:prstGeom>
          <a:noFill/>
        </p:spPr>
        <p:txBody>
          <a:bodyPr wrap="none">
            <a:spAutoFit/>
          </a:bodyPr>
          <a:lstStyle/>
          <a:p>
            <a:pPr eaLnBrk="1" hangingPunct="1">
              <a:defRPr/>
            </a:pPr>
            <a:r>
              <a:rPr lang="en-CA" dirty="0">
                <a:solidFill>
                  <a:srgbClr val="FF0000"/>
                </a:solidFill>
                <a:latin typeface="+mj-lt"/>
                <a:cs typeface="Arial" charset="0"/>
              </a:rPr>
              <a:t>Sum of all values squared</a:t>
            </a:r>
          </a:p>
        </p:txBody>
      </p:sp>
      <p:sp>
        <p:nvSpPr>
          <p:cNvPr id="12" name="TextBox 11">
            <a:extLst>
              <a:ext uri="{FF2B5EF4-FFF2-40B4-BE49-F238E27FC236}">
                <a16:creationId xmlns:a16="http://schemas.microsoft.com/office/drawing/2014/main" id="{0FE75190-45B7-49F4-8684-A244AA76F044}"/>
              </a:ext>
            </a:extLst>
          </p:cNvPr>
          <p:cNvSpPr txBox="1"/>
          <p:nvPr/>
        </p:nvSpPr>
        <p:spPr>
          <a:xfrm>
            <a:off x="398463" y="5778500"/>
            <a:ext cx="1103312" cy="368300"/>
          </a:xfrm>
          <a:prstGeom prst="rect">
            <a:avLst/>
          </a:prstGeom>
          <a:noFill/>
        </p:spPr>
        <p:txBody>
          <a:bodyPr wrap="none">
            <a:spAutoFit/>
          </a:bodyPr>
          <a:lstStyle/>
          <a:p>
            <a:pPr eaLnBrk="1" hangingPunct="1">
              <a:defRPr/>
            </a:pPr>
            <a:r>
              <a:rPr lang="en-CA" dirty="0">
                <a:solidFill>
                  <a:srgbClr val="FF0000"/>
                </a:solidFill>
                <a:latin typeface="+mj-lt"/>
                <a:cs typeface="Arial" charset="0"/>
              </a:rPr>
              <a:t>Formula</a:t>
            </a:r>
          </a:p>
        </p:txBody>
      </p:sp>
      <p:graphicFrame>
        <p:nvGraphicFramePr>
          <p:cNvPr id="13" name="Object 8">
            <a:extLst>
              <a:ext uri="{FF2B5EF4-FFF2-40B4-BE49-F238E27FC236}">
                <a16:creationId xmlns:a16="http://schemas.microsoft.com/office/drawing/2014/main" id="{3220D0C5-A09D-475B-A510-84AAF2385D65}"/>
              </a:ext>
            </a:extLst>
          </p:cNvPr>
          <p:cNvGraphicFramePr>
            <a:graphicFrameLocks noChangeAspect="1"/>
          </p:cNvGraphicFramePr>
          <p:nvPr/>
        </p:nvGraphicFramePr>
        <p:xfrm>
          <a:off x="3443288" y="4151313"/>
          <a:ext cx="2511425" cy="661987"/>
        </p:xfrm>
        <a:graphic>
          <a:graphicData uri="http://schemas.openxmlformats.org/presentationml/2006/ole">
            <mc:AlternateContent xmlns:mc="http://schemas.openxmlformats.org/markup-compatibility/2006">
              <mc:Choice xmlns:v="urn:schemas-microsoft-com:vml" Requires="v">
                <p:oleObj spid="_x0000_s9221" name="Equation" r:id="rId10" imgW="1637589" imgH="431613" progId="Equation.DSMT4">
                  <p:embed/>
                </p:oleObj>
              </mc:Choice>
              <mc:Fallback>
                <p:oleObj name="Equation" r:id="rId10" imgW="1637589" imgH="431613" progId="Equation.DSMT4">
                  <p:embed/>
                  <p:pic>
                    <p:nvPicPr>
                      <p:cNvPr id="13" name="Object 8">
                        <a:extLst>
                          <a:ext uri="{FF2B5EF4-FFF2-40B4-BE49-F238E27FC236}">
                            <a16:creationId xmlns:a16="http://schemas.microsoft.com/office/drawing/2014/main" id="{3220D0C5-A09D-475B-A510-84AAF2385D6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43288" y="4151313"/>
                        <a:ext cx="2511425" cy="661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6">
            <a:extLst>
              <a:ext uri="{FF2B5EF4-FFF2-40B4-BE49-F238E27FC236}">
                <a16:creationId xmlns:a16="http://schemas.microsoft.com/office/drawing/2014/main" id="{8027403D-E3AA-4C1A-8A66-510968280D60}"/>
              </a:ext>
            </a:extLst>
          </p:cNvPr>
          <p:cNvGraphicFramePr>
            <a:graphicFrameLocks noChangeAspect="1"/>
          </p:cNvGraphicFramePr>
          <p:nvPr/>
        </p:nvGraphicFramePr>
        <p:xfrm>
          <a:off x="6005513" y="4262438"/>
          <a:ext cx="690562" cy="387350"/>
        </p:xfrm>
        <a:graphic>
          <a:graphicData uri="http://schemas.openxmlformats.org/presentationml/2006/ole">
            <mc:AlternateContent xmlns:mc="http://schemas.openxmlformats.org/markup-compatibility/2006">
              <mc:Choice xmlns:v="urn:schemas-microsoft-com:vml" Requires="v">
                <p:oleObj spid="_x0000_s9222" name="Equation" r:id="rId12" imgW="317087" imgH="177569" progId="Equation.DSMT4">
                  <p:embed/>
                </p:oleObj>
              </mc:Choice>
              <mc:Fallback>
                <p:oleObj name="Equation" r:id="rId12" imgW="317087" imgH="177569" progId="Equation.DSMT4">
                  <p:embed/>
                  <p:pic>
                    <p:nvPicPr>
                      <p:cNvPr id="14" name="Object 6">
                        <a:extLst>
                          <a:ext uri="{FF2B5EF4-FFF2-40B4-BE49-F238E27FC236}">
                            <a16:creationId xmlns:a16="http://schemas.microsoft.com/office/drawing/2014/main" id="{8027403D-E3AA-4C1A-8A66-510968280D6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005513" y="4262438"/>
                        <a:ext cx="690562" cy="38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ct 10">
            <a:extLst>
              <a:ext uri="{FF2B5EF4-FFF2-40B4-BE49-F238E27FC236}">
                <a16:creationId xmlns:a16="http://schemas.microsoft.com/office/drawing/2014/main" id="{74BC5714-35C2-4DF6-9C46-D7ACCFEF3A74}"/>
              </a:ext>
            </a:extLst>
          </p:cNvPr>
          <p:cNvGraphicFramePr>
            <a:graphicFrameLocks noChangeAspect="1"/>
          </p:cNvGraphicFramePr>
          <p:nvPr/>
        </p:nvGraphicFramePr>
        <p:xfrm>
          <a:off x="3354388" y="4922838"/>
          <a:ext cx="3076575" cy="661987"/>
        </p:xfrm>
        <a:graphic>
          <a:graphicData uri="http://schemas.openxmlformats.org/presentationml/2006/ole">
            <mc:AlternateContent xmlns:mc="http://schemas.openxmlformats.org/markup-compatibility/2006">
              <mc:Choice xmlns:v="urn:schemas-microsoft-com:vml" Requires="v">
                <p:oleObj spid="_x0000_s9223" name="Equation" r:id="rId14" imgW="2006600" imgH="431800" progId="Equation.DSMT4">
                  <p:embed/>
                </p:oleObj>
              </mc:Choice>
              <mc:Fallback>
                <p:oleObj name="Equation" r:id="rId14" imgW="2006600" imgH="431800" progId="Equation.DSMT4">
                  <p:embed/>
                  <p:pic>
                    <p:nvPicPr>
                      <p:cNvPr id="15" name="Object 10">
                        <a:extLst>
                          <a:ext uri="{FF2B5EF4-FFF2-40B4-BE49-F238E27FC236}">
                            <a16:creationId xmlns:a16="http://schemas.microsoft.com/office/drawing/2014/main" id="{74BC5714-35C2-4DF6-9C46-D7ACCFEF3A74}"/>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54388" y="4922838"/>
                        <a:ext cx="3076575" cy="661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ct 11">
            <a:extLst>
              <a:ext uri="{FF2B5EF4-FFF2-40B4-BE49-F238E27FC236}">
                <a16:creationId xmlns:a16="http://schemas.microsoft.com/office/drawing/2014/main" id="{F610F75E-0D4C-4298-A9F6-885DBAE03CB3}"/>
              </a:ext>
            </a:extLst>
          </p:cNvPr>
          <p:cNvGraphicFramePr>
            <a:graphicFrameLocks noChangeAspect="1"/>
          </p:cNvGraphicFramePr>
          <p:nvPr/>
        </p:nvGraphicFramePr>
        <p:xfrm>
          <a:off x="6502400" y="5019675"/>
          <a:ext cx="1104900" cy="387350"/>
        </p:xfrm>
        <a:graphic>
          <a:graphicData uri="http://schemas.openxmlformats.org/presentationml/2006/ole">
            <mc:AlternateContent xmlns:mc="http://schemas.openxmlformats.org/markup-compatibility/2006">
              <mc:Choice xmlns:v="urn:schemas-microsoft-com:vml" Requires="v">
                <p:oleObj spid="_x0000_s9224" name="Equation" r:id="rId16" imgW="507780" imgH="177723" progId="Equation.DSMT4">
                  <p:embed/>
                </p:oleObj>
              </mc:Choice>
              <mc:Fallback>
                <p:oleObj name="Equation" r:id="rId16" imgW="507780" imgH="177723" progId="Equation.DSMT4">
                  <p:embed/>
                  <p:pic>
                    <p:nvPicPr>
                      <p:cNvPr id="16" name="Object 11">
                        <a:extLst>
                          <a:ext uri="{FF2B5EF4-FFF2-40B4-BE49-F238E27FC236}">
                            <a16:creationId xmlns:a16="http://schemas.microsoft.com/office/drawing/2014/main" id="{F610F75E-0D4C-4298-A9F6-885DBAE03CB3}"/>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502400" y="5019675"/>
                        <a:ext cx="1104900" cy="38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 name="Object 12">
            <a:extLst>
              <a:ext uri="{FF2B5EF4-FFF2-40B4-BE49-F238E27FC236}">
                <a16:creationId xmlns:a16="http://schemas.microsoft.com/office/drawing/2014/main" id="{69A854DD-F1D9-4BE3-86C3-20DA16BDDB2F}"/>
              </a:ext>
            </a:extLst>
          </p:cNvPr>
          <p:cNvGraphicFramePr>
            <a:graphicFrameLocks noChangeAspect="1"/>
          </p:cNvGraphicFramePr>
          <p:nvPr/>
        </p:nvGraphicFramePr>
        <p:xfrm>
          <a:off x="2052638" y="5684838"/>
          <a:ext cx="2087562" cy="708025"/>
        </p:xfrm>
        <a:graphic>
          <a:graphicData uri="http://schemas.openxmlformats.org/presentationml/2006/ole">
            <mc:AlternateContent xmlns:mc="http://schemas.openxmlformats.org/markup-compatibility/2006">
              <mc:Choice xmlns:v="urn:schemas-microsoft-com:vml" Requires="v">
                <p:oleObj spid="_x0000_s9225" name="Equation" r:id="rId18" imgW="1498600" imgH="508000" progId="Equation.DSMT4">
                  <p:embed/>
                </p:oleObj>
              </mc:Choice>
              <mc:Fallback>
                <p:oleObj name="Equation" r:id="rId18" imgW="1498600" imgH="508000" progId="Equation.DSMT4">
                  <p:embed/>
                  <p:pic>
                    <p:nvPicPr>
                      <p:cNvPr id="17" name="Object 12">
                        <a:extLst>
                          <a:ext uri="{FF2B5EF4-FFF2-40B4-BE49-F238E27FC236}">
                            <a16:creationId xmlns:a16="http://schemas.microsoft.com/office/drawing/2014/main" id="{69A854DD-F1D9-4BE3-86C3-20DA16BDDB2F}"/>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052638" y="5684838"/>
                        <a:ext cx="2087562" cy="708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 name="Object 13">
            <a:extLst>
              <a:ext uri="{FF2B5EF4-FFF2-40B4-BE49-F238E27FC236}">
                <a16:creationId xmlns:a16="http://schemas.microsoft.com/office/drawing/2014/main" id="{F4961DE7-10B2-48BC-A041-A686003FE677}"/>
              </a:ext>
            </a:extLst>
          </p:cNvPr>
          <p:cNvGraphicFramePr>
            <a:graphicFrameLocks noChangeAspect="1"/>
          </p:cNvGraphicFramePr>
          <p:nvPr/>
        </p:nvGraphicFramePr>
        <p:xfrm>
          <a:off x="4216400" y="5889625"/>
          <a:ext cx="1122363" cy="393700"/>
        </p:xfrm>
        <a:graphic>
          <a:graphicData uri="http://schemas.openxmlformats.org/presentationml/2006/ole">
            <mc:AlternateContent xmlns:mc="http://schemas.openxmlformats.org/markup-compatibility/2006">
              <mc:Choice xmlns:v="urn:schemas-microsoft-com:vml" Requires="v">
                <p:oleObj spid="_x0000_s9226" name="Equation" r:id="rId20" imgW="507780" imgH="177723" progId="Equation.DSMT4">
                  <p:embed/>
                </p:oleObj>
              </mc:Choice>
              <mc:Fallback>
                <p:oleObj name="Equation" r:id="rId20" imgW="507780" imgH="177723" progId="Equation.DSMT4">
                  <p:embed/>
                  <p:pic>
                    <p:nvPicPr>
                      <p:cNvPr id="18" name="Object 13">
                        <a:extLst>
                          <a:ext uri="{FF2B5EF4-FFF2-40B4-BE49-F238E27FC236}">
                            <a16:creationId xmlns:a16="http://schemas.microsoft.com/office/drawing/2014/main" id="{F4961DE7-10B2-48BC-A041-A686003FE677}"/>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216400" y="5889625"/>
                        <a:ext cx="1122363" cy="39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14">
            <a:extLst>
              <a:ext uri="{FF2B5EF4-FFF2-40B4-BE49-F238E27FC236}">
                <a16:creationId xmlns:a16="http://schemas.microsoft.com/office/drawing/2014/main" id="{A414A360-B5F7-42C0-BDCB-FF49A9252FBD}"/>
              </a:ext>
            </a:extLst>
          </p:cNvPr>
          <p:cNvGraphicFramePr>
            <a:graphicFrameLocks noChangeAspect="1"/>
          </p:cNvGraphicFramePr>
          <p:nvPr/>
        </p:nvGraphicFramePr>
        <p:xfrm>
          <a:off x="6159500" y="5754688"/>
          <a:ext cx="1422400" cy="450850"/>
        </p:xfrm>
        <a:graphic>
          <a:graphicData uri="http://schemas.openxmlformats.org/presentationml/2006/ole">
            <mc:AlternateContent xmlns:mc="http://schemas.openxmlformats.org/markup-compatibility/2006">
              <mc:Choice xmlns:v="urn:schemas-microsoft-com:vml" Requires="v">
                <p:oleObj spid="_x0000_s9227" name="Equation" r:id="rId22" imgW="723586" imgH="228501" progId="Equation.DSMT4">
                  <p:embed/>
                </p:oleObj>
              </mc:Choice>
              <mc:Fallback>
                <p:oleObj name="Equation" r:id="rId22" imgW="723586" imgH="228501" progId="Equation.DSMT4">
                  <p:embed/>
                  <p:pic>
                    <p:nvPicPr>
                      <p:cNvPr id="19" name="Object 14">
                        <a:extLst>
                          <a:ext uri="{FF2B5EF4-FFF2-40B4-BE49-F238E27FC236}">
                            <a16:creationId xmlns:a16="http://schemas.microsoft.com/office/drawing/2014/main" id="{A414A360-B5F7-42C0-BDCB-FF49A9252FBD}"/>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159500" y="5754688"/>
                        <a:ext cx="1422400" cy="45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 name="Object 15">
            <a:extLst>
              <a:ext uri="{FF2B5EF4-FFF2-40B4-BE49-F238E27FC236}">
                <a16:creationId xmlns:a16="http://schemas.microsoft.com/office/drawing/2014/main" id="{5EC0D014-BEDF-413B-A6A4-38AD3D5EB514}"/>
              </a:ext>
            </a:extLst>
          </p:cNvPr>
          <p:cNvGraphicFramePr>
            <a:graphicFrameLocks noChangeAspect="1"/>
          </p:cNvGraphicFramePr>
          <p:nvPr/>
        </p:nvGraphicFramePr>
        <p:xfrm>
          <a:off x="6370638" y="6262688"/>
          <a:ext cx="847725" cy="350837"/>
        </p:xfrm>
        <a:graphic>
          <a:graphicData uri="http://schemas.openxmlformats.org/presentationml/2006/ole">
            <mc:AlternateContent xmlns:mc="http://schemas.openxmlformats.org/markup-compatibility/2006">
              <mc:Choice xmlns:v="urn:schemas-microsoft-com:vml" Requires="v">
                <p:oleObj spid="_x0000_s9228" name="Equation" r:id="rId24" imgW="431425" imgH="177646" progId="Equation.DSMT4">
                  <p:embed/>
                </p:oleObj>
              </mc:Choice>
              <mc:Fallback>
                <p:oleObj name="Equation" r:id="rId24" imgW="431425" imgH="177646" progId="Equation.DSMT4">
                  <p:embed/>
                  <p:pic>
                    <p:nvPicPr>
                      <p:cNvPr id="20" name="Object 15">
                        <a:extLst>
                          <a:ext uri="{FF2B5EF4-FFF2-40B4-BE49-F238E27FC236}">
                            <a16:creationId xmlns:a16="http://schemas.microsoft.com/office/drawing/2014/main" id="{5EC0D014-BEDF-413B-A6A4-38AD3D5EB514}"/>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370638" y="6262688"/>
                        <a:ext cx="847725" cy="350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linds(horizontal)">
                                      <p:cBhvr>
                                        <p:cTn id="25" dur="500"/>
                                        <p:tgtEl>
                                          <p:spTgt spid="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25603">
                                            <p:txEl>
                                              <p:pRg st="0" end="0"/>
                                            </p:txEl>
                                          </p:spTgt>
                                        </p:tgtEl>
                                        <p:attrNameLst>
                                          <p:attrName>style.visibility</p:attrName>
                                        </p:attrNameLst>
                                      </p:cBhvr>
                                      <p:to>
                                        <p:strVal val="visible"/>
                                      </p:to>
                                    </p:set>
                                    <p:animEffect transition="in" filter="blinds(horizontal)">
                                      <p:cBhvr>
                                        <p:cTn id="30" dur="500"/>
                                        <p:tgtEl>
                                          <p:spTgt spid="25603">
                                            <p:txEl>
                                              <p:pRg st="0" end="0"/>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blinds(horizontal)">
                                      <p:cBhvr>
                                        <p:cTn id="35" dur="500"/>
                                        <p:tgtEl>
                                          <p:spTgt spid="1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linds(horizontal)">
                                      <p:cBhvr>
                                        <p:cTn id="40" dur="500"/>
                                        <p:tgtEl>
                                          <p:spTgt spid="1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blinds(horizontal)">
                                      <p:cBhvr>
                                        <p:cTn id="45" dur="500"/>
                                        <p:tgtEl>
                                          <p:spTgt spid="12"/>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blinds(horizontal)">
                                      <p:cBhvr>
                                        <p:cTn id="50" dur="500"/>
                                        <p:tgtEl>
                                          <p:spTgt spid="13"/>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blinds(horizontal)">
                                      <p:cBhvr>
                                        <p:cTn id="55" dur="500"/>
                                        <p:tgtEl>
                                          <p:spTgt spid="14"/>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ntr" presetSubtype="10" fill="hold" nodeType="click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blinds(horizontal)">
                                      <p:cBhvr>
                                        <p:cTn id="60" dur="500"/>
                                        <p:tgtEl>
                                          <p:spTgt spid="15"/>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nodeType="click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blinds(horizontal)">
                                      <p:cBhvr>
                                        <p:cTn id="65" dur="500"/>
                                        <p:tgtEl>
                                          <p:spTgt spid="1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3" presetClass="entr" presetSubtype="10" fill="hold" nodeType="click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blinds(horizontal)">
                                      <p:cBhvr>
                                        <p:cTn id="70" dur="500"/>
                                        <p:tgtEl>
                                          <p:spTgt spid="17"/>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nodeType="click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blinds(horizontal)">
                                      <p:cBhvr>
                                        <p:cTn id="75" dur="500"/>
                                        <p:tgtEl>
                                          <p:spTgt spid="18"/>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3" presetClass="entr" presetSubtype="10" fill="hold" nodeType="click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blinds(horizontal)">
                                      <p:cBhvr>
                                        <p:cTn id="80" dur="500"/>
                                        <p:tgtEl>
                                          <p:spTgt spid="19"/>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3" presetClass="entr" presetSubtype="10" fill="hold" nodeType="click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blinds(horizontal)">
                                      <p:cBhvr>
                                        <p:cTn id="8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P spid="7" grpId="0"/>
      <p:bldP spid="8" grpId="0"/>
      <p:bldP spid="10" grpId="0"/>
      <p:bldP spid="11" grpId="0"/>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EE8B208-5590-45B7-8200-6E372AFCCC2B}"/>
              </a:ext>
            </a:extLst>
          </p:cNvPr>
          <p:cNvSpPr txBox="1">
            <a:spLocks/>
          </p:cNvSpPr>
          <p:nvPr/>
        </p:nvSpPr>
        <p:spPr bwMode="auto">
          <a:xfrm>
            <a:off x="169863" y="1003300"/>
            <a:ext cx="5532437" cy="434975"/>
          </a:xfrm>
          <a:prstGeom prst="rect">
            <a:avLst/>
          </a:prstGeom>
          <a:noFill/>
          <a:ln w="9525">
            <a:noFill/>
            <a:miter lim="800000"/>
            <a:headEnd/>
            <a:tailEnd/>
          </a:ln>
        </p:spPr>
        <p:txBody>
          <a:bodyPr/>
          <a:lstStyle/>
          <a:p>
            <a:pPr marL="273050" indent="-273050" eaLnBrk="1" hangingPunct="1">
              <a:spcBef>
                <a:spcPts val="600"/>
              </a:spcBef>
              <a:buClr>
                <a:schemeClr val="accent1"/>
              </a:buClr>
              <a:buSzPct val="70000"/>
              <a:buFont typeface="Wingdings" pitchFamily="2" charset="2"/>
              <a:buNone/>
              <a:defRPr/>
            </a:pPr>
            <a:r>
              <a:rPr lang="en-CA" sz="2200" dirty="0">
                <a:latin typeface="+mn-lt"/>
                <a:cs typeface="+mn-cs"/>
              </a:rPr>
              <a:t>“Mean” from a Frequency Distribution</a:t>
            </a:r>
          </a:p>
        </p:txBody>
      </p:sp>
      <p:graphicFrame>
        <p:nvGraphicFramePr>
          <p:cNvPr id="3074" name="Object 2">
            <a:extLst>
              <a:ext uri="{FF2B5EF4-FFF2-40B4-BE49-F238E27FC236}">
                <a16:creationId xmlns:a16="http://schemas.microsoft.com/office/drawing/2014/main" id="{22AC28BD-F546-45A3-B66B-A3BBE8FEC6A6}"/>
              </a:ext>
            </a:extLst>
          </p:cNvPr>
          <p:cNvGraphicFramePr>
            <a:graphicFrameLocks noChangeAspect="1"/>
          </p:cNvGraphicFramePr>
          <p:nvPr/>
        </p:nvGraphicFramePr>
        <p:xfrm>
          <a:off x="1076325" y="1535113"/>
          <a:ext cx="1519238" cy="1042987"/>
        </p:xfrm>
        <a:graphic>
          <a:graphicData uri="http://schemas.openxmlformats.org/presentationml/2006/ole">
            <mc:AlternateContent xmlns:mc="http://schemas.openxmlformats.org/markup-compatibility/2006">
              <mc:Choice xmlns:v="urn:schemas-microsoft-com:vml" Requires="v">
                <p:oleObj spid="_x0000_s10242" name="Equation" r:id="rId4" imgW="889000" imgH="609600" progId="Equation.DSMT4">
                  <p:embed/>
                </p:oleObj>
              </mc:Choice>
              <mc:Fallback>
                <p:oleObj name="Equation" r:id="rId4" imgW="889000" imgH="609600" progId="Equation.DSMT4">
                  <p:embed/>
                  <p:pic>
                    <p:nvPicPr>
                      <p:cNvPr id="3074" name="Object 2">
                        <a:extLst>
                          <a:ext uri="{FF2B5EF4-FFF2-40B4-BE49-F238E27FC236}">
                            <a16:creationId xmlns:a16="http://schemas.microsoft.com/office/drawing/2014/main" id="{22AC28BD-F546-45A3-B66B-A3BBE8FEC6A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6325" y="1535113"/>
                        <a:ext cx="1519238" cy="1042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5" name="Object 3">
            <a:extLst>
              <a:ext uri="{FF2B5EF4-FFF2-40B4-BE49-F238E27FC236}">
                <a16:creationId xmlns:a16="http://schemas.microsoft.com/office/drawing/2014/main" id="{5AC3054C-4C73-4BEF-9154-755559A22A86}"/>
              </a:ext>
            </a:extLst>
          </p:cNvPr>
          <p:cNvGraphicFramePr>
            <a:graphicFrameLocks noChangeAspect="1"/>
          </p:cNvGraphicFramePr>
          <p:nvPr/>
        </p:nvGraphicFramePr>
        <p:xfrm>
          <a:off x="3281363" y="1565275"/>
          <a:ext cx="3038475" cy="347663"/>
        </p:xfrm>
        <a:graphic>
          <a:graphicData uri="http://schemas.openxmlformats.org/presentationml/2006/ole">
            <mc:AlternateContent xmlns:mc="http://schemas.openxmlformats.org/markup-compatibility/2006">
              <mc:Choice xmlns:v="urn:schemas-microsoft-com:vml" Requires="v">
                <p:oleObj spid="_x0000_s10243" name="Equation" r:id="rId6" imgW="1777229" imgH="203112" progId="Equation.DSMT4">
                  <p:embed/>
                </p:oleObj>
              </mc:Choice>
              <mc:Fallback>
                <p:oleObj name="Equation" r:id="rId6" imgW="1777229" imgH="203112" progId="Equation.DSMT4">
                  <p:embed/>
                  <p:pic>
                    <p:nvPicPr>
                      <p:cNvPr id="3075" name="Object 3">
                        <a:extLst>
                          <a:ext uri="{FF2B5EF4-FFF2-40B4-BE49-F238E27FC236}">
                            <a16:creationId xmlns:a16="http://schemas.microsoft.com/office/drawing/2014/main" id="{5AC3054C-4C73-4BEF-9154-755559A22A8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81363" y="1565275"/>
                        <a:ext cx="3038475" cy="347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6" name="Object 4">
            <a:extLst>
              <a:ext uri="{FF2B5EF4-FFF2-40B4-BE49-F238E27FC236}">
                <a16:creationId xmlns:a16="http://schemas.microsoft.com/office/drawing/2014/main" id="{B6D6A997-6DED-4C49-B1A4-A32EB184A16A}"/>
              </a:ext>
            </a:extLst>
          </p:cNvPr>
          <p:cNvGraphicFramePr>
            <a:graphicFrameLocks noChangeAspect="1"/>
          </p:cNvGraphicFramePr>
          <p:nvPr/>
        </p:nvGraphicFramePr>
        <p:xfrm>
          <a:off x="3348038" y="2011363"/>
          <a:ext cx="2820987" cy="347662"/>
        </p:xfrm>
        <a:graphic>
          <a:graphicData uri="http://schemas.openxmlformats.org/presentationml/2006/ole">
            <mc:AlternateContent xmlns:mc="http://schemas.openxmlformats.org/markup-compatibility/2006">
              <mc:Choice xmlns:v="urn:schemas-microsoft-com:vml" Requires="v">
                <p:oleObj spid="_x0000_s10244" name="Equation" r:id="rId8" imgW="1651000" imgH="203200" progId="Equation.DSMT4">
                  <p:embed/>
                </p:oleObj>
              </mc:Choice>
              <mc:Fallback>
                <p:oleObj name="Equation" r:id="rId8" imgW="1651000" imgH="203200" progId="Equation.DSMT4">
                  <p:embed/>
                  <p:pic>
                    <p:nvPicPr>
                      <p:cNvPr id="3076" name="Object 4">
                        <a:extLst>
                          <a:ext uri="{FF2B5EF4-FFF2-40B4-BE49-F238E27FC236}">
                            <a16:creationId xmlns:a16="http://schemas.microsoft.com/office/drawing/2014/main" id="{B6D6A997-6DED-4C49-B1A4-A32EB184A16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48038" y="2011363"/>
                        <a:ext cx="2820987" cy="347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Content Placeholder 2">
            <a:extLst>
              <a:ext uri="{FF2B5EF4-FFF2-40B4-BE49-F238E27FC236}">
                <a16:creationId xmlns:a16="http://schemas.microsoft.com/office/drawing/2014/main" id="{CED69FCF-680C-466E-9172-06BFFBDA2419}"/>
              </a:ext>
            </a:extLst>
          </p:cNvPr>
          <p:cNvSpPr txBox="1">
            <a:spLocks/>
          </p:cNvSpPr>
          <p:nvPr/>
        </p:nvSpPr>
        <p:spPr bwMode="auto">
          <a:xfrm>
            <a:off x="215900" y="2662238"/>
            <a:ext cx="5848350" cy="434975"/>
          </a:xfrm>
          <a:prstGeom prst="rect">
            <a:avLst/>
          </a:prstGeom>
          <a:noFill/>
          <a:ln w="9525">
            <a:noFill/>
            <a:miter lim="800000"/>
            <a:headEnd/>
            <a:tailEnd/>
          </a:ln>
        </p:spPr>
        <p:txBody>
          <a:bodyPr/>
          <a:lstStyle/>
          <a:p>
            <a:pPr marL="273050" indent="-273050" eaLnBrk="1" hangingPunct="1">
              <a:spcBef>
                <a:spcPts val="600"/>
              </a:spcBef>
              <a:buClr>
                <a:schemeClr val="accent1"/>
              </a:buClr>
              <a:buSzPct val="70000"/>
              <a:buFont typeface="Wingdings" pitchFamily="2" charset="2"/>
              <a:buNone/>
              <a:defRPr/>
            </a:pPr>
            <a:r>
              <a:rPr lang="en-CA" sz="2200" dirty="0">
                <a:latin typeface="+mn-lt"/>
                <a:cs typeface="+mn-cs"/>
              </a:rPr>
              <a:t>Ex: Find the mean from the following table</a:t>
            </a:r>
          </a:p>
        </p:txBody>
      </p:sp>
      <p:graphicFrame>
        <p:nvGraphicFramePr>
          <p:cNvPr id="3077" name="Object 6">
            <a:extLst>
              <a:ext uri="{FF2B5EF4-FFF2-40B4-BE49-F238E27FC236}">
                <a16:creationId xmlns:a16="http://schemas.microsoft.com/office/drawing/2014/main" id="{CB355A46-E86E-468E-A6B7-6E315CE69664}"/>
              </a:ext>
            </a:extLst>
          </p:cNvPr>
          <p:cNvGraphicFramePr>
            <a:graphicFrameLocks noChangeAspect="1"/>
          </p:cNvGraphicFramePr>
          <p:nvPr/>
        </p:nvGraphicFramePr>
        <p:xfrm>
          <a:off x="166688" y="3030538"/>
          <a:ext cx="4830762" cy="3154362"/>
        </p:xfrm>
        <a:graphic>
          <a:graphicData uri="http://schemas.openxmlformats.org/presentationml/2006/ole">
            <mc:AlternateContent xmlns:mc="http://schemas.openxmlformats.org/markup-compatibility/2006">
              <mc:Choice xmlns:v="urn:schemas-microsoft-com:vml" Requires="v">
                <p:oleObj spid="_x0000_s10245" name="Equation" r:id="rId10" imgW="2489200" imgH="1625600" progId="Equation.DSMT4">
                  <p:embed/>
                </p:oleObj>
              </mc:Choice>
              <mc:Fallback>
                <p:oleObj name="Equation" r:id="rId10" imgW="2489200" imgH="1625600" progId="Equation.DSMT4">
                  <p:embed/>
                  <p:pic>
                    <p:nvPicPr>
                      <p:cNvPr id="3077" name="Object 6">
                        <a:extLst>
                          <a:ext uri="{FF2B5EF4-FFF2-40B4-BE49-F238E27FC236}">
                            <a16:creationId xmlns:a16="http://schemas.microsoft.com/office/drawing/2014/main" id="{CB355A46-E86E-468E-A6B7-6E315CE6966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6688" y="3030538"/>
                        <a:ext cx="4830762" cy="315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7">
            <a:extLst>
              <a:ext uri="{FF2B5EF4-FFF2-40B4-BE49-F238E27FC236}">
                <a16:creationId xmlns:a16="http://schemas.microsoft.com/office/drawing/2014/main" id="{60C67508-2436-4EE2-9192-F350A43646BC}"/>
              </a:ext>
            </a:extLst>
          </p:cNvPr>
          <p:cNvGraphicFramePr>
            <a:graphicFrameLocks noChangeAspect="1"/>
          </p:cNvGraphicFramePr>
          <p:nvPr/>
        </p:nvGraphicFramePr>
        <p:xfrm>
          <a:off x="3295650" y="3522663"/>
          <a:ext cx="384175" cy="384175"/>
        </p:xfrm>
        <a:graphic>
          <a:graphicData uri="http://schemas.openxmlformats.org/presentationml/2006/ole">
            <mc:AlternateContent xmlns:mc="http://schemas.openxmlformats.org/markup-compatibility/2006">
              <mc:Choice xmlns:v="urn:schemas-microsoft-com:vml" Requires="v">
                <p:oleObj spid="_x0000_s10246" name="Equation" r:id="rId12" imgW="177492" imgH="177492" progId="Equation.DSMT4">
                  <p:embed/>
                </p:oleObj>
              </mc:Choice>
              <mc:Fallback>
                <p:oleObj name="Equation" r:id="rId12" imgW="177492" imgH="177492" progId="Equation.DSMT4">
                  <p:embed/>
                  <p:pic>
                    <p:nvPicPr>
                      <p:cNvPr id="11" name="Object 7">
                        <a:extLst>
                          <a:ext uri="{FF2B5EF4-FFF2-40B4-BE49-F238E27FC236}">
                            <a16:creationId xmlns:a16="http://schemas.microsoft.com/office/drawing/2014/main" id="{60C67508-2436-4EE2-9192-F350A43646B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95650" y="3522663"/>
                        <a:ext cx="384175" cy="384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10">
            <a:extLst>
              <a:ext uri="{FF2B5EF4-FFF2-40B4-BE49-F238E27FC236}">
                <a16:creationId xmlns:a16="http://schemas.microsoft.com/office/drawing/2014/main" id="{832B84D8-31CB-4F6B-A7C2-2B71ABC7C56C}"/>
              </a:ext>
            </a:extLst>
          </p:cNvPr>
          <p:cNvGraphicFramePr>
            <a:graphicFrameLocks noChangeAspect="1"/>
          </p:cNvGraphicFramePr>
          <p:nvPr/>
        </p:nvGraphicFramePr>
        <p:xfrm>
          <a:off x="3271838" y="3956050"/>
          <a:ext cx="439737" cy="384175"/>
        </p:xfrm>
        <a:graphic>
          <a:graphicData uri="http://schemas.openxmlformats.org/presentationml/2006/ole">
            <mc:AlternateContent xmlns:mc="http://schemas.openxmlformats.org/markup-compatibility/2006">
              <mc:Choice xmlns:v="urn:schemas-microsoft-com:vml" Requires="v">
                <p:oleObj spid="_x0000_s10247" name="Equation" r:id="rId14" imgW="202936" imgH="177569" progId="Equation.DSMT4">
                  <p:embed/>
                </p:oleObj>
              </mc:Choice>
              <mc:Fallback>
                <p:oleObj name="Equation" r:id="rId14" imgW="202936" imgH="177569" progId="Equation.DSMT4">
                  <p:embed/>
                  <p:pic>
                    <p:nvPicPr>
                      <p:cNvPr id="12" name="Object 10">
                        <a:extLst>
                          <a:ext uri="{FF2B5EF4-FFF2-40B4-BE49-F238E27FC236}">
                            <a16:creationId xmlns:a16="http://schemas.microsoft.com/office/drawing/2014/main" id="{832B84D8-31CB-4F6B-A7C2-2B71ABC7C56C}"/>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71838" y="3956050"/>
                        <a:ext cx="439737" cy="384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11">
            <a:extLst>
              <a:ext uri="{FF2B5EF4-FFF2-40B4-BE49-F238E27FC236}">
                <a16:creationId xmlns:a16="http://schemas.microsoft.com/office/drawing/2014/main" id="{ADC94655-CDA6-45EF-8D93-BD906B7632A3}"/>
              </a:ext>
            </a:extLst>
          </p:cNvPr>
          <p:cNvGraphicFramePr>
            <a:graphicFrameLocks noChangeAspect="1"/>
          </p:cNvGraphicFramePr>
          <p:nvPr/>
        </p:nvGraphicFramePr>
        <p:xfrm>
          <a:off x="3276600" y="4391025"/>
          <a:ext cx="439738" cy="384175"/>
        </p:xfrm>
        <a:graphic>
          <a:graphicData uri="http://schemas.openxmlformats.org/presentationml/2006/ole">
            <mc:AlternateContent xmlns:mc="http://schemas.openxmlformats.org/markup-compatibility/2006">
              <mc:Choice xmlns:v="urn:schemas-microsoft-com:vml" Requires="v">
                <p:oleObj spid="_x0000_s10248" name="Equation" r:id="rId16" imgW="202936" imgH="177569" progId="Equation.DSMT4">
                  <p:embed/>
                </p:oleObj>
              </mc:Choice>
              <mc:Fallback>
                <p:oleObj name="Equation" r:id="rId16" imgW="202936" imgH="177569" progId="Equation.DSMT4">
                  <p:embed/>
                  <p:pic>
                    <p:nvPicPr>
                      <p:cNvPr id="13" name="Object 11">
                        <a:extLst>
                          <a:ext uri="{FF2B5EF4-FFF2-40B4-BE49-F238E27FC236}">
                            <a16:creationId xmlns:a16="http://schemas.microsoft.com/office/drawing/2014/main" id="{ADC94655-CDA6-45EF-8D93-BD906B7632A3}"/>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276600" y="4391025"/>
                        <a:ext cx="439738" cy="384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12">
            <a:extLst>
              <a:ext uri="{FF2B5EF4-FFF2-40B4-BE49-F238E27FC236}">
                <a16:creationId xmlns:a16="http://schemas.microsoft.com/office/drawing/2014/main" id="{6BC32F7E-0781-4187-81D4-3F9C8A5AEC5E}"/>
              </a:ext>
            </a:extLst>
          </p:cNvPr>
          <p:cNvGraphicFramePr>
            <a:graphicFrameLocks noChangeAspect="1"/>
          </p:cNvGraphicFramePr>
          <p:nvPr/>
        </p:nvGraphicFramePr>
        <p:xfrm>
          <a:off x="3279775" y="4826000"/>
          <a:ext cx="439738" cy="384175"/>
        </p:xfrm>
        <a:graphic>
          <a:graphicData uri="http://schemas.openxmlformats.org/presentationml/2006/ole">
            <mc:AlternateContent xmlns:mc="http://schemas.openxmlformats.org/markup-compatibility/2006">
              <mc:Choice xmlns:v="urn:schemas-microsoft-com:vml" Requires="v">
                <p:oleObj spid="_x0000_s10249" name="Equation" r:id="rId18" imgW="202936" imgH="177569" progId="Equation.DSMT4">
                  <p:embed/>
                </p:oleObj>
              </mc:Choice>
              <mc:Fallback>
                <p:oleObj name="Equation" r:id="rId18" imgW="202936" imgH="177569" progId="Equation.DSMT4">
                  <p:embed/>
                  <p:pic>
                    <p:nvPicPr>
                      <p:cNvPr id="14" name="Object 12">
                        <a:extLst>
                          <a:ext uri="{FF2B5EF4-FFF2-40B4-BE49-F238E27FC236}">
                            <a16:creationId xmlns:a16="http://schemas.microsoft.com/office/drawing/2014/main" id="{6BC32F7E-0781-4187-81D4-3F9C8A5AEC5E}"/>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279775" y="4826000"/>
                        <a:ext cx="439738" cy="384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ct 13">
            <a:extLst>
              <a:ext uri="{FF2B5EF4-FFF2-40B4-BE49-F238E27FC236}">
                <a16:creationId xmlns:a16="http://schemas.microsoft.com/office/drawing/2014/main" id="{D4DD20CF-61E0-44B1-B8EF-BAA3063B2653}"/>
              </a:ext>
            </a:extLst>
          </p:cNvPr>
          <p:cNvGraphicFramePr>
            <a:graphicFrameLocks noChangeAspect="1"/>
          </p:cNvGraphicFramePr>
          <p:nvPr/>
        </p:nvGraphicFramePr>
        <p:xfrm>
          <a:off x="3298825" y="5260975"/>
          <a:ext cx="412750" cy="384175"/>
        </p:xfrm>
        <a:graphic>
          <a:graphicData uri="http://schemas.openxmlformats.org/presentationml/2006/ole">
            <mc:AlternateContent xmlns:mc="http://schemas.openxmlformats.org/markup-compatibility/2006">
              <mc:Choice xmlns:v="urn:schemas-microsoft-com:vml" Requires="v">
                <p:oleObj spid="_x0000_s10250" name="Equation" r:id="rId20" imgW="190335" imgH="177646" progId="Equation.DSMT4">
                  <p:embed/>
                </p:oleObj>
              </mc:Choice>
              <mc:Fallback>
                <p:oleObj name="Equation" r:id="rId20" imgW="190335" imgH="177646" progId="Equation.DSMT4">
                  <p:embed/>
                  <p:pic>
                    <p:nvPicPr>
                      <p:cNvPr id="15" name="Object 13">
                        <a:extLst>
                          <a:ext uri="{FF2B5EF4-FFF2-40B4-BE49-F238E27FC236}">
                            <a16:creationId xmlns:a16="http://schemas.microsoft.com/office/drawing/2014/main" id="{D4DD20CF-61E0-44B1-B8EF-BAA3063B2653}"/>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298825" y="5260975"/>
                        <a:ext cx="412750" cy="384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ct 14">
            <a:extLst>
              <a:ext uri="{FF2B5EF4-FFF2-40B4-BE49-F238E27FC236}">
                <a16:creationId xmlns:a16="http://schemas.microsoft.com/office/drawing/2014/main" id="{EA80AD32-194F-44DC-8F8B-F601DB6E724C}"/>
              </a:ext>
            </a:extLst>
          </p:cNvPr>
          <p:cNvGraphicFramePr>
            <a:graphicFrameLocks noChangeAspect="1"/>
          </p:cNvGraphicFramePr>
          <p:nvPr/>
        </p:nvGraphicFramePr>
        <p:xfrm>
          <a:off x="3289300" y="5681663"/>
          <a:ext cx="439738" cy="384175"/>
        </p:xfrm>
        <a:graphic>
          <a:graphicData uri="http://schemas.openxmlformats.org/presentationml/2006/ole">
            <mc:AlternateContent xmlns:mc="http://schemas.openxmlformats.org/markup-compatibility/2006">
              <mc:Choice xmlns:v="urn:schemas-microsoft-com:vml" Requires="v">
                <p:oleObj spid="_x0000_s10251" name="Equation" r:id="rId22" imgW="202936" imgH="177569" progId="Equation.DSMT4">
                  <p:embed/>
                </p:oleObj>
              </mc:Choice>
              <mc:Fallback>
                <p:oleObj name="Equation" r:id="rId22" imgW="202936" imgH="177569" progId="Equation.DSMT4">
                  <p:embed/>
                  <p:pic>
                    <p:nvPicPr>
                      <p:cNvPr id="16" name="Object 14">
                        <a:extLst>
                          <a:ext uri="{FF2B5EF4-FFF2-40B4-BE49-F238E27FC236}">
                            <a16:creationId xmlns:a16="http://schemas.microsoft.com/office/drawing/2014/main" id="{EA80AD32-194F-44DC-8F8B-F601DB6E724C}"/>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289300" y="5681663"/>
                        <a:ext cx="439738" cy="384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 name="Object 15">
            <a:extLst>
              <a:ext uri="{FF2B5EF4-FFF2-40B4-BE49-F238E27FC236}">
                <a16:creationId xmlns:a16="http://schemas.microsoft.com/office/drawing/2014/main" id="{ED0990A3-76A4-4CE8-BE3E-8A9171309095}"/>
              </a:ext>
            </a:extLst>
          </p:cNvPr>
          <p:cNvGraphicFramePr>
            <a:graphicFrameLocks noChangeAspect="1"/>
          </p:cNvGraphicFramePr>
          <p:nvPr/>
        </p:nvGraphicFramePr>
        <p:xfrm>
          <a:off x="4441825" y="3524250"/>
          <a:ext cx="412750" cy="385763"/>
        </p:xfrm>
        <a:graphic>
          <a:graphicData uri="http://schemas.openxmlformats.org/presentationml/2006/ole">
            <mc:AlternateContent xmlns:mc="http://schemas.openxmlformats.org/markup-compatibility/2006">
              <mc:Choice xmlns:v="urn:schemas-microsoft-com:vml" Requires="v">
                <p:oleObj spid="_x0000_s10252" name="Equation" r:id="rId24" imgW="190335" imgH="177646" progId="Equation.DSMT4">
                  <p:embed/>
                </p:oleObj>
              </mc:Choice>
              <mc:Fallback>
                <p:oleObj name="Equation" r:id="rId24" imgW="190335" imgH="177646" progId="Equation.DSMT4">
                  <p:embed/>
                  <p:pic>
                    <p:nvPicPr>
                      <p:cNvPr id="17" name="Object 15">
                        <a:extLst>
                          <a:ext uri="{FF2B5EF4-FFF2-40B4-BE49-F238E27FC236}">
                            <a16:creationId xmlns:a16="http://schemas.microsoft.com/office/drawing/2014/main" id="{ED0990A3-76A4-4CE8-BE3E-8A9171309095}"/>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441825" y="3524250"/>
                        <a:ext cx="412750" cy="38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 name="Object 16">
            <a:extLst>
              <a:ext uri="{FF2B5EF4-FFF2-40B4-BE49-F238E27FC236}">
                <a16:creationId xmlns:a16="http://schemas.microsoft.com/office/drawing/2014/main" id="{DF9BC19F-B981-44E4-928A-AE966DE85442}"/>
              </a:ext>
            </a:extLst>
          </p:cNvPr>
          <p:cNvGraphicFramePr>
            <a:graphicFrameLocks noChangeAspect="1"/>
          </p:cNvGraphicFramePr>
          <p:nvPr/>
        </p:nvGraphicFramePr>
        <p:xfrm>
          <a:off x="4349750" y="3960813"/>
          <a:ext cx="604838" cy="384175"/>
        </p:xfrm>
        <a:graphic>
          <a:graphicData uri="http://schemas.openxmlformats.org/presentationml/2006/ole">
            <mc:AlternateContent xmlns:mc="http://schemas.openxmlformats.org/markup-compatibility/2006">
              <mc:Choice xmlns:v="urn:schemas-microsoft-com:vml" Requires="v">
                <p:oleObj spid="_x0000_s10253" name="Equation" r:id="rId26" imgW="279158" imgH="177646" progId="Equation.DSMT4">
                  <p:embed/>
                </p:oleObj>
              </mc:Choice>
              <mc:Fallback>
                <p:oleObj name="Equation" r:id="rId26" imgW="279158" imgH="177646" progId="Equation.DSMT4">
                  <p:embed/>
                  <p:pic>
                    <p:nvPicPr>
                      <p:cNvPr id="18" name="Object 16">
                        <a:extLst>
                          <a:ext uri="{FF2B5EF4-FFF2-40B4-BE49-F238E27FC236}">
                            <a16:creationId xmlns:a16="http://schemas.microsoft.com/office/drawing/2014/main" id="{DF9BC19F-B981-44E4-928A-AE966DE85442}"/>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349750" y="3960813"/>
                        <a:ext cx="604838" cy="384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17">
            <a:extLst>
              <a:ext uri="{FF2B5EF4-FFF2-40B4-BE49-F238E27FC236}">
                <a16:creationId xmlns:a16="http://schemas.microsoft.com/office/drawing/2014/main" id="{9B6C1176-A1FA-466A-A1B6-AC868E690482}"/>
              </a:ext>
            </a:extLst>
          </p:cNvPr>
          <p:cNvGraphicFramePr>
            <a:graphicFrameLocks noChangeAspect="1"/>
          </p:cNvGraphicFramePr>
          <p:nvPr/>
        </p:nvGraphicFramePr>
        <p:xfrm>
          <a:off x="4368800" y="4395788"/>
          <a:ext cx="577850" cy="384175"/>
        </p:xfrm>
        <a:graphic>
          <a:graphicData uri="http://schemas.openxmlformats.org/presentationml/2006/ole">
            <mc:AlternateContent xmlns:mc="http://schemas.openxmlformats.org/markup-compatibility/2006">
              <mc:Choice xmlns:v="urn:schemas-microsoft-com:vml" Requires="v">
                <p:oleObj spid="_x0000_s10254" name="Equation" r:id="rId28" imgW="266353" imgH="177569" progId="Equation.DSMT4">
                  <p:embed/>
                </p:oleObj>
              </mc:Choice>
              <mc:Fallback>
                <p:oleObj name="Equation" r:id="rId28" imgW="266353" imgH="177569" progId="Equation.DSMT4">
                  <p:embed/>
                  <p:pic>
                    <p:nvPicPr>
                      <p:cNvPr id="19" name="Object 17">
                        <a:extLst>
                          <a:ext uri="{FF2B5EF4-FFF2-40B4-BE49-F238E27FC236}">
                            <a16:creationId xmlns:a16="http://schemas.microsoft.com/office/drawing/2014/main" id="{9B6C1176-A1FA-466A-A1B6-AC868E690482}"/>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4368800" y="4395788"/>
                        <a:ext cx="577850" cy="384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 name="Object 18">
            <a:extLst>
              <a:ext uri="{FF2B5EF4-FFF2-40B4-BE49-F238E27FC236}">
                <a16:creationId xmlns:a16="http://schemas.microsoft.com/office/drawing/2014/main" id="{4C4908A1-308E-4B3B-8B1E-7AEA4B731DA2}"/>
              </a:ext>
            </a:extLst>
          </p:cNvPr>
          <p:cNvGraphicFramePr>
            <a:graphicFrameLocks noChangeAspect="1"/>
          </p:cNvGraphicFramePr>
          <p:nvPr/>
        </p:nvGraphicFramePr>
        <p:xfrm>
          <a:off x="4371975" y="4830763"/>
          <a:ext cx="577850" cy="384175"/>
        </p:xfrm>
        <a:graphic>
          <a:graphicData uri="http://schemas.openxmlformats.org/presentationml/2006/ole">
            <mc:AlternateContent xmlns:mc="http://schemas.openxmlformats.org/markup-compatibility/2006">
              <mc:Choice xmlns:v="urn:schemas-microsoft-com:vml" Requires="v">
                <p:oleObj spid="_x0000_s10255" name="Equation" r:id="rId30" imgW="266353" imgH="177569" progId="Equation.DSMT4">
                  <p:embed/>
                </p:oleObj>
              </mc:Choice>
              <mc:Fallback>
                <p:oleObj name="Equation" r:id="rId30" imgW="266353" imgH="177569" progId="Equation.DSMT4">
                  <p:embed/>
                  <p:pic>
                    <p:nvPicPr>
                      <p:cNvPr id="20" name="Object 18">
                        <a:extLst>
                          <a:ext uri="{FF2B5EF4-FFF2-40B4-BE49-F238E27FC236}">
                            <a16:creationId xmlns:a16="http://schemas.microsoft.com/office/drawing/2014/main" id="{4C4908A1-308E-4B3B-8B1E-7AEA4B731DA2}"/>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4371975" y="4830763"/>
                        <a:ext cx="577850" cy="384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 name="Object 19">
            <a:extLst>
              <a:ext uri="{FF2B5EF4-FFF2-40B4-BE49-F238E27FC236}">
                <a16:creationId xmlns:a16="http://schemas.microsoft.com/office/drawing/2014/main" id="{0B2F7FDF-66F7-40A1-909C-79B74228B422}"/>
              </a:ext>
            </a:extLst>
          </p:cNvPr>
          <p:cNvGraphicFramePr>
            <a:graphicFrameLocks noChangeAspect="1"/>
          </p:cNvGraphicFramePr>
          <p:nvPr/>
        </p:nvGraphicFramePr>
        <p:xfrm>
          <a:off x="4376738" y="5265738"/>
          <a:ext cx="577850" cy="384175"/>
        </p:xfrm>
        <a:graphic>
          <a:graphicData uri="http://schemas.openxmlformats.org/presentationml/2006/ole">
            <mc:AlternateContent xmlns:mc="http://schemas.openxmlformats.org/markup-compatibility/2006">
              <mc:Choice xmlns:v="urn:schemas-microsoft-com:vml" Requires="v">
                <p:oleObj spid="_x0000_s10256" name="Equation" r:id="rId32" imgW="266353" imgH="177569" progId="Equation.DSMT4">
                  <p:embed/>
                </p:oleObj>
              </mc:Choice>
              <mc:Fallback>
                <p:oleObj name="Equation" r:id="rId32" imgW="266353" imgH="177569" progId="Equation.DSMT4">
                  <p:embed/>
                  <p:pic>
                    <p:nvPicPr>
                      <p:cNvPr id="21" name="Object 19">
                        <a:extLst>
                          <a:ext uri="{FF2B5EF4-FFF2-40B4-BE49-F238E27FC236}">
                            <a16:creationId xmlns:a16="http://schemas.microsoft.com/office/drawing/2014/main" id="{0B2F7FDF-66F7-40A1-909C-79B74228B422}"/>
                          </a:ext>
                        </a:extLst>
                      </p:cNvPr>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4376738" y="5265738"/>
                        <a:ext cx="577850" cy="384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 name="Object 20">
            <a:extLst>
              <a:ext uri="{FF2B5EF4-FFF2-40B4-BE49-F238E27FC236}">
                <a16:creationId xmlns:a16="http://schemas.microsoft.com/office/drawing/2014/main" id="{0580CF67-9726-4537-B784-66F09990E38E}"/>
              </a:ext>
            </a:extLst>
          </p:cNvPr>
          <p:cNvGraphicFramePr>
            <a:graphicFrameLocks noChangeAspect="1"/>
          </p:cNvGraphicFramePr>
          <p:nvPr/>
        </p:nvGraphicFramePr>
        <p:xfrm>
          <a:off x="4367213" y="5686425"/>
          <a:ext cx="604837" cy="384175"/>
        </p:xfrm>
        <a:graphic>
          <a:graphicData uri="http://schemas.openxmlformats.org/presentationml/2006/ole">
            <mc:AlternateContent xmlns:mc="http://schemas.openxmlformats.org/markup-compatibility/2006">
              <mc:Choice xmlns:v="urn:schemas-microsoft-com:vml" Requires="v">
                <p:oleObj spid="_x0000_s10257" name="Equation" r:id="rId34" imgW="279158" imgH="177646" progId="Equation.DSMT4">
                  <p:embed/>
                </p:oleObj>
              </mc:Choice>
              <mc:Fallback>
                <p:oleObj name="Equation" r:id="rId34" imgW="279158" imgH="177646" progId="Equation.DSMT4">
                  <p:embed/>
                  <p:pic>
                    <p:nvPicPr>
                      <p:cNvPr id="22" name="Object 20">
                        <a:extLst>
                          <a:ext uri="{FF2B5EF4-FFF2-40B4-BE49-F238E27FC236}">
                            <a16:creationId xmlns:a16="http://schemas.microsoft.com/office/drawing/2014/main" id="{0580CF67-9726-4537-B784-66F09990E38E}"/>
                          </a:ext>
                        </a:extLst>
                      </p:cNvPr>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4367213" y="5686425"/>
                        <a:ext cx="604837" cy="384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 name="Object 21">
            <a:extLst>
              <a:ext uri="{FF2B5EF4-FFF2-40B4-BE49-F238E27FC236}">
                <a16:creationId xmlns:a16="http://schemas.microsoft.com/office/drawing/2014/main" id="{F113667A-348B-4DAC-8AAD-884E1363F7F9}"/>
              </a:ext>
            </a:extLst>
          </p:cNvPr>
          <p:cNvGraphicFramePr>
            <a:graphicFrameLocks noChangeAspect="1"/>
          </p:cNvGraphicFramePr>
          <p:nvPr/>
        </p:nvGraphicFramePr>
        <p:xfrm>
          <a:off x="3062288" y="5997575"/>
          <a:ext cx="1392237" cy="860425"/>
        </p:xfrm>
        <a:graphic>
          <a:graphicData uri="http://schemas.openxmlformats.org/presentationml/2006/ole">
            <mc:AlternateContent xmlns:mc="http://schemas.openxmlformats.org/markup-compatibility/2006">
              <mc:Choice xmlns:v="urn:schemas-microsoft-com:vml" Requires="v">
                <p:oleObj spid="_x0000_s10258" name="Equation" r:id="rId36" imgW="698197" imgH="431613" progId="Equation.DSMT4">
                  <p:embed/>
                </p:oleObj>
              </mc:Choice>
              <mc:Fallback>
                <p:oleObj name="Equation" r:id="rId36" imgW="698197" imgH="431613" progId="Equation.DSMT4">
                  <p:embed/>
                  <p:pic>
                    <p:nvPicPr>
                      <p:cNvPr id="23" name="Object 21">
                        <a:extLst>
                          <a:ext uri="{FF2B5EF4-FFF2-40B4-BE49-F238E27FC236}">
                            <a16:creationId xmlns:a16="http://schemas.microsoft.com/office/drawing/2014/main" id="{F113667A-348B-4DAC-8AAD-884E1363F7F9}"/>
                          </a:ext>
                        </a:extLst>
                      </p:cNvPr>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3062288" y="5997575"/>
                        <a:ext cx="1392237" cy="860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 name="Object 22">
            <a:extLst>
              <a:ext uri="{FF2B5EF4-FFF2-40B4-BE49-F238E27FC236}">
                <a16:creationId xmlns:a16="http://schemas.microsoft.com/office/drawing/2014/main" id="{E948F833-2580-4929-A38C-5C0229BECA13}"/>
              </a:ext>
            </a:extLst>
          </p:cNvPr>
          <p:cNvGraphicFramePr>
            <a:graphicFrameLocks noChangeAspect="1"/>
          </p:cNvGraphicFramePr>
          <p:nvPr/>
        </p:nvGraphicFramePr>
        <p:xfrm>
          <a:off x="4487863" y="6184900"/>
          <a:ext cx="900112" cy="484188"/>
        </p:xfrm>
        <a:graphic>
          <a:graphicData uri="http://schemas.openxmlformats.org/presentationml/2006/ole">
            <mc:AlternateContent xmlns:mc="http://schemas.openxmlformats.org/markup-compatibility/2006">
              <mc:Choice xmlns:v="urn:schemas-microsoft-com:vml" Requires="v">
                <p:oleObj spid="_x0000_s10259" name="Equation" r:id="rId38" imgW="329914" imgH="177646" progId="Equation.DSMT4">
                  <p:embed/>
                </p:oleObj>
              </mc:Choice>
              <mc:Fallback>
                <p:oleObj name="Equation" r:id="rId38" imgW="329914" imgH="177646" progId="Equation.DSMT4">
                  <p:embed/>
                  <p:pic>
                    <p:nvPicPr>
                      <p:cNvPr id="24" name="Object 22">
                        <a:extLst>
                          <a:ext uri="{FF2B5EF4-FFF2-40B4-BE49-F238E27FC236}">
                            <a16:creationId xmlns:a16="http://schemas.microsoft.com/office/drawing/2014/main" id="{E948F833-2580-4929-A38C-5C0229BECA13}"/>
                          </a:ext>
                        </a:extLst>
                      </p:cNvPr>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4487863" y="6184900"/>
                        <a:ext cx="900112"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 name="Object 23">
            <a:extLst>
              <a:ext uri="{FF2B5EF4-FFF2-40B4-BE49-F238E27FC236}">
                <a16:creationId xmlns:a16="http://schemas.microsoft.com/office/drawing/2014/main" id="{E462D7B4-806F-4C24-A782-E5D6620E9598}"/>
              </a:ext>
            </a:extLst>
          </p:cNvPr>
          <p:cNvGraphicFramePr>
            <a:graphicFrameLocks noChangeAspect="1"/>
          </p:cNvGraphicFramePr>
          <p:nvPr/>
        </p:nvGraphicFramePr>
        <p:xfrm>
          <a:off x="5835650" y="3336925"/>
          <a:ext cx="1612900" cy="979488"/>
        </p:xfrm>
        <a:graphic>
          <a:graphicData uri="http://schemas.openxmlformats.org/presentationml/2006/ole">
            <mc:AlternateContent xmlns:mc="http://schemas.openxmlformats.org/markup-compatibility/2006">
              <mc:Choice xmlns:v="urn:schemas-microsoft-com:vml" Requires="v">
                <p:oleObj spid="_x0000_s10260" name="Equation" r:id="rId40" imgW="647419" imgH="393529" progId="Equation.DSMT4">
                  <p:embed/>
                </p:oleObj>
              </mc:Choice>
              <mc:Fallback>
                <p:oleObj name="Equation" r:id="rId40" imgW="647419" imgH="393529" progId="Equation.DSMT4">
                  <p:embed/>
                  <p:pic>
                    <p:nvPicPr>
                      <p:cNvPr id="25" name="Object 23">
                        <a:extLst>
                          <a:ext uri="{FF2B5EF4-FFF2-40B4-BE49-F238E27FC236}">
                            <a16:creationId xmlns:a16="http://schemas.microsoft.com/office/drawing/2014/main" id="{E462D7B4-806F-4C24-A782-E5D6620E9598}"/>
                          </a:ext>
                        </a:extLst>
                      </p:cNvPr>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5835650" y="3336925"/>
                        <a:ext cx="1612900" cy="979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 name="Object 24">
            <a:extLst>
              <a:ext uri="{FF2B5EF4-FFF2-40B4-BE49-F238E27FC236}">
                <a16:creationId xmlns:a16="http://schemas.microsoft.com/office/drawing/2014/main" id="{B04B7486-8217-4485-83E3-2654B925539E}"/>
              </a:ext>
            </a:extLst>
          </p:cNvPr>
          <p:cNvGraphicFramePr>
            <a:graphicFrameLocks noChangeAspect="1"/>
          </p:cNvGraphicFramePr>
          <p:nvPr/>
        </p:nvGraphicFramePr>
        <p:xfrm>
          <a:off x="1341438" y="6161088"/>
          <a:ext cx="1296987" cy="534987"/>
        </p:xfrm>
        <a:graphic>
          <a:graphicData uri="http://schemas.openxmlformats.org/presentationml/2006/ole">
            <mc:AlternateContent xmlns:mc="http://schemas.openxmlformats.org/markup-compatibility/2006">
              <mc:Choice xmlns:v="urn:schemas-microsoft-com:vml" Requires="v">
                <p:oleObj spid="_x0000_s10261" name="Equation" r:id="rId42" imgW="431425" imgH="177646" progId="Equation.DSMT4">
                  <p:embed/>
                </p:oleObj>
              </mc:Choice>
              <mc:Fallback>
                <p:oleObj name="Equation" r:id="rId42" imgW="431425" imgH="177646" progId="Equation.DSMT4">
                  <p:embed/>
                  <p:pic>
                    <p:nvPicPr>
                      <p:cNvPr id="26" name="Object 24">
                        <a:extLst>
                          <a:ext uri="{FF2B5EF4-FFF2-40B4-BE49-F238E27FC236}">
                            <a16:creationId xmlns:a16="http://schemas.microsoft.com/office/drawing/2014/main" id="{B04B7486-8217-4485-83E3-2654B925539E}"/>
                          </a:ext>
                        </a:extLst>
                      </p:cNvPr>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1341438" y="6161088"/>
                        <a:ext cx="1296987" cy="534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 name="Object 25">
            <a:extLst>
              <a:ext uri="{FF2B5EF4-FFF2-40B4-BE49-F238E27FC236}">
                <a16:creationId xmlns:a16="http://schemas.microsoft.com/office/drawing/2014/main" id="{76163237-1A92-448E-BA1A-C00043347E64}"/>
              </a:ext>
            </a:extLst>
          </p:cNvPr>
          <p:cNvGraphicFramePr>
            <a:graphicFrameLocks noChangeAspect="1"/>
          </p:cNvGraphicFramePr>
          <p:nvPr/>
        </p:nvGraphicFramePr>
        <p:xfrm>
          <a:off x="6281738" y="4438650"/>
          <a:ext cx="1357312" cy="590550"/>
        </p:xfrm>
        <a:graphic>
          <a:graphicData uri="http://schemas.openxmlformats.org/presentationml/2006/ole">
            <mc:AlternateContent xmlns:mc="http://schemas.openxmlformats.org/markup-compatibility/2006">
              <mc:Choice xmlns:v="urn:schemas-microsoft-com:vml" Requires="v">
                <p:oleObj spid="_x0000_s10262" name="Equation" r:id="rId44" imgW="494870" imgH="215713" progId="Equation.DSMT4">
                  <p:embed/>
                </p:oleObj>
              </mc:Choice>
              <mc:Fallback>
                <p:oleObj name="Equation" r:id="rId44" imgW="494870" imgH="215713" progId="Equation.DSMT4">
                  <p:embed/>
                  <p:pic>
                    <p:nvPicPr>
                      <p:cNvPr id="27" name="Object 25">
                        <a:extLst>
                          <a:ext uri="{FF2B5EF4-FFF2-40B4-BE49-F238E27FC236}">
                            <a16:creationId xmlns:a16="http://schemas.microsoft.com/office/drawing/2014/main" id="{76163237-1A92-448E-BA1A-C00043347E64}"/>
                          </a:ext>
                        </a:extLst>
                      </p:cNvPr>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6281738" y="4438650"/>
                        <a:ext cx="1357312" cy="590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blinds(horizontal)">
                                      <p:cBhvr>
                                        <p:cTn id="12" dur="500"/>
                                        <p:tgtEl>
                                          <p:spTgt spid="30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075"/>
                                        </p:tgtEl>
                                        <p:attrNameLst>
                                          <p:attrName>style.visibility</p:attrName>
                                        </p:attrNameLst>
                                      </p:cBhvr>
                                      <p:to>
                                        <p:strVal val="visible"/>
                                      </p:to>
                                    </p:set>
                                    <p:animEffect transition="in" filter="blinds(horizontal)">
                                      <p:cBhvr>
                                        <p:cTn id="17" dur="500"/>
                                        <p:tgtEl>
                                          <p:spTgt spid="307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076"/>
                                        </p:tgtEl>
                                        <p:attrNameLst>
                                          <p:attrName>style.visibility</p:attrName>
                                        </p:attrNameLst>
                                      </p:cBhvr>
                                      <p:to>
                                        <p:strVal val="visible"/>
                                      </p:to>
                                    </p:set>
                                    <p:animEffect transition="in" filter="blinds(horizontal)">
                                      <p:cBhvr>
                                        <p:cTn id="22" dur="500"/>
                                        <p:tgtEl>
                                          <p:spTgt spid="307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blinds(horizontal)">
                                      <p:cBhvr>
                                        <p:cTn id="27" dur="500"/>
                                        <p:tgtEl>
                                          <p:spTgt spid="10">
                                            <p:txEl>
                                              <p:pRg st="0" end="0"/>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077"/>
                                        </p:tgtEl>
                                        <p:attrNameLst>
                                          <p:attrName>style.visibility</p:attrName>
                                        </p:attrNameLst>
                                      </p:cBhvr>
                                      <p:to>
                                        <p:strVal val="visible"/>
                                      </p:to>
                                    </p:set>
                                    <p:animEffect transition="in" filter="blinds(horizontal)">
                                      <p:cBhvr>
                                        <p:cTn id="30" dur="500"/>
                                        <p:tgtEl>
                                          <p:spTgt spid="307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linds(horizontal)">
                                      <p:cBhvr>
                                        <p:cTn id="35" dur="500"/>
                                        <p:tgtEl>
                                          <p:spTgt spid="1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blinds(horizontal)">
                                      <p:cBhvr>
                                        <p:cTn id="40" dur="500"/>
                                        <p:tgtEl>
                                          <p:spTgt spid="1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blinds(horizontal)">
                                      <p:cBhvr>
                                        <p:cTn id="45" dur="500"/>
                                        <p:tgtEl>
                                          <p:spTgt spid="1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blinds(horizontal)">
                                      <p:cBhvr>
                                        <p:cTn id="50" dur="500"/>
                                        <p:tgtEl>
                                          <p:spTgt spid="1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blinds(horizontal)">
                                      <p:cBhvr>
                                        <p:cTn id="55" dur="500"/>
                                        <p:tgtEl>
                                          <p:spTgt spid="1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ntr" presetSubtype="10" fill="hold" nodeType="click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blinds(horizontal)">
                                      <p:cBhvr>
                                        <p:cTn id="60" dur="500"/>
                                        <p:tgtEl>
                                          <p:spTgt spid="16"/>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nodeType="click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blinds(horizontal)">
                                      <p:cBhvr>
                                        <p:cTn id="65" dur="500"/>
                                        <p:tgtEl>
                                          <p:spTgt spid="17"/>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3" presetClass="entr" presetSubtype="10" fill="hold" nodeType="click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blinds(horizontal)">
                                      <p:cBhvr>
                                        <p:cTn id="70" dur="500"/>
                                        <p:tgtEl>
                                          <p:spTgt spid="18"/>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nodeType="clickEffect">
                                  <p:stCondLst>
                                    <p:cond delay="0"/>
                                  </p:stCondLst>
                                  <p:childTnLst>
                                    <p:set>
                                      <p:cBhvr>
                                        <p:cTn id="74" dur="1" fill="hold">
                                          <p:stCondLst>
                                            <p:cond delay="0"/>
                                          </p:stCondLst>
                                        </p:cTn>
                                        <p:tgtEl>
                                          <p:spTgt spid="19"/>
                                        </p:tgtEl>
                                        <p:attrNameLst>
                                          <p:attrName>style.visibility</p:attrName>
                                        </p:attrNameLst>
                                      </p:cBhvr>
                                      <p:to>
                                        <p:strVal val="visible"/>
                                      </p:to>
                                    </p:set>
                                    <p:animEffect transition="in" filter="blinds(horizontal)">
                                      <p:cBhvr>
                                        <p:cTn id="75" dur="500"/>
                                        <p:tgtEl>
                                          <p:spTgt spid="19"/>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3" presetClass="entr" presetSubtype="10" fill="hold" nodeType="clickEffect">
                                  <p:stCondLst>
                                    <p:cond delay="0"/>
                                  </p:stCondLst>
                                  <p:childTnLst>
                                    <p:set>
                                      <p:cBhvr>
                                        <p:cTn id="79" dur="1" fill="hold">
                                          <p:stCondLst>
                                            <p:cond delay="0"/>
                                          </p:stCondLst>
                                        </p:cTn>
                                        <p:tgtEl>
                                          <p:spTgt spid="20"/>
                                        </p:tgtEl>
                                        <p:attrNameLst>
                                          <p:attrName>style.visibility</p:attrName>
                                        </p:attrNameLst>
                                      </p:cBhvr>
                                      <p:to>
                                        <p:strVal val="visible"/>
                                      </p:to>
                                    </p:set>
                                    <p:animEffect transition="in" filter="blinds(horizontal)">
                                      <p:cBhvr>
                                        <p:cTn id="80" dur="500"/>
                                        <p:tgtEl>
                                          <p:spTgt spid="20"/>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3" presetClass="entr" presetSubtype="10" fill="hold" nodeType="clickEffect">
                                  <p:stCondLst>
                                    <p:cond delay="0"/>
                                  </p:stCondLst>
                                  <p:childTnLst>
                                    <p:set>
                                      <p:cBhvr>
                                        <p:cTn id="84" dur="1" fill="hold">
                                          <p:stCondLst>
                                            <p:cond delay="0"/>
                                          </p:stCondLst>
                                        </p:cTn>
                                        <p:tgtEl>
                                          <p:spTgt spid="21"/>
                                        </p:tgtEl>
                                        <p:attrNameLst>
                                          <p:attrName>style.visibility</p:attrName>
                                        </p:attrNameLst>
                                      </p:cBhvr>
                                      <p:to>
                                        <p:strVal val="visible"/>
                                      </p:to>
                                    </p:set>
                                    <p:animEffect transition="in" filter="blinds(horizontal)">
                                      <p:cBhvr>
                                        <p:cTn id="85" dur="500"/>
                                        <p:tgtEl>
                                          <p:spTgt spid="21"/>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3" presetClass="entr" presetSubtype="10" fill="hold" nodeType="clickEffect">
                                  <p:stCondLst>
                                    <p:cond delay="0"/>
                                  </p:stCondLst>
                                  <p:childTnLst>
                                    <p:set>
                                      <p:cBhvr>
                                        <p:cTn id="89" dur="1" fill="hold">
                                          <p:stCondLst>
                                            <p:cond delay="0"/>
                                          </p:stCondLst>
                                        </p:cTn>
                                        <p:tgtEl>
                                          <p:spTgt spid="22"/>
                                        </p:tgtEl>
                                        <p:attrNameLst>
                                          <p:attrName>style.visibility</p:attrName>
                                        </p:attrNameLst>
                                      </p:cBhvr>
                                      <p:to>
                                        <p:strVal val="visible"/>
                                      </p:to>
                                    </p:set>
                                    <p:animEffect transition="in" filter="blinds(horizontal)">
                                      <p:cBhvr>
                                        <p:cTn id="90" dur="500"/>
                                        <p:tgtEl>
                                          <p:spTgt spid="22"/>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3" presetClass="entr" presetSubtype="10" fill="hold" nodeType="clickEffect">
                                  <p:stCondLst>
                                    <p:cond delay="0"/>
                                  </p:stCondLst>
                                  <p:childTnLst>
                                    <p:set>
                                      <p:cBhvr>
                                        <p:cTn id="94" dur="1" fill="hold">
                                          <p:stCondLst>
                                            <p:cond delay="0"/>
                                          </p:stCondLst>
                                        </p:cTn>
                                        <p:tgtEl>
                                          <p:spTgt spid="23"/>
                                        </p:tgtEl>
                                        <p:attrNameLst>
                                          <p:attrName>style.visibility</p:attrName>
                                        </p:attrNameLst>
                                      </p:cBhvr>
                                      <p:to>
                                        <p:strVal val="visible"/>
                                      </p:to>
                                    </p:set>
                                    <p:animEffect transition="in" filter="blinds(horizontal)">
                                      <p:cBhvr>
                                        <p:cTn id="95" dur="500"/>
                                        <p:tgtEl>
                                          <p:spTgt spid="23"/>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3" presetClass="entr" presetSubtype="10" fill="hold" nodeType="clickEffect">
                                  <p:stCondLst>
                                    <p:cond delay="0"/>
                                  </p:stCondLst>
                                  <p:childTnLst>
                                    <p:set>
                                      <p:cBhvr>
                                        <p:cTn id="99" dur="1" fill="hold">
                                          <p:stCondLst>
                                            <p:cond delay="0"/>
                                          </p:stCondLst>
                                        </p:cTn>
                                        <p:tgtEl>
                                          <p:spTgt spid="24"/>
                                        </p:tgtEl>
                                        <p:attrNameLst>
                                          <p:attrName>style.visibility</p:attrName>
                                        </p:attrNameLst>
                                      </p:cBhvr>
                                      <p:to>
                                        <p:strVal val="visible"/>
                                      </p:to>
                                    </p:set>
                                    <p:animEffect transition="in" filter="blinds(horizontal)">
                                      <p:cBhvr>
                                        <p:cTn id="100" dur="500"/>
                                        <p:tgtEl>
                                          <p:spTgt spid="24"/>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3" presetClass="entr" presetSubtype="10" fill="hold" nodeType="clickEffect">
                                  <p:stCondLst>
                                    <p:cond delay="0"/>
                                  </p:stCondLst>
                                  <p:childTnLst>
                                    <p:set>
                                      <p:cBhvr>
                                        <p:cTn id="104" dur="1" fill="hold">
                                          <p:stCondLst>
                                            <p:cond delay="0"/>
                                          </p:stCondLst>
                                        </p:cTn>
                                        <p:tgtEl>
                                          <p:spTgt spid="26"/>
                                        </p:tgtEl>
                                        <p:attrNameLst>
                                          <p:attrName>style.visibility</p:attrName>
                                        </p:attrNameLst>
                                      </p:cBhvr>
                                      <p:to>
                                        <p:strVal val="visible"/>
                                      </p:to>
                                    </p:set>
                                    <p:animEffect transition="in" filter="blinds(horizontal)">
                                      <p:cBhvr>
                                        <p:cTn id="105" dur="500"/>
                                        <p:tgtEl>
                                          <p:spTgt spid="26"/>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3" presetClass="entr" presetSubtype="10" fill="hold" nodeType="clickEffect">
                                  <p:stCondLst>
                                    <p:cond delay="0"/>
                                  </p:stCondLst>
                                  <p:childTnLst>
                                    <p:set>
                                      <p:cBhvr>
                                        <p:cTn id="109" dur="1" fill="hold">
                                          <p:stCondLst>
                                            <p:cond delay="0"/>
                                          </p:stCondLst>
                                        </p:cTn>
                                        <p:tgtEl>
                                          <p:spTgt spid="25"/>
                                        </p:tgtEl>
                                        <p:attrNameLst>
                                          <p:attrName>style.visibility</p:attrName>
                                        </p:attrNameLst>
                                      </p:cBhvr>
                                      <p:to>
                                        <p:strVal val="visible"/>
                                      </p:to>
                                    </p:set>
                                    <p:animEffect transition="in" filter="blinds(horizontal)">
                                      <p:cBhvr>
                                        <p:cTn id="110" dur="500"/>
                                        <p:tgtEl>
                                          <p:spTgt spid="25"/>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3" presetClass="entr" presetSubtype="10" fill="hold" nodeType="clickEffect">
                                  <p:stCondLst>
                                    <p:cond delay="0"/>
                                  </p:stCondLst>
                                  <p:childTnLst>
                                    <p:set>
                                      <p:cBhvr>
                                        <p:cTn id="114" dur="1" fill="hold">
                                          <p:stCondLst>
                                            <p:cond delay="0"/>
                                          </p:stCondLst>
                                        </p:cTn>
                                        <p:tgtEl>
                                          <p:spTgt spid="27"/>
                                        </p:tgtEl>
                                        <p:attrNameLst>
                                          <p:attrName>style.visibility</p:attrName>
                                        </p:attrNameLst>
                                      </p:cBhvr>
                                      <p:to>
                                        <p:strVal val="visible"/>
                                      </p:to>
                                    </p:set>
                                    <p:animEffect transition="in" filter="blinds(horizontal)">
                                      <p:cBhvr>
                                        <p:cTn id="1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366EC-622D-4F36-ADB2-8FA5A42547F7}"/>
              </a:ext>
            </a:extLst>
          </p:cNvPr>
          <p:cNvSpPr>
            <a:spLocks noGrp="1"/>
          </p:cNvSpPr>
          <p:nvPr>
            <p:ph type="title"/>
          </p:nvPr>
        </p:nvSpPr>
        <p:spPr>
          <a:xfrm>
            <a:off x="282575" y="274638"/>
            <a:ext cx="8443913" cy="666750"/>
          </a:xfrm>
        </p:spPr>
        <p:txBody>
          <a:bodyPr/>
          <a:lstStyle/>
          <a:p>
            <a:pPr>
              <a:defRPr/>
            </a:pPr>
            <a:r>
              <a:rPr lang="en-CA" sz="2400" dirty="0"/>
              <a:t>Standard Deviation from a Frequency Distribution</a:t>
            </a:r>
          </a:p>
        </p:txBody>
      </p:sp>
      <p:graphicFrame>
        <p:nvGraphicFramePr>
          <p:cNvPr id="48131" name="Object 2">
            <a:extLst>
              <a:ext uri="{FF2B5EF4-FFF2-40B4-BE49-F238E27FC236}">
                <a16:creationId xmlns:a16="http://schemas.microsoft.com/office/drawing/2014/main" id="{76A7A514-673C-4D09-839C-0981AD93B86C}"/>
              </a:ext>
            </a:extLst>
          </p:cNvPr>
          <p:cNvGraphicFramePr>
            <a:graphicFrameLocks noChangeAspect="1"/>
          </p:cNvGraphicFramePr>
          <p:nvPr/>
        </p:nvGraphicFramePr>
        <p:xfrm>
          <a:off x="1041400" y="1150938"/>
          <a:ext cx="3308350" cy="960437"/>
        </p:xfrm>
        <a:graphic>
          <a:graphicData uri="http://schemas.openxmlformats.org/presentationml/2006/ole">
            <mc:AlternateContent xmlns:mc="http://schemas.openxmlformats.org/markup-compatibility/2006">
              <mc:Choice xmlns:v="urn:schemas-microsoft-com:vml" Requires="v">
                <p:oleObj spid="_x0000_s11266" name="Equation" r:id="rId4" imgW="2057400" imgH="596900" progId="Equation.DSMT4">
                  <p:embed/>
                </p:oleObj>
              </mc:Choice>
              <mc:Fallback>
                <p:oleObj name="Equation" r:id="rId4" imgW="2057400" imgH="596900" progId="Equation.DSMT4">
                  <p:embed/>
                  <p:pic>
                    <p:nvPicPr>
                      <p:cNvPr id="48131" name="Object 2">
                        <a:extLst>
                          <a:ext uri="{FF2B5EF4-FFF2-40B4-BE49-F238E27FC236}">
                            <a16:creationId xmlns:a16="http://schemas.microsoft.com/office/drawing/2014/main" id="{76A7A514-673C-4D09-839C-0981AD93B86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1400" y="1150938"/>
                        <a:ext cx="3308350"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Rectangle 4">
            <a:extLst>
              <a:ext uri="{FF2B5EF4-FFF2-40B4-BE49-F238E27FC236}">
                <a16:creationId xmlns:a16="http://schemas.microsoft.com/office/drawing/2014/main" id="{2E1CAC8F-5696-48A5-A459-20D35CFF1ED0}"/>
              </a:ext>
            </a:extLst>
          </p:cNvPr>
          <p:cNvSpPr/>
          <p:nvPr/>
        </p:nvSpPr>
        <p:spPr>
          <a:xfrm>
            <a:off x="941388" y="968375"/>
            <a:ext cx="3509962" cy="126365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sp>
        <p:nvSpPr>
          <p:cNvPr id="6" name="TextBox 5">
            <a:extLst>
              <a:ext uri="{FF2B5EF4-FFF2-40B4-BE49-F238E27FC236}">
                <a16:creationId xmlns:a16="http://schemas.microsoft.com/office/drawing/2014/main" id="{4F817A57-D6A3-4A86-98FE-1A2D3394979C}"/>
              </a:ext>
            </a:extLst>
          </p:cNvPr>
          <p:cNvSpPr txBox="1"/>
          <p:nvPr/>
        </p:nvSpPr>
        <p:spPr>
          <a:xfrm>
            <a:off x="4760913" y="1277938"/>
            <a:ext cx="3616325" cy="400050"/>
          </a:xfrm>
          <a:prstGeom prst="rect">
            <a:avLst/>
          </a:prstGeom>
          <a:noFill/>
        </p:spPr>
        <p:txBody>
          <a:bodyPr wrap="none">
            <a:spAutoFit/>
          </a:bodyPr>
          <a:lstStyle/>
          <a:p>
            <a:pPr eaLnBrk="1" hangingPunct="1">
              <a:defRPr/>
            </a:pPr>
            <a:r>
              <a:rPr lang="en-CA" sz="2000" dirty="0">
                <a:solidFill>
                  <a:srgbClr val="FF0000"/>
                </a:solidFill>
                <a:latin typeface="+mj-lt"/>
                <a:cs typeface="Arial" charset="0"/>
              </a:rPr>
              <a:t>Use </a:t>
            </a:r>
            <a:r>
              <a:rPr lang="en-CA" sz="2000" i="1" dirty="0">
                <a:solidFill>
                  <a:srgbClr val="FF0000"/>
                </a:solidFill>
                <a:latin typeface="+mj-lt"/>
                <a:cs typeface="Arial" charset="0"/>
              </a:rPr>
              <a:t>“x”</a:t>
            </a:r>
            <a:r>
              <a:rPr lang="en-CA" sz="2000" dirty="0">
                <a:solidFill>
                  <a:srgbClr val="FF0000"/>
                </a:solidFill>
                <a:latin typeface="+mj-lt"/>
                <a:cs typeface="Arial" charset="0"/>
              </a:rPr>
              <a:t> as the class midpoint</a:t>
            </a:r>
          </a:p>
        </p:txBody>
      </p:sp>
      <p:sp>
        <p:nvSpPr>
          <p:cNvPr id="21" name="Content Placeholder 2">
            <a:extLst>
              <a:ext uri="{FF2B5EF4-FFF2-40B4-BE49-F238E27FC236}">
                <a16:creationId xmlns:a16="http://schemas.microsoft.com/office/drawing/2014/main" id="{641E7EBD-A10F-4568-BE00-FCC1F46928A2}"/>
              </a:ext>
            </a:extLst>
          </p:cNvPr>
          <p:cNvSpPr txBox="1">
            <a:spLocks/>
          </p:cNvSpPr>
          <p:nvPr/>
        </p:nvSpPr>
        <p:spPr bwMode="auto">
          <a:xfrm>
            <a:off x="215900" y="2662238"/>
            <a:ext cx="5848350" cy="434975"/>
          </a:xfrm>
          <a:prstGeom prst="rect">
            <a:avLst/>
          </a:prstGeom>
          <a:noFill/>
          <a:ln w="9525">
            <a:noFill/>
            <a:miter lim="800000"/>
            <a:headEnd/>
            <a:tailEnd/>
          </a:ln>
        </p:spPr>
        <p:txBody>
          <a:bodyPr/>
          <a:lstStyle/>
          <a:p>
            <a:pPr marL="273050" indent="-273050" eaLnBrk="1" hangingPunct="1">
              <a:spcBef>
                <a:spcPts val="600"/>
              </a:spcBef>
              <a:buClr>
                <a:schemeClr val="accent1"/>
              </a:buClr>
              <a:buSzPct val="70000"/>
              <a:buFont typeface="Wingdings" pitchFamily="2" charset="2"/>
              <a:buNone/>
              <a:defRPr/>
            </a:pPr>
            <a:r>
              <a:rPr lang="en-CA" sz="2200" dirty="0">
                <a:latin typeface="+mn-lt"/>
                <a:cs typeface="+mn-cs"/>
              </a:rPr>
              <a:t>Ex: Find the mean from the following table</a:t>
            </a:r>
          </a:p>
        </p:txBody>
      </p:sp>
      <p:graphicFrame>
        <p:nvGraphicFramePr>
          <p:cNvPr id="22" name="Object 6">
            <a:extLst>
              <a:ext uri="{FF2B5EF4-FFF2-40B4-BE49-F238E27FC236}">
                <a16:creationId xmlns:a16="http://schemas.microsoft.com/office/drawing/2014/main" id="{D58AD371-6062-410D-BAC4-0F68E67C732C}"/>
              </a:ext>
            </a:extLst>
          </p:cNvPr>
          <p:cNvGraphicFramePr>
            <a:graphicFrameLocks noChangeAspect="1"/>
          </p:cNvGraphicFramePr>
          <p:nvPr/>
        </p:nvGraphicFramePr>
        <p:xfrm>
          <a:off x="166688" y="3030538"/>
          <a:ext cx="4203700" cy="2744787"/>
        </p:xfrm>
        <a:graphic>
          <a:graphicData uri="http://schemas.openxmlformats.org/presentationml/2006/ole">
            <mc:AlternateContent xmlns:mc="http://schemas.openxmlformats.org/markup-compatibility/2006">
              <mc:Choice xmlns:v="urn:schemas-microsoft-com:vml" Requires="v">
                <p:oleObj spid="_x0000_s11267" name="Equation" r:id="rId6" imgW="2489200" imgH="1625600" progId="Equation.DSMT4">
                  <p:embed/>
                </p:oleObj>
              </mc:Choice>
              <mc:Fallback>
                <p:oleObj name="Equation" r:id="rId6" imgW="2489200" imgH="1625600" progId="Equation.DSMT4">
                  <p:embed/>
                  <p:pic>
                    <p:nvPicPr>
                      <p:cNvPr id="22" name="Object 6">
                        <a:extLst>
                          <a:ext uri="{FF2B5EF4-FFF2-40B4-BE49-F238E27FC236}">
                            <a16:creationId xmlns:a16="http://schemas.microsoft.com/office/drawing/2014/main" id="{D58AD371-6062-410D-BAC4-0F68E67C732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6688" y="3030538"/>
                        <a:ext cx="4203700" cy="2744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45085" name="Picture 29">
            <a:extLst>
              <a:ext uri="{FF2B5EF4-FFF2-40B4-BE49-F238E27FC236}">
                <a16:creationId xmlns:a16="http://schemas.microsoft.com/office/drawing/2014/main" id="{9FEE68C0-B22F-4CEF-AD3B-40957B2F4FB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48388" y="2062163"/>
            <a:ext cx="2333625"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TextBox 35">
            <a:extLst>
              <a:ext uri="{FF2B5EF4-FFF2-40B4-BE49-F238E27FC236}">
                <a16:creationId xmlns:a16="http://schemas.microsoft.com/office/drawing/2014/main" id="{DAEFBC65-6B06-4519-94FB-848CB1BB4F48}"/>
              </a:ext>
            </a:extLst>
          </p:cNvPr>
          <p:cNvSpPr txBox="1"/>
          <p:nvPr/>
        </p:nvSpPr>
        <p:spPr>
          <a:xfrm>
            <a:off x="6122988" y="3849688"/>
            <a:ext cx="1931987" cy="400050"/>
          </a:xfrm>
          <a:prstGeom prst="rect">
            <a:avLst/>
          </a:prstGeom>
          <a:noFill/>
        </p:spPr>
        <p:txBody>
          <a:bodyPr wrap="none">
            <a:spAutoFit/>
          </a:bodyPr>
          <a:lstStyle/>
          <a:p>
            <a:pPr eaLnBrk="1" hangingPunct="1">
              <a:defRPr/>
            </a:pPr>
            <a:r>
              <a:rPr lang="en-CA" sz="2000" dirty="0">
                <a:solidFill>
                  <a:srgbClr val="FF0000"/>
                </a:solidFill>
                <a:latin typeface="+mj-lt"/>
                <a:cs typeface="Arial" charset="0"/>
              </a:rPr>
              <a:t>Press: 2</a:t>
            </a:r>
            <a:r>
              <a:rPr lang="en-CA" sz="2000" baseline="30000" dirty="0">
                <a:solidFill>
                  <a:srgbClr val="FF0000"/>
                </a:solidFill>
                <a:latin typeface="+mj-lt"/>
                <a:cs typeface="Arial" charset="0"/>
              </a:rPr>
              <a:t>nd</a:t>
            </a:r>
            <a:r>
              <a:rPr lang="en-CA" sz="2000" dirty="0">
                <a:solidFill>
                  <a:srgbClr val="FF0000"/>
                </a:solidFill>
                <a:latin typeface="+mj-lt"/>
                <a:cs typeface="Arial" charset="0"/>
              </a:rPr>
              <a:t>  List</a:t>
            </a:r>
          </a:p>
        </p:txBody>
      </p:sp>
      <p:pic>
        <p:nvPicPr>
          <p:cNvPr id="45086" name="Picture 30">
            <a:extLst>
              <a:ext uri="{FF2B5EF4-FFF2-40B4-BE49-F238E27FC236}">
                <a16:creationId xmlns:a16="http://schemas.microsoft.com/office/drawing/2014/main" id="{087A0542-1380-4020-A21C-4C1B7227AD2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56325" y="4303713"/>
            <a:ext cx="2371725"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87" name="Picture 31">
            <a:extLst>
              <a:ext uri="{FF2B5EF4-FFF2-40B4-BE49-F238E27FC236}">
                <a16:creationId xmlns:a16="http://schemas.microsoft.com/office/drawing/2014/main" id="{C341D325-AC66-4B16-8CC2-F7CC4B96FA1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6325" y="2025650"/>
            <a:ext cx="2371725" cy="170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5088" name="Object 4">
            <a:extLst>
              <a:ext uri="{FF2B5EF4-FFF2-40B4-BE49-F238E27FC236}">
                <a16:creationId xmlns:a16="http://schemas.microsoft.com/office/drawing/2014/main" id="{2F258CBF-528A-40F6-8B2C-A44C382CC6BE}"/>
              </a:ext>
            </a:extLst>
          </p:cNvPr>
          <p:cNvGraphicFramePr>
            <a:graphicFrameLocks noChangeAspect="1"/>
          </p:cNvGraphicFramePr>
          <p:nvPr/>
        </p:nvGraphicFramePr>
        <p:xfrm>
          <a:off x="3151188" y="5702300"/>
          <a:ext cx="1568450" cy="658813"/>
        </p:xfrm>
        <a:graphic>
          <a:graphicData uri="http://schemas.openxmlformats.org/presentationml/2006/ole">
            <mc:AlternateContent xmlns:mc="http://schemas.openxmlformats.org/markup-compatibility/2006">
              <mc:Choice xmlns:v="urn:schemas-microsoft-com:vml" Requires="v">
                <p:oleObj spid="_x0000_s11268" name="Equation" r:id="rId11" imgW="1028254" imgH="431613" progId="Equation.DSMT4">
                  <p:embed/>
                </p:oleObj>
              </mc:Choice>
              <mc:Fallback>
                <p:oleObj name="Equation" r:id="rId11" imgW="1028254" imgH="431613" progId="Equation.DSMT4">
                  <p:embed/>
                  <p:pic>
                    <p:nvPicPr>
                      <p:cNvPr id="45088" name="Object 4">
                        <a:extLst>
                          <a:ext uri="{FF2B5EF4-FFF2-40B4-BE49-F238E27FC236}">
                            <a16:creationId xmlns:a16="http://schemas.microsoft.com/office/drawing/2014/main" id="{2F258CBF-528A-40F6-8B2C-A44C382CC6B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51188" y="5702300"/>
                        <a:ext cx="1568450"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 name="Object 34">
            <a:extLst>
              <a:ext uri="{FF2B5EF4-FFF2-40B4-BE49-F238E27FC236}">
                <a16:creationId xmlns:a16="http://schemas.microsoft.com/office/drawing/2014/main" id="{9C2F2D14-FFEC-4D9B-84A8-705BB395D7D5}"/>
              </a:ext>
            </a:extLst>
          </p:cNvPr>
          <p:cNvGraphicFramePr>
            <a:graphicFrameLocks noChangeAspect="1"/>
          </p:cNvGraphicFramePr>
          <p:nvPr/>
        </p:nvGraphicFramePr>
        <p:xfrm>
          <a:off x="4313238" y="2917825"/>
          <a:ext cx="922337" cy="2873375"/>
        </p:xfrm>
        <a:graphic>
          <a:graphicData uri="http://schemas.openxmlformats.org/presentationml/2006/ole">
            <mc:AlternateContent xmlns:mc="http://schemas.openxmlformats.org/markup-compatibility/2006">
              <mc:Choice xmlns:v="urn:schemas-microsoft-com:vml" Requires="v">
                <p:oleObj spid="_x0000_s11269" name="Equation" r:id="rId13" imgW="546100" imgH="1701800" progId="Equation.DSMT4">
                  <p:embed/>
                </p:oleObj>
              </mc:Choice>
              <mc:Fallback>
                <p:oleObj name="Equation" r:id="rId13" imgW="546100" imgH="1701800" progId="Equation.DSMT4">
                  <p:embed/>
                  <p:pic>
                    <p:nvPicPr>
                      <p:cNvPr id="41" name="Object 34">
                        <a:extLst>
                          <a:ext uri="{FF2B5EF4-FFF2-40B4-BE49-F238E27FC236}">
                            <a16:creationId xmlns:a16="http://schemas.microsoft.com/office/drawing/2014/main" id="{9C2F2D14-FFEC-4D9B-84A8-705BB395D7D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313238" y="2917825"/>
                        <a:ext cx="922337" cy="287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2" name="Object 35">
            <a:extLst>
              <a:ext uri="{FF2B5EF4-FFF2-40B4-BE49-F238E27FC236}">
                <a16:creationId xmlns:a16="http://schemas.microsoft.com/office/drawing/2014/main" id="{16FB67B3-D6BC-485E-8708-80656F537109}"/>
              </a:ext>
            </a:extLst>
          </p:cNvPr>
          <p:cNvGraphicFramePr>
            <a:graphicFrameLocks noChangeAspect="1"/>
          </p:cNvGraphicFramePr>
          <p:nvPr/>
        </p:nvGraphicFramePr>
        <p:xfrm>
          <a:off x="3090863" y="6172200"/>
          <a:ext cx="1781175" cy="658813"/>
        </p:xfrm>
        <a:graphic>
          <a:graphicData uri="http://schemas.openxmlformats.org/presentationml/2006/ole">
            <mc:AlternateContent xmlns:mc="http://schemas.openxmlformats.org/markup-compatibility/2006">
              <mc:Choice xmlns:v="urn:schemas-microsoft-com:vml" Requires="v">
                <p:oleObj spid="_x0000_s11270" name="Equation" r:id="rId15" imgW="1167893" imgH="431613" progId="Equation.DSMT4">
                  <p:embed/>
                </p:oleObj>
              </mc:Choice>
              <mc:Fallback>
                <p:oleObj name="Equation" r:id="rId15" imgW="1167893" imgH="431613" progId="Equation.DSMT4">
                  <p:embed/>
                  <p:pic>
                    <p:nvPicPr>
                      <p:cNvPr id="42" name="Object 35">
                        <a:extLst>
                          <a:ext uri="{FF2B5EF4-FFF2-40B4-BE49-F238E27FC236}">
                            <a16:creationId xmlns:a16="http://schemas.microsoft.com/office/drawing/2014/main" id="{16FB67B3-D6BC-485E-8708-80656F537109}"/>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090863" y="6172200"/>
                        <a:ext cx="1781175"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45092" name="Picture 36">
            <a:extLst>
              <a:ext uri="{FF2B5EF4-FFF2-40B4-BE49-F238E27FC236}">
                <a16:creationId xmlns:a16="http://schemas.microsoft.com/office/drawing/2014/main" id="{895F024A-5D54-47A6-91C6-DF7B1F20505B}"/>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156325" y="4276725"/>
            <a:ext cx="23431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4" name="Object 37">
            <a:extLst>
              <a:ext uri="{FF2B5EF4-FFF2-40B4-BE49-F238E27FC236}">
                <a16:creationId xmlns:a16="http://schemas.microsoft.com/office/drawing/2014/main" id="{141AADA9-7E27-40B2-A22B-A8314D6B225F}"/>
              </a:ext>
            </a:extLst>
          </p:cNvPr>
          <p:cNvGraphicFramePr>
            <a:graphicFrameLocks noChangeAspect="1"/>
          </p:cNvGraphicFramePr>
          <p:nvPr/>
        </p:nvGraphicFramePr>
        <p:xfrm>
          <a:off x="5883275" y="3241675"/>
          <a:ext cx="2614613" cy="876300"/>
        </p:xfrm>
        <a:graphic>
          <a:graphicData uri="http://schemas.openxmlformats.org/presentationml/2006/ole">
            <mc:AlternateContent xmlns:mc="http://schemas.openxmlformats.org/markup-compatibility/2006">
              <mc:Choice xmlns:v="urn:schemas-microsoft-com:vml" Requires="v">
                <p:oleObj spid="_x0000_s11271" name="Equation" r:id="rId18" imgW="1624895" imgH="545863" progId="Equation.DSMT4">
                  <p:embed/>
                </p:oleObj>
              </mc:Choice>
              <mc:Fallback>
                <p:oleObj name="Equation" r:id="rId18" imgW="1624895" imgH="545863" progId="Equation.DSMT4">
                  <p:embed/>
                  <p:pic>
                    <p:nvPicPr>
                      <p:cNvPr id="44" name="Object 37">
                        <a:extLst>
                          <a:ext uri="{FF2B5EF4-FFF2-40B4-BE49-F238E27FC236}">
                            <a16:creationId xmlns:a16="http://schemas.microsoft.com/office/drawing/2014/main" id="{141AADA9-7E27-40B2-A22B-A8314D6B225F}"/>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883275" y="3241675"/>
                        <a:ext cx="2614613"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5" name="Object 38">
            <a:extLst>
              <a:ext uri="{FF2B5EF4-FFF2-40B4-BE49-F238E27FC236}">
                <a16:creationId xmlns:a16="http://schemas.microsoft.com/office/drawing/2014/main" id="{8CED7436-6BA2-4CEE-BE37-57E2228F6E7B}"/>
              </a:ext>
            </a:extLst>
          </p:cNvPr>
          <p:cNvGraphicFramePr>
            <a:graphicFrameLocks noChangeAspect="1"/>
          </p:cNvGraphicFramePr>
          <p:nvPr/>
        </p:nvGraphicFramePr>
        <p:xfrm>
          <a:off x="6365875" y="4375150"/>
          <a:ext cx="1387475" cy="712788"/>
        </p:xfrm>
        <a:graphic>
          <a:graphicData uri="http://schemas.openxmlformats.org/presentationml/2006/ole">
            <mc:AlternateContent xmlns:mc="http://schemas.openxmlformats.org/markup-compatibility/2006">
              <mc:Choice xmlns:v="urn:schemas-microsoft-com:vml" Requires="v">
                <p:oleObj spid="_x0000_s11272" name="Equation" r:id="rId20" imgW="863225" imgH="444307" progId="Equation.DSMT4">
                  <p:embed/>
                </p:oleObj>
              </mc:Choice>
              <mc:Fallback>
                <p:oleObj name="Equation" r:id="rId20" imgW="863225" imgH="444307" progId="Equation.DSMT4">
                  <p:embed/>
                  <p:pic>
                    <p:nvPicPr>
                      <p:cNvPr id="45" name="Object 38">
                        <a:extLst>
                          <a:ext uri="{FF2B5EF4-FFF2-40B4-BE49-F238E27FC236}">
                            <a16:creationId xmlns:a16="http://schemas.microsoft.com/office/drawing/2014/main" id="{8CED7436-6BA2-4CEE-BE37-57E2228F6E7B}"/>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365875" y="4375150"/>
                        <a:ext cx="1387475" cy="712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6" name="Object 39">
            <a:extLst>
              <a:ext uri="{FF2B5EF4-FFF2-40B4-BE49-F238E27FC236}">
                <a16:creationId xmlns:a16="http://schemas.microsoft.com/office/drawing/2014/main" id="{8CFF56FF-7E07-4DB8-9EFD-B8461183A5D2}"/>
              </a:ext>
            </a:extLst>
          </p:cNvPr>
          <p:cNvGraphicFramePr>
            <a:graphicFrameLocks noChangeAspect="1"/>
          </p:cNvGraphicFramePr>
          <p:nvPr/>
        </p:nvGraphicFramePr>
        <p:xfrm>
          <a:off x="6208713" y="5170488"/>
          <a:ext cx="1806575" cy="477837"/>
        </p:xfrm>
        <a:graphic>
          <a:graphicData uri="http://schemas.openxmlformats.org/presentationml/2006/ole">
            <mc:AlternateContent xmlns:mc="http://schemas.openxmlformats.org/markup-compatibility/2006">
              <mc:Choice xmlns:v="urn:schemas-microsoft-com:vml" Requires="v">
                <p:oleObj spid="_x0000_s11273" name="Equation" r:id="rId22" imgW="672516" imgH="177646" progId="Equation.DSMT4">
                  <p:embed/>
                </p:oleObj>
              </mc:Choice>
              <mc:Fallback>
                <p:oleObj name="Equation" r:id="rId22" imgW="672516" imgH="177646" progId="Equation.DSMT4">
                  <p:embed/>
                  <p:pic>
                    <p:nvPicPr>
                      <p:cNvPr id="46" name="Object 39">
                        <a:extLst>
                          <a:ext uri="{FF2B5EF4-FFF2-40B4-BE49-F238E27FC236}">
                            <a16:creationId xmlns:a16="http://schemas.microsoft.com/office/drawing/2014/main" id="{8CFF56FF-7E07-4DB8-9EFD-B8461183A5D2}"/>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208713" y="5170488"/>
                        <a:ext cx="1806575" cy="477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1">
                                            <p:txEl>
                                              <p:pRg st="0" end="0"/>
                                            </p:txEl>
                                          </p:spTgt>
                                        </p:tgtEl>
                                        <p:attrNameLst>
                                          <p:attrName>style.visibility</p:attrName>
                                        </p:attrNameLst>
                                      </p:cBhvr>
                                      <p:to>
                                        <p:strVal val="visible"/>
                                      </p:to>
                                    </p:set>
                                    <p:animEffect transition="in" filter="blinds(horizontal)">
                                      <p:cBhvr>
                                        <p:cTn id="17" dur="500"/>
                                        <p:tgtEl>
                                          <p:spTgt spid="21">
                                            <p:txEl>
                                              <p:pRg st="0" end="0"/>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blinds(horizontal)">
                                      <p:cBhvr>
                                        <p:cTn id="20" dur="500"/>
                                        <p:tgtEl>
                                          <p:spTgt spid="2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45085"/>
                                        </p:tgtEl>
                                        <p:attrNameLst>
                                          <p:attrName>style.visibility</p:attrName>
                                        </p:attrNameLst>
                                      </p:cBhvr>
                                      <p:to>
                                        <p:strVal val="visible"/>
                                      </p:to>
                                    </p:set>
                                    <p:animEffect transition="in" filter="blinds(horizontal)">
                                      <p:cBhvr>
                                        <p:cTn id="25" dur="500"/>
                                        <p:tgtEl>
                                          <p:spTgt spid="4508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blinds(horizontal)">
                                      <p:cBhvr>
                                        <p:cTn id="30" dur="500"/>
                                        <p:tgtEl>
                                          <p:spTgt spid="3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45086"/>
                                        </p:tgtEl>
                                        <p:attrNameLst>
                                          <p:attrName>style.visibility</p:attrName>
                                        </p:attrNameLst>
                                      </p:cBhvr>
                                      <p:to>
                                        <p:strVal val="visible"/>
                                      </p:to>
                                    </p:set>
                                    <p:animEffect transition="in" filter="blinds(horizontal)">
                                      <p:cBhvr>
                                        <p:cTn id="35" dur="500"/>
                                        <p:tgtEl>
                                          <p:spTgt spid="45086"/>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nodeType="clickEffect">
                                  <p:stCondLst>
                                    <p:cond delay="0"/>
                                  </p:stCondLst>
                                  <p:childTnLst>
                                    <p:set>
                                      <p:cBhvr>
                                        <p:cTn id="39" dur="1" fill="hold">
                                          <p:stCondLst>
                                            <p:cond delay="0"/>
                                          </p:stCondLst>
                                        </p:cTn>
                                        <p:tgtEl>
                                          <p:spTgt spid="45088"/>
                                        </p:tgtEl>
                                        <p:attrNameLst>
                                          <p:attrName>style.visibility</p:attrName>
                                        </p:attrNameLst>
                                      </p:cBhvr>
                                      <p:to>
                                        <p:strVal val="visible"/>
                                      </p:to>
                                    </p:set>
                                    <p:animEffect transition="in" filter="blinds(horizontal)">
                                      <p:cBhvr>
                                        <p:cTn id="40" dur="500"/>
                                        <p:tgtEl>
                                          <p:spTgt spid="4508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xit" presetSubtype="0" fill="hold" nodeType="clickEffect">
                                  <p:stCondLst>
                                    <p:cond delay="0"/>
                                  </p:stCondLst>
                                  <p:childTnLst>
                                    <p:animEffect transition="out" filter="fade">
                                      <p:cBhvr>
                                        <p:cTn id="44" dur="2000"/>
                                        <p:tgtEl>
                                          <p:spTgt spid="45085"/>
                                        </p:tgtEl>
                                      </p:cBhvr>
                                    </p:animEffect>
                                    <p:set>
                                      <p:cBhvr>
                                        <p:cTn id="45" dur="1" fill="hold">
                                          <p:stCondLst>
                                            <p:cond delay="1999"/>
                                          </p:stCondLst>
                                        </p:cTn>
                                        <p:tgtEl>
                                          <p:spTgt spid="45085"/>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2000"/>
                                        <p:tgtEl>
                                          <p:spTgt spid="36"/>
                                        </p:tgtEl>
                                      </p:cBhvr>
                                    </p:animEffect>
                                    <p:set>
                                      <p:cBhvr>
                                        <p:cTn id="48" dur="1" fill="hold">
                                          <p:stCondLst>
                                            <p:cond delay="1999"/>
                                          </p:stCondLst>
                                        </p:cTn>
                                        <p:tgtEl>
                                          <p:spTgt spid="36"/>
                                        </p:tgtEl>
                                        <p:attrNameLst>
                                          <p:attrName>style.visibility</p:attrName>
                                        </p:attrNameLst>
                                      </p:cBhvr>
                                      <p:to>
                                        <p:strVal val="hidden"/>
                                      </p:to>
                                    </p:set>
                                  </p:childTnLst>
                                </p:cTn>
                              </p:par>
                              <p:par>
                                <p:cTn id="49" presetID="10" presetClass="exit" presetSubtype="0" fill="hold" nodeType="withEffect">
                                  <p:stCondLst>
                                    <p:cond delay="0"/>
                                  </p:stCondLst>
                                  <p:childTnLst>
                                    <p:animEffect transition="out" filter="fade">
                                      <p:cBhvr>
                                        <p:cTn id="50" dur="2000"/>
                                        <p:tgtEl>
                                          <p:spTgt spid="45086"/>
                                        </p:tgtEl>
                                      </p:cBhvr>
                                    </p:animEffect>
                                    <p:set>
                                      <p:cBhvr>
                                        <p:cTn id="51" dur="1" fill="hold">
                                          <p:stCondLst>
                                            <p:cond delay="1999"/>
                                          </p:stCondLst>
                                        </p:cTn>
                                        <p:tgtEl>
                                          <p:spTgt spid="45086"/>
                                        </p:tgtEl>
                                        <p:attrNameLst>
                                          <p:attrName>style.visibility</p:attrName>
                                        </p:attrNameLst>
                                      </p:cBhvr>
                                      <p:to>
                                        <p:strVal val="hidden"/>
                                      </p:to>
                                    </p:set>
                                  </p:childTnLst>
                                </p:cTn>
                              </p:par>
                              <p:par>
                                <p:cTn id="52" presetID="3" presetClass="entr" presetSubtype="10" fill="hold" nodeType="withEffect">
                                  <p:stCondLst>
                                    <p:cond delay="0"/>
                                  </p:stCondLst>
                                  <p:childTnLst>
                                    <p:set>
                                      <p:cBhvr>
                                        <p:cTn id="53" dur="1" fill="hold">
                                          <p:stCondLst>
                                            <p:cond delay="0"/>
                                          </p:stCondLst>
                                        </p:cTn>
                                        <p:tgtEl>
                                          <p:spTgt spid="45087"/>
                                        </p:tgtEl>
                                        <p:attrNameLst>
                                          <p:attrName>style.visibility</p:attrName>
                                        </p:attrNameLst>
                                      </p:cBhvr>
                                      <p:to>
                                        <p:strVal val="visible"/>
                                      </p:to>
                                    </p:set>
                                    <p:animEffect transition="in" filter="blinds(horizontal)">
                                      <p:cBhvr>
                                        <p:cTn id="54" dur="500"/>
                                        <p:tgtEl>
                                          <p:spTgt spid="45087"/>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ntr" presetSubtype="10" fill="hold" nodeType="click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blinds(horizontal)">
                                      <p:cBhvr>
                                        <p:cTn id="59" dur="500"/>
                                        <p:tgtEl>
                                          <p:spTgt spid="41"/>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3" presetClass="entr" presetSubtype="10" fill="hold" nodeType="clickEffect">
                                  <p:stCondLst>
                                    <p:cond delay="0"/>
                                  </p:stCondLst>
                                  <p:childTnLst>
                                    <p:set>
                                      <p:cBhvr>
                                        <p:cTn id="63" dur="1" fill="hold">
                                          <p:stCondLst>
                                            <p:cond delay="0"/>
                                          </p:stCondLst>
                                        </p:cTn>
                                        <p:tgtEl>
                                          <p:spTgt spid="42"/>
                                        </p:tgtEl>
                                        <p:attrNameLst>
                                          <p:attrName>style.visibility</p:attrName>
                                        </p:attrNameLst>
                                      </p:cBhvr>
                                      <p:to>
                                        <p:strVal val="visible"/>
                                      </p:to>
                                    </p:set>
                                    <p:animEffect transition="in" filter="blinds(horizontal)">
                                      <p:cBhvr>
                                        <p:cTn id="64" dur="500"/>
                                        <p:tgtEl>
                                          <p:spTgt spid="42"/>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ntr" presetSubtype="10" fill="hold" nodeType="clickEffect">
                                  <p:stCondLst>
                                    <p:cond delay="0"/>
                                  </p:stCondLst>
                                  <p:childTnLst>
                                    <p:set>
                                      <p:cBhvr>
                                        <p:cTn id="68" dur="1" fill="hold">
                                          <p:stCondLst>
                                            <p:cond delay="0"/>
                                          </p:stCondLst>
                                        </p:cTn>
                                        <p:tgtEl>
                                          <p:spTgt spid="45092"/>
                                        </p:tgtEl>
                                        <p:attrNameLst>
                                          <p:attrName>style.visibility</p:attrName>
                                        </p:attrNameLst>
                                      </p:cBhvr>
                                      <p:to>
                                        <p:strVal val="visible"/>
                                      </p:to>
                                    </p:set>
                                    <p:animEffect transition="in" filter="blinds(horizontal)">
                                      <p:cBhvr>
                                        <p:cTn id="69" dur="500"/>
                                        <p:tgtEl>
                                          <p:spTgt spid="45092"/>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0" presetClass="exit" presetSubtype="0" fill="hold" nodeType="clickEffect">
                                  <p:stCondLst>
                                    <p:cond delay="0"/>
                                  </p:stCondLst>
                                  <p:childTnLst>
                                    <p:animEffect transition="out" filter="fade">
                                      <p:cBhvr>
                                        <p:cTn id="73" dur="2000"/>
                                        <p:tgtEl>
                                          <p:spTgt spid="45092"/>
                                        </p:tgtEl>
                                      </p:cBhvr>
                                    </p:animEffect>
                                    <p:set>
                                      <p:cBhvr>
                                        <p:cTn id="74" dur="1" fill="hold">
                                          <p:stCondLst>
                                            <p:cond delay="1999"/>
                                          </p:stCondLst>
                                        </p:cTn>
                                        <p:tgtEl>
                                          <p:spTgt spid="45092"/>
                                        </p:tgtEl>
                                        <p:attrNameLst>
                                          <p:attrName>style.visibility</p:attrName>
                                        </p:attrNameLst>
                                      </p:cBhvr>
                                      <p:to>
                                        <p:strVal val="hidden"/>
                                      </p:to>
                                    </p:set>
                                  </p:childTnLst>
                                </p:cTn>
                              </p:par>
                              <p:par>
                                <p:cTn id="75" presetID="10" presetClass="exit" presetSubtype="0" fill="hold" nodeType="withEffect">
                                  <p:stCondLst>
                                    <p:cond delay="0"/>
                                  </p:stCondLst>
                                  <p:childTnLst>
                                    <p:animEffect transition="out" filter="fade">
                                      <p:cBhvr>
                                        <p:cTn id="76" dur="2000"/>
                                        <p:tgtEl>
                                          <p:spTgt spid="45087"/>
                                        </p:tgtEl>
                                      </p:cBhvr>
                                    </p:animEffect>
                                    <p:set>
                                      <p:cBhvr>
                                        <p:cTn id="77" dur="1" fill="hold">
                                          <p:stCondLst>
                                            <p:cond delay="1999"/>
                                          </p:stCondLst>
                                        </p:cTn>
                                        <p:tgtEl>
                                          <p:spTgt spid="45087"/>
                                        </p:tgtEl>
                                        <p:attrNameLst>
                                          <p:attrName>style.visibility</p:attrName>
                                        </p:attrNameLst>
                                      </p:cBhvr>
                                      <p:to>
                                        <p:strVal val="hidden"/>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3" presetClass="entr" presetSubtype="10" fill="hold" nodeType="clickEffect">
                                  <p:stCondLst>
                                    <p:cond delay="0"/>
                                  </p:stCondLst>
                                  <p:childTnLst>
                                    <p:set>
                                      <p:cBhvr>
                                        <p:cTn id="81" dur="1" fill="hold">
                                          <p:stCondLst>
                                            <p:cond delay="0"/>
                                          </p:stCondLst>
                                        </p:cTn>
                                        <p:tgtEl>
                                          <p:spTgt spid="44"/>
                                        </p:tgtEl>
                                        <p:attrNameLst>
                                          <p:attrName>style.visibility</p:attrName>
                                        </p:attrNameLst>
                                      </p:cBhvr>
                                      <p:to>
                                        <p:strVal val="visible"/>
                                      </p:to>
                                    </p:set>
                                    <p:animEffect transition="in" filter="blinds(horizontal)">
                                      <p:cBhvr>
                                        <p:cTn id="82" dur="500"/>
                                        <p:tgtEl>
                                          <p:spTgt spid="44"/>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3" presetClass="entr" presetSubtype="10" fill="hold" nodeType="clickEffect">
                                  <p:stCondLst>
                                    <p:cond delay="0"/>
                                  </p:stCondLst>
                                  <p:childTnLst>
                                    <p:set>
                                      <p:cBhvr>
                                        <p:cTn id="86" dur="1" fill="hold">
                                          <p:stCondLst>
                                            <p:cond delay="0"/>
                                          </p:stCondLst>
                                        </p:cTn>
                                        <p:tgtEl>
                                          <p:spTgt spid="45"/>
                                        </p:tgtEl>
                                        <p:attrNameLst>
                                          <p:attrName>style.visibility</p:attrName>
                                        </p:attrNameLst>
                                      </p:cBhvr>
                                      <p:to>
                                        <p:strVal val="visible"/>
                                      </p:to>
                                    </p:set>
                                    <p:animEffect transition="in" filter="blinds(horizontal)">
                                      <p:cBhvr>
                                        <p:cTn id="87" dur="500"/>
                                        <p:tgtEl>
                                          <p:spTgt spid="45"/>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3" presetClass="entr" presetSubtype="10" fill="hold" nodeType="clickEffect">
                                  <p:stCondLst>
                                    <p:cond delay="0"/>
                                  </p:stCondLst>
                                  <p:childTnLst>
                                    <p:set>
                                      <p:cBhvr>
                                        <p:cTn id="91" dur="1" fill="hold">
                                          <p:stCondLst>
                                            <p:cond delay="0"/>
                                          </p:stCondLst>
                                        </p:cTn>
                                        <p:tgtEl>
                                          <p:spTgt spid="46"/>
                                        </p:tgtEl>
                                        <p:attrNameLst>
                                          <p:attrName>style.visibility</p:attrName>
                                        </p:attrNameLst>
                                      </p:cBhvr>
                                      <p:to>
                                        <p:strVal val="visible"/>
                                      </p:to>
                                    </p:set>
                                    <p:animEffect transition="in" filter="blinds(horizontal)">
                                      <p:cBhvr>
                                        <p:cTn id="9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36" grpId="0"/>
      <p:bldP spid="3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0C51D313-013B-42B2-A087-7BDD7289418D}"/>
              </a:ext>
            </a:extLst>
          </p:cNvPr>
          <p:cNvSpPr>
            <a:spLocks noGrp="1"/>
          </p:cNvSpPr>
          <p:nvPr>
            <p:ph sz="quarter" idx="1"/>
          </p:nvPr>
        </p:nvSpPr>
        <p:spPr>
          <a:xfrm>
            <a:off x="250825" y="188913"/>
            <a:ext cx="8424863" cy="936625"/>
          </a:xfrm>
        </p:spPr>
        <p:txBody>
          <a:bodyPr/>
          <a:lstStyle/>
          <a:p>
            <a:pPr>
              <a:buFont typeface="Wingdings" panose="05000000000000000000" pitchFamily="2" charset="2"/>
              <a:buNone/>
            </a:pPr>
            <a:r>
              <a:rPr lang="en-CA" altLang="en-US" sz="2100"/>
              <a:t>Q: Which measure of central tendency was affected most by the unusual score of 15?</a:t>
            </a:r>
          </a:p>
        </p:txBody>
      </p:sp>
      <p:sp>
        <p:nvSpPr>
          <p:cNvPr id="4" name="Content Placeholder 2">
            <a:extLst>
              <a:ext uri="{FF2B5EF4-FFF2-40B4-BE49-F238E27FC236}">
                <a16:creationId xmlns:a16="http://schemas.microsoft.com/office/drawing/2014/main" id="{6ACDCD5C-F117-49CE-AB87-BD1DA5A5154A}"/>
              </a:ext>
            </a:extLst>
          </p:cNvPr>
          <p:cNvSpPr txBox="1">
            <a:spLocks/>
          </p:cNvSpPr>
          <p:nvPr/>
        </p:nvSpPr>
        <p:spPr bwMode="auto">
          <a:xfrm>
            <a:off x="250825" y="1484313"/>
            <a:ext cx="8424863" cy="720725"/>
          </a:xfrm>
          <a:prstGeom prst="rect">
            <a:avLst/>
          </a:prstGeom>
          <a:noFill/>
          <a:ln w="9525">
            <a:noFill/>
            <a:miter lim="800000"/>
            <a:headEnd/>
            <a:tailEnd/>
          </a:ln>
        </p:spPr>
        <p:txBody>
          <a:bodyPr/>
          <a:lstStyle/>
          <a:p>
            <a:pPr marL="273050" indent="-273050">
              <a:spcBef>
                <a:spcPts val="600"/>
              </a:spcBef>
              <a:buClr>
                <a:schemeClr val="accent1"/>
              </a:buClr>
              <a:buSzPct val="70000"/>
              <a:buFont typeface="Wingdings" pitchFamily="2" charset="2"/>
              <a:buNone/>
              <a:defRPr/>
            </a:pPr>
            <a:r>
              <a:rPr lang="en-CA" sz="2100" dirty="0">
                <a:latin typeface="+mn-lt"/>
                <a:cs typeface="+mn-cs"/>
              </a:rPr>
              <a:t>Q: Which measure of central tendency was does not seem to be affected by the unusual score of 15?</a:t>
            </a:r>
          </a:p>
        </p:txBody>
      </p:sp>
      <p:sp>
        <p:nvSpPr>
          <p:cNvPr id="5" name="Content Placeholder 2">
            <a:extLst>
              <a:ext uri="{FF2B5EF4-FFF2-40B4-BE49-F238E27FC236}">
                <a16:creationId xmlns:a16="http://schemas.microsoft.com/office/drawing/2014/main" id="{D3C73233-55DD-4DAA-AC48-935E03EB2EF7}"/>
              </a:ext>
            </a:extLst>
          </p:cNvPr>
          <p:cNvSpPr txBox="1">
            <a:spLocks/>
          </p:cNvSpPr>
          <p:nvPr/>
        </p:nvSpPr>
        <p:spPr bwMode="auto">
          <a:xfrm>
            <a:off x="250825" y="2852738"/>
            <a:ext cx="8424863" cy="936625"/>
          </a:xfrm>
          <a:prstGeom prst="rect">
            <a:avLst/>
          </a:prstGeom>
          <a:noFill/>
          <a:ln w="9525">
            <a:noFill/>
            <a:miter lim="800000"/>
            <a:headEnd/>
            <a:tailEnd/>
          </a:ln>
        </p:spPr>
        <p:txBody>
          <a:bodyPr/>
          <a:lstStyle/>
          <a:p>
            <a:pPr marL="273050" indent="-273050">
              <a:spcBef>
                <a:spcPts val="600"/>
              </a:spcBef>
              <a:buClr>
                <a:schemeClr val="accent1"/>
              </a:buClr>
              <a:buSzPct val="70000"/>
              <a:buFont typeface="Wingdings" pitchFamily="2" charset="2"/>
              <a:buNone/>
              <a:defRPr/>
            </a:pPr>
            <a:r>
              <a:rPr lang="en-CA" sz="2100" dirty="0">
                <a:latin typeface="+mn-lt"/>
                <a:cs typeface="+mn-cs"/>
              </a:rPr>
              <a:t>Q: Construct a histogram for the original data with a Ti-83 and describe the shape of the graph</a:t>
            </a:r>
          </a:p>
        </p:txBody>
      </p:sp>
      <p:pic>
        <p:nvPicPr>
          <p:cNvPr id="36867" name="Picture 3">
            <a:extLst>
              <a:ext uri="{FF2B5EF4-FFF2-40B4-BE49-F238E27FC236}">
                <a16:creationId xmlns:a16="http://schemas.microsoft.com/office/drawing/2014/main" id="{7F8F64BA-6C0E-47ED-8C8C-36ED168EE7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3644900"/>
            <a:ext cx="2160588"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8" name="Picture 4">
            <a:extLst>
              <a:ext uri="{FF2B5EF4-FFF2-40B4-BE49-F238E27FC236}">
                <a16:creationId xmlns:a16="http://schemas.microsoft.com/office/drawing/2014/main" id="{D8089D38-EE5F-4A14-8DDB-8A609EE717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775" y="3644900"/>
            <a:ext cx="2151063"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2">
            <a:extLst>
              <a:ext uri="{FF2B5EF4-FFF2-40B4-BE49-F238E27FC236}">
                <a16:creationId xmlns:a16="http://schemas.microsoft.com/office/drawing/2014/main" id="{3898EF6B-EABA-4520-80D4-683C6B228824}"/>
              </a:ext>
            </a:extLst>
          </p:cNvPr>
          <p:cNvSpPr txBox="1">
            <a:spLocks/>
          </p:cNvSpPr>
          <p:nvPr/>
        </p:nvSpPr>
        <p:spPr bwMode="auto">
          <a:xfrm>
            <a:off x="250825" y="5229225"/>
            <a:ext cx="8424863" cy="936625"/>
          </a:xfrm>
          <a:prstGeom prst="rect">
            <a:avLst/>
          </a:prstGeom>
          <a:noFill/>
          <a:ln w="9525">
            <a:noFill/>
            <a:miter lim="800000"/>
            <a:headEnd/>
            <a:tailEnd/>
          </a:ln>
        </p:spPr>
        <p:txBody>
          <a:bodyPr/>
          <a:lstStyle/>
          <a:p>
            <a:pPr marL="273050" indent="-273050">
              <a:spcBef>
                <a:spcPts val="600"/>
              </a:spcBef>
              <a:buClr>
                <a:schemeClr val="accent1"/>
              </a:buClr>
              <a:buSzPct val="70000"/>
              <a:buFont typeface="Wingdings" pitchFamily="2" charset="2"/>
              <a:buNone/>
              <a:defRPr/>
            </a:pPr>
            <a:r>
              <a:rPr lang="en-CA" sz="2100" dirty="0">
                <a:latin typeface="+mn-lt"/>
                <a:cs typeface="+mn-cs"/>
              </a:rPr>
              <a:t>Q: Which measure of central tendency would best represent the average of the class?</a:t>
            </a:r>
          </a:p>
        </p:txBody>
      </p:sp>
      <p:sp>
        <p:nvSpPr>
          <p:cNvPr id="10" name="TextBox 9">
            <a:extLst>
              <a:ext uri="{FF2B5EF4-FFF2-40B4-BE49-F238E27FC236}">
                <a16:creationId xmlns:a16="http://schemas.microsoft.com/office/drawing/2014/main" id="{7A2EB70A-1537-415A-BB79-EB8FD3A8421F}"/>
              </a:ext>
            </a:extLst>
          </p:cNvPr>
          <p:cNvSpPr txBox="1">
            <a:spLocks noChangeArrowheads="1"/>
          </p:cNvSpPr>
          <p:nvPr/>
        </p:nvSpPr>
        <p:spPr bwMode="auto">
          <a:xfrm>
            <a:off x="5148263" y="4005263"/>
            <a:ext cx="3325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a:solidFill>
                  <a:srgbClr val="FF0000"/>
                </a:solidFill>
                <a:latin typeface="Arial" panose="020B0604020202020204" pitchFamily="34" charset="0"/>
              </a:rPr>
              <a:t>The graph is skewed to the left</a:t>
            </a:r>
          </a:p>
        </p:txBody>
      </p:sp>
      <p:sp>
        <p:nvSpPr>
          <p:cNvPr id="11" name="TextBox 10">
            <a:extLst>
              <a:ext uri="{FF2B5EF4-FFF2-40B4-BE49-F238E27FC236}">
                <a16:creationId xmlns:a16="http://schemas.microsoft.com/office/drawing/2014/main" id="{00C560E7-A3D7-40BE-A205-1D3535F581FA}"/>
              </a:ext>
            </a:extLst>
          </p:cNvPr>
          <p:cNvSpPr txBox="1">
            <a:spLocks noChangeArrowheads="1"/>
          </p:cNvSpPr>
          <p:nvPr/>
        </p:nvSpPr>
        <p:spPr bwMode="auto">
          <a:xfrm>
            <a:off x="755650" y="981075"/>
            <a:ext cx="3527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a:solidFill>
                  <a:srgbClr val="FF0000"/>
                </a:solidFill>
                <a:latin typeface="Arial" panose="020B0604020202020204" pitchFamily="34" charset="0"/>
              </a:rPr>
              <a:t>The mean was affected the most</a:t>
            </a:r>
          </a:p>
        </p:txBody>
      </p:sp>
      <p:sp>
        <p:nvSpPr>
          <p:cNvPr id="12" name="TextBox 11">
            <a:extLst>
              <a:ext uri="{FF2B5EF4-FFF2-40B4-BE49-F238E27FC236}">
                <a16:creationId xmlns:a16="http://schemas.microsoft.com/office/drawing/2014/main" id="{1064530F-26F5-4376-9D25-A00805650733}"/>
              </a:ext>
            </a:extLst>
          </p:cNvPr>
          <p:cNvSpPr txBox="1">
            <a:spLocks noChangeArrowheads="1"/>
          </p:cNvSpPr>
          <p:nvPr/>
        </p:nvSpPr>
        <p:spPr bwMode="auto">
          <a:xfrm>
            <a:off x="800100" y="2276475"/>
            <a:ext cx="43481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a:solidFill>
                  <a:srgbClr val="FF0000"/>
                </a:solidFill>
                <a:latin typeface="Arial" panose="020B0604020202020204" pitchFamily="34" charset="0"/>
              </a:rPr>
              <a:t>The mode was not affected by the outlier</a:t>
            </a:r>
          </a:p>
        </p:txBody>
      </p:sp>
      <p:sp>
        <p:nvSpPr>
          <p:cNvPr id="13" name="TextBox 12">
            <a:extLst>
              <a:ext uri="{FF2B5EF4-FFF2-40B4-BE49-F238E27FC236}">
                <a16:creationId xmlns:a16="http://schemas.microsoft.com/office/drawing/2014/main" id="{31FB62FF-943F-41F6-9A9B-EF1580065554}"/>
              </a:ext>
            </a:extLst>
          </p:cNvPr>
          <p:cNvSpPr txBox="1">
            <a:spLocks noChangeArrowheads="1"/>
          </p:cNvSpPr>
          <p:nvPr/>
        </p:nvSpPr>
        <p:spPr bwMode="auto">
          <a:xfrm>
            <a:off x="827088" y="5949950"/>
            <a:ext cx="7289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a:solidFill>
                  <a:srgbClr val="FF0000"/>
                </a:solidFill>
                <a:latin typeface="Arial" panose="020B0604020202020204" pitchFamily="34" charset="0"/>
              </a:rPr>
              <a:t>In this case, the mode would be the best measure of central tendency</a:t>
            </a:r>
          </a:p>
        </p:txBody>
      </p:sp>
      <p:sp>
        <p:nvSpPr>
          <p:cNvPr id="14" name="TextBox 13">
            <a:hlinkClick r:id="rId5" action="ppaction://hlinksldjump"/>
            <a:extLst>
              <a:ext uri="{FF2B5EF4-FFF2-40B4-BE49-F238E27FC236}">
                <a16:creationId xmlns:a16="http://schemas.microsoft.com/office/drawing/2014/main" id="{6F362701-5756-474D-B368-248073D408D0}"/>
              </a:ext>
            </a:extLst>
          </p:cNvPr>
          <p:cNvSpPr txBox="1">
            <a:spLocks noChangeArrowheads="1"/>
          </p:cNvSpPr>
          <p:nvPr/>
        </p:nvSpPr>
        <p:spPr bwMode="auto">
          <a:xfrm>
            <a:off x="5580063" y="4581525"/>
            <a:ext cx="2352675" cy="368300"/>
          </a:xfrm>
          <a:prstGeom prst="rect">
            <a:avLst/>
          </a:prstGeom>
          <a:solidFill>
            <a:srgbClr val="FFFF00"/>
          </a:solidFill>
          <a:ln w="25400">
            <a:solidFill>
              <a:srgbClr val="FF0000"/>
            </a:solidFill>
            <a:miter lim="800000"/>
            <a:headEnd/>
            <a:tailEnd/>
          </a:ln>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b="1">
                <a:solidFill>
                  <a:srgbClr val="FF0000"/>
                </a:solidFill>
                <a:latin typeface="Arial" panose="020B0604020202020204" pitchFamily="34" charset="0"/>
              </a:rPr>
              <a:t>Distribution Graphs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6867"/>
                                        </p:tgtEl>
                                        <p:attrNameLst>
                                          <p:attrName>style.visibility</p:attrName>
                                        </p:attrNameLst>
                                      </p:cBhvr>
                                      <p:to>
                                        <p:strVal val="visible"/>
                                      </p:to>
                                    </p:set>
                                    <p:animEffect transition="in" filter="blinds(horizontal)">
                                      <p:cBhvr>
                                        <p:cTn id="17" dur="500"/>
                                        <p:tgtEl>
                                          <p:spTgt spid="3686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6868"/>
                                        </p:tgtEl>
                                        <p:attrNameLst>
                                          <p:attrName>style.visibility</p:attrName>
                                        </p:attrNameLst>
                                      </p:cBhvr>
                                      <p:to>
                                        <p:strVal val="visible"/>
                                      </p:to>
                                    </p:set>
                                    <p:animEffect transition="in" filter="blinds(horizontal)">
                                      <p:cBhvr>
                                        <p:cTn id="22" dur="500"/>
                                        <p:tgtEl>
                                          <p:spTgt spid="3686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linds(horizontal)">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F42EC-16EF-4B55-8001-027AA592BA28}"/>
              </a:ext>
            </a:extLst>
          </p:cNvPr>
          <p:cNvSpPr>
            <a:spLocks noGrp="1"/>
          </p:cNvSpPr>
          <p:nvPr>
            <p:ph type="title"/>
          </p:nvPr>
        </p:nvSpPr>
        <p:spPr>
          <a:xfrm>
            <a:off x="457200" y="274638"/>
            <a:ext cx="7467600" cy="582612"/>
          </a:xfrm>
        </p:spPr>
        <p:txBody>
          <a:bodyPr/>
          <a:lstStyle/>
          <a:p>
            <a:pPr eaLnBrk="1" fontAlgn="auto" hangingPunct="1">
              <a:spcAft>
                <a:spcPts val="0"/>
              </a:spcAft>
              <a:defRPr/>
            </a:pPr>
            <a:r>
              <a:rPr lang="en-CA" dirty="0"/>
              <a:t>I) Measures of Central Tendencies</a:t>
            </a:r>
          </a:p>
        </p:txBody>
      </p:sp>
      <p:sp>
        <p:nvSpPr>
          <p:cNvPr id="11267" name="Content Placeholder 2">
            <a:extLst>
              <a:ext uri="{FF2B5EF4-FFF2-40B4-BE49-F238E27FC236}">
                <a16:creationId xmlns:a16="http://schemas.microsoft.com/office/drawing/2014/main" id="{AB778860-F5CF-42C2-B7BF-03C3D4B49E1A}"/>
              </a:ext>
            </a:extLst>
          </p:cNvPr>
          <p:cNvSpPr>
            <a:spLocks noGrp="1"/>
          </p:cNvSpPr>
          <p:nvPr>
            <p:ph sz="quarter" idx="1"/>
          </p:nvPr>
        </p:nvSpPr>
        <p:spPr>
          <a:xfrm>
            <a:off x="85725" y="890588"/>
            <a:ext cx="8569325" cy="387350"/>
          </a:xfrm>
        </p:spPr>
        <p:txBody>
          <a:bodyPr/>
          <a:lstStyle/>
          <a:p>
            <a:pPr eaLnBrk="1" hangingPunct="1">
              <a:buFont typeface="Wingdings" panose="05000000000000000000" pitchFamily="2" charset="2"/>
              <a:buNone/>
            </a:pPr>
            <a:r>
              <a:rPr lang="en-CA" altLang="en-US" sz="2200"/>
              <a:t>Mean - </a:t>
            </a:r>
            <a:r>
              <a:rPr lang="en-CA" altLang="en-US" sz="2100"/>
              <a:t>The sum of all the values divided by the number of values</a:t>
            </a:r>
          </a:p>
        </p:txBody>
      </p:sp>
      <p:sp>
        <p:nvSpPr>
          <p:cNvPr id="6" name="Content Placeholder 2">
            <a:extLst>
              <a:ext uri="{FF2B5EF4-FFF2-40B4-BE49-F238E27FC236}">
                <a16:creationId xmlns:a16="http://schemas.microsoft.com/office/drawing/2014/main" id="{C114C41F-56B4-44D9-9A65-31AD8A4C5F05}"/>
              </a:ext>
            </a:extLst>
          </p:cNvPr>
          <p:cNvSpPr txBox="1">
            <a:spLocks/>
          </p:cNvSpPr>
          <p:nvPr/>
        </p:nvSpPr>
        <p:spPr bwMode="auto">
          <a:xfrm>
            <a:off x="58738" y="2162175"/>
            <a:ext cx="8569325" cy="1077913"/>
          </a:xfrm>
          <a:prstGeom prst="rect">
            <a:avLst/>
          </a:prstGeom>
          <a:noFill/>
          <a:ln w="9525">
            <a:noFill/>
            <a:miter lim="800000"/>
            <a:headEnd/>
            <a:tailEnd/>
          </a:ln>
        </p:spPr>
        <p:txBody>
          <a:bodyPr/>
          <a:lstStyle/>
          <a:p>
            <a:pPr marL="273050" indent="-273050" eaLnBrk="1" hangingPunct="1">
              <a:spcBef>
                <a:spcPts val="600"/>
              </a:spcBef>
              <a:buClr>
                <a:schemeClr val="accent1"/>
              </a:buClr>
              <a:buSzPct val="70000"/>
              <a:buFont typeface="Wingdings" pitchFamily="2" charset="2"/>
              <a:buNone/>
              <a:defRPr/>
            </a:pPr>
            <a:r>
              <a:rPr lang="en-CA" sz="2200" dirty="0">
                <a:latin typeface="+mn-lt"/>
                <a:cs typeface="+mn-cs"/>
              </a:rPr>
              <a:t>Median - </a:t>
            </a:r>
            <a:r>
              <a:rPr lang="en-CA" sz="2000" dirty="0">
                <a:latin typeface="+mn-lt"/>
                <a:cs typeface="+mn-cs"/>
              </a:rPr>
              <a:t>Arrange all the values in order.  Odd number of values, take the number in the middle.  Even number of values, take the average of the two middle numbers</a:t>
            </a:r>
            <a:r>
              <a:rPr lang="en-CA" sz="2100" dirty="0">
                <a:latin typeface="+mn-lt"/>
                <a:cs typeface="+mn-cs"/>
              </a:rPr>
              <a:t>.</a:t>
            </a:r>
          </a:p>
        </p:txBody>
      </p:sp>
      <p:sp>
        <p:nvSpPr>
          <p:cNvPr id="7" name="Content Placeholder 2">
            <a:extLst>
              <a:ext uri="{FF2B5EF4-FFF2-40B4-BE49-F238E27FC236}">
                <a16:creationId xmlns:a16="http://schemas.microsoft.com/office/drawing/2014/main" id="{4CE12B29-D721-4E45-9AD4-950C81839D7C}"/>
              </a:ext>
            </a:extLst>
          </p:cNvPr>
          <p:cNvSpPr txBox="1">
            <a:spLocks/>
          </p:cNvSpPr>
          <p:nvPr/>
        </p:nvSpPr>
        <p:spPr bwMode="auto">
          <a:xfrm>
            <a:off x="130175" y="3476625"/>
            <a:ext cx="8569325" cy="1539875"/>
          </a:xfrm>
          <a:prstGeom prst="rect">
            <a:avLst/>
          </a:prstGeom>
          <a:noFill/>
          <a:ln w="9525">
            <a:noFill/>
            <a:miter lim="800000"/>
            <a:headEnd/>
            <a:tailEnd/>
          </a:ln>
        </p:spPr>
        <p:txBody>
          <a:bodyPr/>
          <a:lstStyle/>
          <a:p>
            <a:pPr marL="273050" indent="-273050" eaLnBrk="1" hangingPunct="1">
              <a:spcBef>
                <a:spcPts val="600"/>
              </a:spcBef>
              <a:buClr>
                <a:schemeClr val="accent1"/>
              </a:buClr>
              <a:buSzPct val="70000"/>
              <a:buFont typeface="Wingdings" pitchFamily="2" charset="2"/>
              <a:buNone/>
              <a:defRPr/>
            </a:pPr>
            <a:r>
              <a:rPr lang="en-CA" sz="2100" dirty="0">
                <a:latin typeface="+mn-lt"/>
                <a:cs typeface="+mn-cs"/>
              </a:rPr>
              <a:t>Mode - </a:t>
            </a:r>
            <a:r>
              <a:rPr lang="en-CA" sz="2000" dirty="0">
                <a:latin typeface="+mn-lt"/>
                <a:cs typeface="+mn-cs"/>
              </a:rPr>
              <a:t>	The term that appears the most frequently</a:t>
            </a:r>
          </a:p>
          <a:p>
            <a:pPr marL="273050" indent="-273050" eaLnBrk="1" hangingPunct="1">
              <a:spcBef>
                <a:spcPts val="600"/>
              </a:spcBef>
              <a:buClr>
                <a:schemeClr val="accent1"/>
              </a:buClr>
              <a:buSzPct val="70000"/>
              <a:buFont typeface="Wingdings" pitchFamily="2" charset="2"/>
              <a:buNone/>
              <a:defRPr/>
            </a:pPr>
            <a:r>
              <a:rPr lang="en-CA" sz="2000" dirty="0">
                <a:latin typeface="+mn-lt"/>
                <a:cs typeface="+mn-cs"/>
              </a:rPr>
              <a:t>	</a:t>
            </a:r>
            <a:r>
              <a:rPr lang="en-CA" sz="2000" i="1" dirty="0">
                <a:latin typeface="+mn-lt"/>
                <a:cs typeface="+mn-cs"/>
              </a:rPr>
              <a:t>Bimodal</a:t>
            </a:r>
            <a:r>
              <a:rPr lang="en-CA" sz="2000" dirty="0">
                <a:latin typeface="+mn-lt"/>
                <a:cs typeface="+mn-cs"/>
              </a:rPr>
              <a:t> – two values that have the same greatest frequency</a:t>
            </a:r>
          </a:p>
          <a:p>
            <a:pPr marL="273050" indent="-273050" eaLnBrk="1" hangingPunct="1">
              <a:spcBef>
                <a:spcPts val="600"/>
              </a:spcBef>
              <a:buClr>
                <a:schemeClr val="accent1"/>
              </a:buClr>
              <a:buSzPct val="70000"/>
              <a:buFont typeface="Wingdings" pitchFamily="2" charset="2"/>
              <a:buNone/>
              <a:defRPr/>
            </a:pPr>
            <a:r>
              <a:rPr lang="en-CA" sz="2000" dirty="0">
                <a:latin typeface="+mn-lt"/>
                <a:cs typeface="+mn-cs"/>
              </a:rPr>
              <a:t>	</a:t>
            </a:r>
            <a:r>
              <a:rPr lang="en-CA" sz="2000" i="1" dirty="0">
                <a:latin typeface="+mn-lt"/>
                <a:cs typeface="+mn-cs"/>
              </a:rPr>
              <a:t>Multimodal</a:t>
            </a:r>
            <a:r>
              <a:rPr lang="en-CA" sz="2000" dirty="0">
                <a:latin typeface="+mn-lt"/>
                <a:cs typeface="+mn-cs"/>
              </a:rPr>
              <a:t> – more than two values with same greatest frequency</a:t>
            </a:r>
          </a:p>
        </p:txBody>
      </p:sp>
      <p:graphicFrame>
        <p:nvGraphicFramePr>
          <p:cNvPr id="9" name="Object 7">
            <a:extLst>
              <a:ext uri="{FF2B5EF4-FFF2-40B4-BE49-F238E27FC236}">
                <a16:creationId xmlns:a16="http://schemas.microsoft.com/office/drawing/2014/main" id="{45FB3408-8265-44E4-8308-8E22117650BE}"/>
              </a:ext>
            </a:extLst>
          </p:cNvPr>
          <p:cNvGraphicFramePr>
            <a:graphicFrameLocks noChangeAspect="1"/>
          </p:cNvGraphicFramePr>
          <p:nvPr/>
        </p:nvGraphicFramePr>
        <p:xfrm>
          <a:off x="2592388" y="1347788"/>
          <a:ext cx="1212850" cy="854075"/>
        </p:xfrm>
        <a:graphic>
          <a:graphicData uri="http://schemas.openxmlformats.org/presentationml/2006/ole">
            <mc:AlternateContent xmlns:mc="http://schemas.openxmlformats.org/markup-compatibility/2006">
              <mc:Choice xmlns:v="urn:schemas-microsoft-com:vml" Requires="v">
                <p:oleObj spid="_x0000_s2050" name="Equation" r:id="rId4" imgW="558558" imgH="393529" progId="Equation.DSMT4">
                  <p:embed/>
                </p:oleObj>
              </mc:Choice>
              <mc:Fallback>
                <p:oleObj name="Equation" r:id="rId4" imgW="558558" imgH="393529" progId="Equation.DSMT4">
                  <p:embed/>
                  <p:pic>
                    <p:nvPicPr>
                      <p:cNvPr id="9" name="Object 7">
                        <a:extLst>
                          <a:ext uri="{FF2B5EF4-FFF2-40B4-BE49-F238E27FC236}">
                            <a16:creationId xmlns:a16="http://schemas.microsoft.com/office/drawing/2014/main" id="{45FB3408-8265-44E4-8308-8E22117650B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2388" y="1347788"/>
                        <a:ext cx="1212850" cy="854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3">
            <a:extLst>
              <a:ext uri="{FF2B5EF4-FFF2-40B4-BE49-F238E27FC236}">
                <a16:creationId xmlns:a16="http://schemas.microsoft.com/office/drawing/2014/main" id="{AAE55B5A-B075-472D-9E81-44D513F2780C}"/>
              </a:ext>
            </a:extLst>
          </p:cNvPr>
          <p:cNvGraphicFramePr>
            <a:graphicFrameLocks noChangeAspect="1"/>
          </p:cNvGraphicFramePr>
          <p:nvPr/>
        </p:nvGraphicFramePr>
        <p:xfrm>
          <a:off x="5491163" y="1325563"/>
          <a:ext cx="1155700" cy="852487"/>
        </p:xfrm>
        <a:graphic>
          <a:graphicData uri="http://schemas.openxmlformats.org/presentationml/2006/ole">
            <mc:AlternateContent xmlns:mc="http://schemas.openxmlformats.org/markup-compatibility/2006">
              <mc:Choice xmlns:v="urn:schemas-microsoft-com:vml" Requires="v">
                <p:oleObj spid="_x0000_s2051" name="Equation" r:id="rId6" imgW="533169" imgH="393529" progId="Equation.DSMT4">
                  <p:embed/>
                </p:oleObj>
              </mc:Choice>
              <mc:Fallback>
                <p:oleObj name="Equation" r:id="rId6" imgW="533169" imgH="393529" progId="Equation.DSMT4">
                  <p:embed/>
                  <p:pic>
                    <p:nvPicPr>
                      <p:cNvPr id="11" name="Object 3">
                        <a:extLst>
                          <a:ext uri="{FF2B5EF4-FFF2-40B4-BE49-F238E27FC236}">
                            <a16:creationId xmlns:a16="http://schemas.microsoft.com/office/drawing/2014/main" id="{AAE55B5A-B075-472D-9E81-44D513F2780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91163" y="1325563"/>
                        <a:ext cx="1155700" cy="852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TextBox 11">
            <a:extLst>
              <a:ext uri="{FF2B5EF4-FFF2-40B4-BE49-F238E27FC236}">
                <a16:creationId xmlns:a16="http://schemas.microsoft.com/office/drawing/2014/main" id="{B49A9E1D-843B-4556-81E5-88DE177BB75F}"/>
              </a:ext>
            </a:extLst>
          </p:cNvPr>
          <p:cNvSpPr txBox="1"/>
          <p:nvPr/>
        </p:nvSpPr>
        <p:spPr>
          <a:xfrm>
            <a:off x="1612900" y="1573213"/>
            <a:ext cx="985838" cy="369887"/>
          </a:xfrm>
          <a:prstGeom prst="rect">
            <a:avLst/>
          </a:prstGeom>
          <a:noFill/>
        </p:spPr>
        <p:txBody>
          <a:bodyPr wrap="none">
            <a:spAutoFit/>
          </a:bodyPr>
          <a:lstStyle/>
          <a:p>
            <a:pPr eaLnBrk="1" hangingPunct="1">
              <a:defRPr/>
            </a:pPr>
            <a:r>
              <a:rPr lang="en-CA" dirty="0">
                <a:solidFill>
                  <a:srgbClr val="FF0000"/>
                </a:solidFill>
                <a:latin typeface="+mj-lt"/>
                <a:cs typeface="Arial" charset="0"/>
              </a:rPr>
              <a:t>Sample</a:t>
            </a:r>
          </a:p>
        </p:txBody>
      </p:sp>
      <p:sp>
        <p:nvSpPr>
          <p:cNvPr id="13" name="TextBox 12">
            <a:extLst>
              <a:ext uri="{FF2B5EF4-FFF2-40B4-BE49-F238E27FC236}">
                <a16:creationId xmlns:a16="http://schemas.microsoft.com/office/drawing/2014/main" id="{9FC8872C-DBDF-4F94-AA8D-32DA33160C5A}"/>
              </a:ext>
            </a:extLst>
          </p:cNvPr>
          <p:cNvSpPr txBox="1"/>
          <p:nvPr/>
        </p:nvSpPr>
        <p:spPr>
          <a:xfrm>
            <a:off x="4240213" y="1577975"/>
            <a:ext cx="1346200" cy="369888"/>
          </a:xfrm>
          <a:prstGeom prst="rect">
            <a:avLst/>
          </a:prstGeom>
          <a:noFill/>
        </p:spPr>
        <p:txBody>
          <a:bodyPr wrap="none">
            <a:spAutoFit/>
          </a:bodyPr>
          <a:lstStyle/>
          <a:p>
            <a:pPr eaLnBrk="1" hangingPunct="1">
              <a:defRPr/>
            </a:pPr>
            <a:r>
              <a:rPr lang="en-CA" dirty="0">
                <a:solidFill>
                  <a:srgbClr val="FF0000"/>
                </a:solidFill>
                <a:latin typeface="+mj-lt"/>
                <a:cs typeface="Arial" charset="0"/>
              </a:rPr>
              <a:t>Population</a:t>
            </a:r>
          </a:p>
        </p:txBody>
      </p:sp>
      <p:sp>
        <p:nvSpPr>
          <p:cNvPr id="14" name="Content Placeholder 2">
            <a:extLst>
              <a:ext uri="{FF2B5EF4-FFF2-40B4-BE49-F238E27FC236}">
                <a16:creationId xmlns:a16="http://schemas.microsoft.com/office/drawing/2014/main" id="{1E8EF836-2800-4854-A236-2F271CCBE474}"/>
              </a:ext>
            </a:extLst>
          </p:cNvPr>
          <p:cNvSpPr txBox="1">
            <a:spLocks/>
          </p:cNvSpPr>
          <p:nvPr/>
        </p:nvSpPr>
        <p:spPr bwMode="auto">
          <a:xfrm>
            <a:off x="120650" y="4973638"/>
            <a:ext cx="7558088" cy="404812"/>
          </a:xfrm>
          <a:prstGeom prst="rect">
            <a:avLst/>
          </a:prstGeom>
          <a:noFill/>
          <a:ln w="9525">
            <a:noFill/>
            <a:miter lim="800000"/>
            <a:headEnd/>
            <a:tailEnd/>
          </a:ln>
        </p:spPr>
        <p:txBody>
          <a:bodyPr/>
          <a:lstStyle/>
          <a:p>
            <a:pPr marL="273050" indent="-273050" eaLnBrk="1" hangingPunct="1">
              <a:spcBef>
                <a:spcPts val="600"/>
              </a:spcBef>
              <a:buClr>
                <a:schemeClr val="accent1"/>
              </a:buClr>
              <a:buSzPct val="70000"/>
              <a:buFont typeface="Wingdings" pitchFamily="2" charset="2"/>
              <a:buNone/>
              <a:defRPr/>
            </a:pPr>
            <a:r>
              <a:rPr lang="en-CA" sz="2200" dirty="0">
                <a:latin typeface="+mn-lt"/>
                <a:cs typeface="+mn-cs"/>
              </a:rPr>
              <a:t>Midrange – </a:t>
            </a:r>
            <a:r>
              <a:rPr lang="en-CA" sz="2100" dirty="0">
                <a:latin typeface="+mn-lt"/>
                <a:cs typeface="+mn-cs"/>
              </a:rPr>
              <a:t>Halfway between the lowest &amp; highest value</a:t>
            </a:r>
          </a:p>
        </p:txBody>
      </p:sp>
      <p:graphicFrame>
        <p:nvGraphicFramePr>
          <p:cNvPr id="15" name="Object 4">
            <a:extLst>
              <a:ext uri="{FF2B5EF4-FFF2-40B4-BE49-F238E27FC236}">
                <a16:creationId xmlns:a16="http://schemas.microsoft.com/office/drawing/2014/main" id="{58CF0373-099C-472F-915B-E7C314643133}"/>
              </a:ext>
            </a:extLst>
          </p:cNvPr>
          <p:cNvGraphicFramePr>
            <a:graphicFrameLocks noChangeAspect="1"/>
          </p:cNvGraphicFramePr>
          <p:nvPr/>
        </p:nvGraphicFramePr>
        <p:xfrm>
          <a:off x="2355850" y="5357813"/>
          <a:ext cx="3308350" cy="854075"/>
        </p:xfrm>
        <a:graphic>
          <a:graphicData uri="http://schemas.openxmlformats.org/presentationml/2006/ole">
            <mc:AlternateContent xmlns:mc="http://schemas.openxmlformats.org/markup-compatibility/2006">
              <mc:Choice xmlns:v="urn:schemas-microsoft-com:vml" Requires="v">
                <p:oleObj spid="_x0000_s2052" name="Equation" r:id="rId8" imgW="1524000" imgH="393700" progId="Equation.DSMT4">
                  <p:embed/>
                </p:oleObj>
              </mc:Choice>
              <mc:Fallback>
                <p:oleObj name="Equation" r:id="rId8" imgW="1524000" imgH="393700" progId="Equation.DSMT4">
                  <p:embed/>
                  <p:pic>
                    <p:nvPicPr>
                      <p:cNvPr id="15" name="Object 4">
                        <a:extLst>
                          <a:ext uri="{FF2B5EF4-FFF2-40B4-BE49-F238E27FC236}">
                            <a16:creationId xmlns:a16="http://schemas.microsoft.com/office/drawing/2014/main" id="{58CF0373-099C-472F-915B-E7C31464313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55850" y="5357813"/>
                        <a:ext cx="3308350" cy="854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par>
                                <p:cTn id="13" presetID="3" presetClass="entr" presetSubtype="1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linds(horizontal)">
                                      <p:cBhvr>
                                        <p:cTn id="20" dur="500"/>
                                        <p:tgtEl>
                                          <p:spTgt spid="13"/>
                                        </p:tgtEl>
                                      </p:cBhvr>
                                    </p:animEffect>
                                  </p:childTnLst>
                                </p:cTn>
                              </p:par>
                              <p:par>
                                <p:cTn id="21" presetID="3" presetClass="entr" presetSubtype="1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linds(horizontal)">
                                      <p:cBhvr>
                                        <p:cTn id="23" dur="500"/>
                                        <p:tgtEl>
                                          <p:spTgt spid="1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blinds(horizontal)">
                                      <p:cBhvr>
                                        <p:cTn id="28" dur="500"/>
                                        <p:tgtEl>
                                          <p:spTgt spid="6">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nodeType="click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animEffect transition="in" filter="blinds(horizontal)">
                                      <p:cBhvr>
                                        <p:cTn id="33" dur="500"/>
                                        <p:tgtEl>
                                          <p:spTgt spid="7">
                                            <p:txEl>
                                              <p:pRg st="0" end="0"/>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nodeType="clickEffect">
                                  <p:stCondLst>
                                    <p:cond delay="0"/>
                                  </p:stCondLst>
                                  <p:childTnLst>
                                    <p:set>
                                      <p:cBhvr>
                                        <p:cTn id="37" dur="1" fill="hold">
                                          <p:stCondLst>
                                            <p:cond delay="0"/>
                                          </p:stCondLst>
                                        </p:cTn>
                                        <p:tgtEl>
                                          <p:spTgt spid="7">
                                            <p:txEl>
                                              <p:pRg st="1" end="1"/>
                                            </p:txEl>
                                          </p:spTgt>
                                        </p:tgtEl>
                                        <p:attrNameLst>
                                          <p:attrName>style.visibility</p:attrName>
                                        </p:attrNameLst>
                                      </p:cBhvr>
                                      <p:to>
                                        <p:strVal val="visible"/>
                                      </p:to>
                                    </p:set>
                                    <p:animEffect transition="in" filter="blinds(horizontal)">
                                      <p:cBhvr>
                                        <p:cTn id="38" dur="500"/>
                                        <p:tgtEl>
                                          <p:spTgt spid="7">
                                            <p:txEl>
                                              <p:pRg st="1" end="1"/>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nodeType="click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animEffect transition="in" filter="blinds(horizontal)">
                                      <p:cBhvr>
                                        <p:cTn id="43" dur="500"/>
                                        <p:tgtEl>
                                          <p:spTgt spid="7">
                                            <p:txEl>
                                              <p:pRg st="2" end="2"/>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ntr" presetSubtype="10" fill="hold" nodeType="clickEffect">
                                  <p:stCondLst>
                                    <p:cond delay="0"/>
                                  </p:stCondLst>
                                  <p:childTnLst>
                                    <p:set>
                                      <p:cBhvr>
                                        <p:cTn id="47" dur="1" fill="hold">
                                          <p:stCondLst>
                                            <p:cond delay="0"/>
                                          </p:stCondLst>
                                        </p:cTn>
                                        <p:tgtEl>
                                          <p:spTgt spid="14">
                                            <p:txEl>
                                              <p:pRg st="0" end="0"/>
                                            </p:txEl>
                                          </p:spTgt>
                                        </p:tgtEl>
                                        <p:attrNameLst>
                                          <p:attrName>style.visibility</p:attrName>
                                        </p:attrNameLst>
                                      </p:cBhvr>
                                      <p:to>
                                        <p:strVal val="visible"/>
                                      </p:to>
                                    </p:set>
                                    <p:animEffect transition="in" filter="blinds(horizontal)">
                                      <p:cBhvr>
                                        <p:cTn id="48" dur="500"/>
                                        <p:tgtEl>
                                          <p:spTgt spid="14">
                                            <p:txEl>
                                              <p:pRg st="0" end="0"/>
                                            </p:txEl>
                                          </p:spTgt>
                                        </p:tgtEl>
                                      </p:cBhvr>
                                    </p:animEffect>
                                  </p:childTnLst>
                                </p:cTn>
                              </p:par>
                              <p:par>
                                <p:cTn id="49" presetID="3" presetClass="entr" presetSubtype="10" fill="hold"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blinds(horizontal)">
                                      <p:cBhvr>
                                        <p:cTn id="5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5A148-C08B-47C4-BF07-613758D3A495}"/>
              </a:ext>
            </a:extLst>
          </p:cNvPr>
          <p:cNvSpPr>
            <a:spLocks noGrp="1"/>
          </p:cNvSpPr>
          <p:nvPr>
            <p:ph type="title"/>
          </p:nvPr>
        </p:nvSpPr>
        <p:spPr>
          <a:xfrm>
            <a:off x="457200" y="274638"/>
            <a:ext cx="8283575" cy="801687"/>
          </a:xfrm>
        </p:spPr>
        <p:txBody>
          <a:bodyPr>
            <a:normAutofit fontScale="90000"/>
          </a:bodyPr>
          <a:lstStyle/>
          <a:p>
            <a:pPr>
              <a:defRPr/>
            </a:pPr>
            <a:r>
              <a:rPr lang="en-CA" sz="2400" dirty="0"/>
              <a:t>Describe which measure of central tendency (Mean, Median, or Mode) would be used in each scenario</a:t>
            </a:r>
          </a:p>
        </p:txBody>
      </p:sp>
      <p:sp>
        <p:nvSpPr>
          <p:cNvPr id="19459" name="Content Placeholder 2">
            <a:extLst>
              <a:ext uri="{FF2B5EF4-FFF2-40B4-BE49-F238E27FC236}">
                <a16:creationId xmlns:a16="http://schemas.microsoft.com/office/drawing/2014/main" id="{A00AABB7-6798-4E90-82F7-397D5B7C56F8}"/>
              </a:ext>
            </a:extLst>
          </p:cNvPr>
          <p:cNvSpPr>
            <a:spLocks noGrp="1"/>
          </p:cNvSpPr>
          <p:nvPr>
            <p:ph sz="quarter" idx="1"/>
          </p:nvPr>
        </p:nvSpPr>
        <p:spPr>
          <a:xfrm>
            <a:off x="147638" y="1371600"/>
            <a:ext cx="5661025" cy="646113"/>
          </a:xfrm>
        </p:spPr>
        <p:txBody>
          <a:bodyPr/>
          <a:lstStyle/>
          <a:p>
            <a:pPr>
              <a:buFont typeface="Wingdings" panose="05000000000000000000" pitchFamily="2" charset="2"/>
              <a:buNone/>
            </a:pPr>
            <a:r>
              <a:rPr lang="en-CA" altLang="en-US" sz="2100"/>
              <a:t>One half of workers made more than $7/hr and one half make less than $7/hr</a:t>
            </a:r>
          </a:p>
        </p:txBody>
      </p:sp>
      <p:sp>
        <p:nvSpPr>
          <p:cNvPr id="4" name="Content Placeholder 2">
            <a:extLst>
              <a:ext uri="{FF2B5EF4-FFF2-40B4-BE49-F238E27FC236}">
                <a16:creationId xmlns:a16="http://schemas.microsoft.com/office/drawing/2014/main" id="{F43E8505-34F9-4827-8816-03C74DD85ADB}"/>
              </a:ext>
            </a:extLst>
          </p:cNvPr>
          <p:cNvSpPr txBox="1">
            <a:spLocks/>
          </p:cNvSpPr>
          <p:nvPr/>
        </p:nvSpPr>
        <p:spPr bwMode="auto">
          <a:xfrm>
            <a:off x="152400" y="2209800"/>
            <a:ext cx="5661025" cy="646113"/>
          </a:xfrm>
          <a:prstGeom prst="rect">
            <a:avLst/>
          </a:prstGeom>
          <a:noFill/>
          <a:ln w="9525">
            <a:noFill/>
            <a:miter lim="800000"/>
            <a:headEnd/>
            <a:tailEnd/>
          </a:ln>
        </p:spPr>
        <p:txBody>
          <a:bodyPr/>
          <a:lstStyle/>
          <a:p>
            <a:pPr marL="273050" indent="-273050">
              <a:spcBef>
                <a:spcPts val="600"/>
              </a:spcBef>
              <a:buClr>
                <a:schemeClr val="accent1"/>
              </a:buClr>
              <a:buSzPct val="70000"/>
              <a:buFont typeface="Wingdings" pitchFamily="2" charset="2"/>
              <a:buNone/>
              <a:defRPr/>
            </a:pPr>
            <a:r>
              <a:rPr lang="en-CA" sz="2100" dirty="0">
                <a:latin typeface="+mn-lt"/>
                <a:cs typeface="+mn-cs"/>
              </a:rPr>
              <a:t>Cats are the most common household pet in North America</a:t>
            </a:r>
          </a:p>
        </p:txBody>
      </p:sp>
      <p:sp>
        <p:nvSpPr>
          <p:cNvPr id="5" name="Content Placeholder 2">
            <a:extLst>
              <a:ext uri="{FF2B5EF4-FFF2-40B4-BE49-F238E27FC236}">
                <a16:creationId xmlns:a16="http://schemas.microsoft.com/office/drawing/2014/main" id="{8A67775E-CB95-4D06-B24A-B2294862F144}"/>
              </a:ext>
            </a:extLst>
          </p:cNvPr>
          <p:cNvSpPr txBox="1">
            <a:spLocks/>
          </p:cNvSpPr>
          <p:nvPr/>
        </p:nvSpPr>
        <p:spPr bwMode="auto">
          <a:xfrm>
            <a:off x="157163" y="3021013"/>
            <a:ext cx="5661025" cy="646112"/>
          </a:xfrm>
          <a:prstGeom prst="rect">
            <a:avLst/>
          </a:prstGeom>
          <a:noFill/>
          <a:ln w="9525">
            <a:noFill/>
            <a:miter lim="800000"/>
            <a:headEnd/>
            <a:tailEnd/>
          </a:ln>
        </p:spPr>
        <p:txBody>
          <a:bodyPr/>
          <a:lstStyle/>
          <a:p>
            <a:pPr marL="273050" indent="-273050">
              <a:spcBef>
                <a:spcPts val="600"/>
              </a:spcBef>
              <a:buClr>
                <a:schemeClr val="accent1"/>
              </a:buClr>
              <a:buSzPct val="70000"/>
              <a:buFont typeface="Wingdings" pitchFamily="2" charset="2"/>
              <a:buNone/>
              <a:defRPr/>
            </a:pPr>
            <a:r>
              <a:rPr lang="en-CA" sz="2100" dirty="0">
                <a:latin typeface="+mn-lt"/>
                <a:cs typeface="+mn-cs"/>
              </a:rPr>
              <a:t>Most people prefer a silver car over any other colour</a:t>
            </a:r>
          </a:p>
        </p:txBody>
      </p:sp>
      <p:sp>
        <p:nvSpPr>
          <p:cNvPr id="6" name="Content Placeholder 2">
            <a:extLst>
              <a:ext uri="{FF2B5EF4-FFF2-40B4-BE49-F238E27FC236}">
                <a16:creationId xmlns:a16="http://schemas.microsoft.com/office/drawing/2014/main" id="{744DC3F0-B43B-4158-9785-C2C7605A6759}"/>
              </a:ext>
            </a:extLst>
          </p:cNvPr>
          <p:cNvSpPr txBox="1">
            <a:spLocks/>
          </p:cNvSpPr>
          <p:nvPr/>
        </p:nvSpPr>
        <p:spPr bwMode="auto">
          <a:xfrm>
            <a:off x="161925" y="3832225"/>
            <a:ext cx="5661025" cy="646113"/>
          </a:xfrm>
          <a:prstGeom prst="rect">
            <a:avLst/>
          </a:prstGeom>
          <a:noFill/>
          <a:ln w="9525">
            <a:noFill/>
            <a:miter lim="800000"/>
            <a:headEnd/>
            <a:tailEnd/>
          </a:ln>
        </p:spPr>
        <p:txBody>
          <a:bodyPr/>
          <a:lstStyle/>
          <a:p>
            <a:pPr marL="273050" indent="-273050">
              <a:spcBef>
                <a:spcPts val="600"/>
              </a:spcBef>
              <a:buClr>
                <a:schemeClr val="accent1"/>
              </a:buClr>
              <a:buSzPct val="70000"/>
              <a:buFont typeface="Wingdings" pitchFamily="2" charset="2"/>
              <a:buNone/>
              <a:defRPr/>
            </a:pPr>
            <a:r>
              <a:rPr lang="en-CA" sz="2100" dirty="0">
                <a:latin typeface="+mn-lt"/>
                <a:cs typeface="+mn-cs"/>
              </a:rPr>
              <a:t>The average age of teachers and administrators is 42.5 years old</a:t>
            </a:r>
          </a:p>
        </p:txBody>
      </p:sp>
      <p:sp>
        <p:nvSpPr>
          <p:cNvPr id="7" name="Content Placeholder 2">
            <a:extLst>
              <a:ext uri="{FF2B5EF4-FFF2-40B4-BE49-F238E27FC236}">
                <a16:creationId xmlns:a16="http://schemas.microsoft.com/office/drawing/2014/main" id="{01987D91-EDFB-4352-9B29-B8593328CBFA}"/>
              </a:ext>
            </a:extLst>
          </p:cNvPr>
          <p:cNvSpPr txBox="1">
            <a:spLocks/>
          </p:cNvSpPr>
          <p:nvPr/>
        </p:nvSpPr>
        <p:spPr bwMode="auto">
          <a:xfrm>
            <a:off x="169863" y="4702175"/>
            <a:ext cx="5661025" cy="644525"/>
          </a:xfrm>
          <a:prstGeom prst="rect">
            <a:avLst/>
          </a:prstGeom>
          <a:noFill/>
          <a:ln w="9525">
            <a:noFill/>
            <a:miter lim="800000"/>
            <a:headEnd/>
            <a:tailEnd/>
          </a:ln>
        </p:spPr>
        <p:txBody>
          <a:bodyPr/>
          <a:lstStyle/>
          <a:p>
            <a:pPr marL="273050" indent="-273050">
              <a:spcBef>
                <a:spcPts val="600"/>
              </a:spcBef>
              <a:buClr>
                <a:schemeClr val="accent1"/>
              </a:buClr>
              <a:buSzPct val="70000"/>
              <a:buFont typeface="Wingdings" pitchFamily="2" charset="2"/>
              <a:buNone/>
              <a:defRPr/>
            </a:pPr>
            <a:r>
              <a:rPr lang="en-CA" sz="2100" dirty="0">
                <a:latin typeface="+mn-lt"/>
                <a:cs typeface="+mn-cs"/>
              </a:rPr>
              <a:t>The average person buys gas for the car once a week</a:t>
            </a:r>
          </a:p>
        </p:txBody>
      </p:sp>
      <p:sp>
        <p:nvSpPr>
          <p:cNvPr id="8" name="Content Placeholder 2">
            <a:extLst>
              <a:ext uri="{FF2B5EF4-FFF2-40B4-BE49-F238E27FC236}">
                <a16:creationId xmlns:a16="http://schemas.microsoft.com/office/drawing/2014/main" id="{E92DF69B-5871-407C-842E-E43C94CD1697}"/>
              </a:ext>
            </a:extLst>
          </p:cNvPr>
          <p:cNvSpPr txBox="1">
            <a:spLocks/>
          </p:cNvSpPr>
          <p:nvPr/>
        </p:nvSpPr>
        <p:spPr bwMode="auto">
          <a:xfrm>
            <a:off x="161925" y="5432425"/>
            <a:ext cx="5661025" cy="646113"/>
          </a:xfrm>
          <a:prstGeom prst="rect">
            <a:avLst/>
          </a:prstGeom>
          <a:noFill/>
          <a:ln w="9525">
            <a:noFill/>
            <a:miter lim="800000"/>
            <a:headEnd/>
            <a:tailEnd/>
          </a:ln>
        </p:spPr>
        <p:txBody>
          <a:bodyPr/>
          <a:lstStyle/>
          <a:p>
            <a:pPr marL="273050" indent="-273050">
              <a:spcBef>
                <a:spcPts val="600"/>
              </a:spcBef>
              <a:buClr>
                <a:schemeClr val="accent1"/>
              </a:buClr>
              <a:buSzPct val="70000"/>
              <a:buFont typeface="Wingdings" pitchFamily="2" charset="2"/>
              <a:buNone/>
              <a:defRPr/>
            </a:pPr>
            <a:r>
              <a:rPr lang="en-CA" sz="2100" dirty="0">
                <a:latin typeface="+mn-lt"/>
                <a:cs typeface="+mn-cs"/>
              </a:rPr>
              <a:t>The average person cuts the lawn once a week</a:t>
            </a:r>
          </a:p>
        </p:txBody>
      </p:sp>
      <p:sp>
        <p:nvSpPr>
          <p:cNvPr id="9" name="TextBox 8">
            <a:extLst>
              <a:ext uri="{FF2B5EF4-FFF2-40B4-BE49-F238E27FC236}">
                <a16:creationId xmlns:a16="http://schemas.microsoft.com/office/drawing/2014/main" id="{C001FD56-D12E-49E4-8A9C-9D38DDE84458}"/>
              </a:ext>
            </a:extLst>
          </p:cNvPr>
          <p:cNvSpPr txBox="1"/>
          <p:nvPr/>
        </p:nvSpPr>
        <p:spPr>
          <a:xfrm>
            <a:off x="6589713" y="1506538"/>
            <a:ext cx="1171575" cy="430212"/>
          </a:xfrm>
          <a:prstGeom prst="rect">
            <a:avLst/>
          </a:prstGeom>
          <a:noFill/>
        </p:spPr>
        <p:txBody>
          <a:bodyPr wrap="none">
            <a:spAutoFit/>
          </a:bodyPr>
          <a:lstStyle/>
          <a:p>
            <a:pPr eaLnBrk="1" hangingPunct="1">
              <a:defRPr/>
            </a:pPr>
            <a:r>
              <a:rPr lang="en-CA" sz="2200" dirty="0">
                <a:solidFill>
                  <a:srgbClr val="FF0000"/>
                </a:solidFill>
                <a:latin typeface="+mj-lt"/>
                <a:cs typeface="Arial" charset="0"/>
              </a:rPr>
              <a:t>Median</a:t>
            </a:r>
          </a:p>
        </p:txBody>
      </p:sp>
      <p:sp>
        <p:nvSpPr>
          <p:cNvPr id="10" name="TextBox 9">
            <a:extLst>
              <a:ext uri="{FF2B5EF4-FFF2-40B4-BE49-F238E27FC236}">
                <a16:creationId xmlns:a16="http://schemas.microsoft.com/office/drawing/2014/main" id="{A4E32962-6901-4401-B0FA-B406D25388F6}"/>
              </a:ext>
            </a:extLst>
          </p:cNvPr>
          <p:cNvSpPr txBox="1"/>
          <p:nvPr/>
        </p:nvSpPr>
        <p:spPr>
          <a:xfrm>
            <a:off x="6619875" y="2344738"/>
            <a:ext cx="895350" cy="430212"/>
          </a:xfrm>
          <a:prstGeom prst="rect">
            <a:avLst/>
          </a:prstGeom>
          <a:noFill/>
        </p:spPr>
        <p:txBody>
          <a:bodyPr wrap="none">
            <a:spAutoFit/>
          </a:bodyPr>
          <a:lstStyle/>
          <a:p>
            <a:pPr eaLnBrk="1" hangingPunct="1">
              <a:defRPr/>
            </a:pPr>
            <a:r>
              <a:rPr lang="en-CA" sz="2200" dirty="0">
                <a:solidFill>
                  <a:srgbClr val="FF0000"/>
                </a:solidFill>
                <a:latin typeface="+mj-lt"/>
                <a:cs typeface="Arial" charset="0"/>
              </a:rPr>
              <a:t>Mode</a:t>
            </a:r>
          </a:p>
        </p:txBody>
      </p:sp>
      <p:sp>
        <p:nvSpPr>
          <p:cNvPr id="11" name="TextBox 10">
            <a:extLst>
              <a:ext uri="{FF2B5EF4-FFF2-40B4-BE49-F238E27FC236}">
                <a16:creationId xmlns:a16="http://schemas.microsoft.com/office/drawing/2014/main" id="{E74C78DF-511E-4CA0-AD61-FC3A4026ECEA}"/>
              </a:ext>
            </a:extLst>
          </p:cNvPr>
          <p:cNvSpPr txBox="1"/>
          <p:nvPr/>
        </p:nvSpPr>
        <p:spPr>
          <a:xfrm>
            <a:off x="6651625" y="3182938"/>
            <a:ext cx="895350" cy="430212"/>
          </a:xfrm>
          <a:prstGeom prst="rect">
            <a:avLst/>
          </a:prstGeom>
          <a:noFill/>
        </p:spPr>
        <p:txBody>
          <a:bodyPr wrap="none">
            <a:spAutoFit/>
          </a:bodyPr>
          <a:lstStyle/>
          <a:p>
            <a:pPr eaLnBrk="1" hangingPunct="1">
              <a:defRPr/>
            </a:pPr>
            <a:r>
              <a:rPr lang="en-CA" sz="2200" dirty="0">
                <a:solidFill>
                  <a:srgbClr val="FF0000"/>
                </a:solidFill>
                <a:latin typeface="+mj-lt"/>
                <a:cs typeface="Arial" charset="0"/>
              </a:rPr>
              <a:t>Mode</a:t>
            </a:r>
          </a:p>
        </p:txBody>
      </p:sp>
      <p:sp>
        <p:nvSpPr>
          <p:cNvPr id="12" name="TextBox 11">
            <a:extLst>
              <a:ext uri="{FF2B5EF4-FFF2-40B4-BE49-F238E27FC236}">
                <a16:creationId xmlns:a16="http://schemas.microsoft.com/office/drawing/2014/main" id="{3357B4A7-2931-4D5C-BF5F-4DEC900F9575}"/>
              </a:ext>
            </a:extLst>
          </p:cNvPr>
          <p:cNvSpPr txBox="1"/>
          <p:nvPr/>
        </p:nvSpPr>
        <p:spPr>
          <a:xfrm>
            <a:off x="6683375" y="4021138"/>
            <a:ext cx="922338" cy="430212"/>
          </a:xfrm>
          <a:prstGeom prst="rect">
            <a:avLst/>
          </a:prstGeom>
          <a:noFill/>
        </p:spPr>
        <p:txBody>
          <a:bodyPr wrap="none">
            <a:spAutoFit/>
          </a:bodyPr>
          <a:lstStyle/>
          <a:p>
            <a:pPr eaLnBrk="1" hangingPunct="1">
              <a:defRPr/>
            </a:pPr>
            <a:r>
              <a:rPr lang="en-CA" sz="2200" dirty="0">
                <a:solidFill>
                  <a:srgbClr val="FF0000"/>
                </a:solidFill>
                <a:latin typeface="+mj-lt"/>
                <a:cs typeface="Arial" charset="0"/>
              </a:rPr>
              <a:t>Mean</a:t>
            </a:r>
          </a:p>
        </p:txBody>
      </p:sp>
      <p:sp>
        <p:nvSpPr>
          <p:cNvPr id="13" name="TextBox 12">
            <a:extLst>
              <a:ext uri="{FF2B5EF4-FFF2-40B4-BE49-F238E27FC236}">
                <a16:creationId xmlns:a16="http://schemas.microsoft.com/office/drawing/2014/main" id="{58B8B8D1-1024-4103-BD5B-E079774E3931}"/>
              </a:ext>
            </a:extLst>
          </p:cNvPr>
          <p:cNvSpPr txBox="1"/>
          <p:nvPr/>
        </p:nvSpPr>
        <p:spPr>
          <a:xfrm>
            <a:off x="6715125" y="4791075"/>
            <a:ext cx="893763" cy="431800"/>
          </a:xfrm>
          <a:prstGeom prst="rect">
            <a:avLst/>
          </a:prstGeom>
          <a:noFill/>
        </p:spPr>
        <p:txBody>
          <a:bodyPr wrap="none">
            <a:spAutoFit/>
          </a:bodyPr>
          <a:lstStyle/>
          <a:p>
            <a:pPr eaLnBrk="1" hangingPunct="1">
              <a:defRPr/>
            </a:pPr>
            <a:r>
              <a:rPr lang="en-CA" sz="2200" dirty="0">
                <a:solidFill>
                  <a:srgbClr val="FF0000"/>
                </a:solidFill>
                <a:latin typeface="+mj-lt"/>
                <a:cs typeface="Arial" charset="0"/>
              </a:rPr>
              <a:t>Mode</a:t>
            </a:r>
          </a:p>
        </p:txBody>
      </p:sp>
      <p:sp>
        <p:nvSpPr>
          <p:cNvPr id="14" name="TextBox 13">
            <a:extLst>
              <a:ext uri="{FF2B5EF4-FFF2-40B4-BE49-F238E27FC236}">
                <a16:creationId xmlns:a16="http://schemas.microsoft.com/office/drawing/2014/main" id="{9E36D4E3-B9C3-426E-85EE-4BD0BA536304}"/>
              </a:ext>
            </a:extLst>
          </p:cNvPr>
          <p:cNvSpPr txBox="1"/>
          <p:nvPr/>
        </p:nvSpPr>
        <p:spPr>
          <a:xfrm>
            <a:off x="6732588" y="5549900"/>
            <a:ext cx="895350" cy="430213"/>
          </a:xfrm>
          <a:prstGeom prst="rect">
            <a:avLst/>
          </a:prstGeom>
          <a:noFill/>
        </p:spPr>
        <p:txBody>
          <a:bodyPr wrap="none">
            <a:spAutoFit/>
          </a:bodyPr>
          <a:lstStyle/>
          <a:p>
            <a:pPr eaLnBrk="1" hangingPunct="1">
              <a:defRPr/>
            </a:pPr>
            <a:r>
              <a:rPr lang="en-CA" sz="2200" dirty="0">
                <a:solidFill>
                  <a:srgbClr val="FF0000"/>
                </a:solidFill>
                <a:latin typeface="+mj-lt"/>
                <a:cs typeface="Arial" charset="0"/>
              </a:rPr>
              <a:t>Mode</a:t>
            </a:r>
          </a:p>
        </p:txBody>
      </p:sp>
      <p:sp>
        <p:nvSpPr>
          <p:cNvPr id="15" name="Content Placeholder 2">
            <a:extLst>
              <a:ext uri="{FF2B5EF4-FFF2-40B4-BE49-F238E27FC236}">
                <a16:creationId xmlns:a16="http://schemas.microsoft.com/office/drawing/2014/main" id="{634F37B3-4798-453E-8CEC-54A72D2F9090}"/>
              </a:ext>
            </a:extLst>
          </p:cNvPr>
          <p:cNvSpPr txBox="1">
            <a:spLocks/>
          </p:cNvSpPr>
          <p:nvPr/>
        </p:nvSpPr>
        <p:spPr bwMode="auto">
          <a:xfrm>
            <a:off x="179388" y="6122988"/>
            <a:ext cx="5661025" cy="646112"/>
          </a:xfrm>
          <a:prstGeom prst="rect">
            <a:avLst/>
          </a:prstGeom>
          <a:noFill/>
          <a:ln w="9525">
            <a:noFill/>
            <a:miter lim="800000"/>
            <a:headEnd/>
            <a:tailEnd/>
          </a:ln>
        </p:spPr>
        <p:txBody>
          <a:bodyPr/>
          <a:lstStyle/>
          <a:p>
            <a:pPr marL="273050" indent="-273050">
              <a:spcBef>
                <a:spcPts val="600"/>
              </a:spcBef>
              <a:buClr>
                <a:schemeClr val="accent1"/>
              </a:buClr>
              <a:buSzPct val="70000"/>
              <a:buFont typeface="Wingdings" pitchFamily="2" charset="2"/>
              <a:buNone/>
              <a:defRPr/>
            </a:pPr>
            <a:r>
              <a:rPr lang="en-CA" sz="2100" dirty="0">
                <a:latin typeface="+mn-lt"/>
                <a:cs typeface="+mn-cs"/>
              </a:rPr>
              <a:t>The average annual salary of first year graduates is $43,500 </a:t>
            </a:r>
          </a:p>
        </p:txBody>
      </p:sp>
      <p:sp>
        <p:nvSpPr>
          <p:cNvPr id="16" name="TextBox 15">
            <a:extLst>
              <a:ext uri="{FF2B5EF4-FFF2-40B4-BE49-F238E27FC236}">
                <a16:creationId xmlns:a16="http://schemas.microsoft.com/office/drawing/2014/main" id="{41EBA344-20F5-4F58-8235-75D07D60A7B0}"/>
              </a:ext>
            </a:extLst>
          </p:cNvPr>
          <p:cNvSpPr txBox="1"/>
          <p:nvPr/>
        </p:nvSpPr>
        <p:spPr>
          <a:xfrm>
            <a:off x="6737350" y="6199188"/>
            <a:ext cx="1171575" cy="430212"/>
          </a:xfrm>
          <a:prstGeom prst="rect">
            <a:avLst/>
          </a:prstGeom>
          <a:noFill/>
        </p:spPr>
        <p:txBody>
          <a:bodyPr wrap="none">
            <a:spAutoFit/>
          </a:bodyPr>
          <a:lstStyle/>
          <a:p>
            <a:pPr eaLnBrk="1" hangingPunct="1">
              <a:defRPr/>
            </a:pPr>
            <a:r>
              <a:rPr lang="en-CA" sz="2200" dirty="0">
                <a:solidFill>
                  <a:srgbClr val="FF0000"/>
                </a:solidFill>
                <a:latin typeface="+mj-lt"/>
                <a:cs typeface="Arial" charset="0"/>
              </a:rPr>
              <a:t>Median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linds(horizontal)">
                                      <p:cBhvr>
                                        <p:cTn id="3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EFC15-604E-4B56-B000-7B644FE32466}"/>
              </a:ext>
            </a:extLst>
          </p:cNvPr>
          <p:cNvSpPr>
            <a:spLocks noGrp="1"/>
          </p:cNvSpPr>
          <p:nvPr>
            <p:ph type="title"/>
          </p:nvPr>
        </p:nvSpPr>
        <p:spPr>
          <a:xfrm>
            <a:off x="457200" y="274638"/>
            <a:ext cx="8075613" cy="633412"/>
          </a:xfrm>
        </p:spPr>
        <p:txBody>
          <a:bodyPr>
            <a:normAutofit fontScale="90000"/>
          </a:bodyPr>
          <a:lstStyle/>
          <a:p>
            <a:pPr>
              <a:defRPr/>
            </a:pPr>
            <a:r>
              <a:rPr lang="en-CA" sz="2500" dirty="0"/>
              <a:t>ii) Central tendencies with Skewed Distributions</a:t>
            </a:r>
          </a:p>
        </p:txBody>
      </p:sp>
      <p:sp>
        <p:nvSpPr>
          <p:cNvPr id="3" name="Content Placeholder 2">
            <a:extLst>
              <a:ext uri="{FF2B5EF4-FFF2-40B4-BE49-F238E27FC236}">
                <a16:creationId xmlns:a16="http://schemas.microsoft.com/office/drawing/2014/main" id="{CA0F6923-3B6A-4830-B7B6-9616F5738559}"/>
              </a:ext>
            </a:extLst>
          </p:cNvPr>
          <p:cNvSpPr>
            <a:spLocks noGrp="1"/>
          </p:cNvSpPr>
          <p:nvPr>
            <p:ph sz="quarter" idx="1"/>
          </p:nvPr>
        </p:nvSpPr>
        <p:spPr>
          <a:xfrm>
            <a:off x="179388" y="1289050"/>
            <a:ext cx="5791200" cy="755650"/>
          </a:xfrm>
        </p:spPr>
        <p:txBody>
          <a:bodyPr/>
          <a:lstStyle/>
          <a:p>
            <a:r>
              <a:rPr lang="en-CA" altLang="en-US" sz="2100"/>
              <a:t>When the distribution is symmetrical, </a:t>
            </a:r>
            <a:br>
              <a:rPr lang="en-CA" altLang="en-US" sz="2100"/>
            </a:br>
            <a:r>
              <a:rPr lang="en-CA" altLang="en-US" sz="2100"/>
              <a:t>the mean, median, and mode will be equal</a:t>
            </a:r>
          </a:p>
        </p:txBody>
      </p:sp>
      <p:sp>
        <p:nvSpPr>
          <p:cNvPr id="14" name="Rectangle 13">
            <a:extLst>
              <a:ext uri="{FF2B5EF4-FFF2-40B4-BE49-F238E27FC236}">
                <a16:creationId xmlns:a16="http://schemas.microsoft.com/office/drawing/2014/main" id="{8D0FAA3C-7BD2-41B0-8767-2AEC779B2497}"/>
              </a:ext>
            </a:extLst>
          </p:cNvPr>
          <p:cNvSpPr/>
          <p:nvPr/>
        </p:nvSpPr>
        <p:spPr bwMode="auto">
          <a:xfrm>
            <a:off x="2908886" y="5068888"/>
            <a:ext cx="292100" cy="153987"/>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grpSp>
        <p:nvGrpSpPr>
          <p:cNvPr id="7" name="Group 16">
            <a:extLst>
              <a:ext uri="{FF2B5EF4-FFF2-40B4-BE49-F238E27FC236}">
                <a16:creationId xmlns:a16="http://schemas.microsoft.com/office/drawing/2014/main" id="{A3E18F46-A4F5-421A-9903-A6EF53AE937C}"/>
              </a:ext>
            </a:extLst>
          </p:cNvPr>
          <p:cNvGrpSpPr>
            <a:grpSpLocks/>
          </p:cNvGrpSpPr>
          <p:nvPr/>
        </p:nvGrpSpPr>
        <p:grpSpPr bwMode="auto">
          <a:xfrm flipH="1">
            <a:off x="5178425" y="3630613"/>
            <a:ext cx="2432050" cy="1552575"/>
            <a:chOff x="394742" y="2997746"/>
            <a:chExt cx="3169146" cy="1944216"/>
          </a:xfrm>
        </p:grpSpPr>
        <p:cxnSp>
          <p:nvCxnSpPr>
            <p:cNvPr id="18" name="Straight Arrow Connector 17">
              <a:extLst>
                <a:ext uri="{FF2B5EF4-FFF2-40B4-BE49-F238E27FC236}">
                  <a16:creationId xmlns:a16="http://schemas.microsoft.com/office/drawing/2014/main" id="{70ADEF06-64A8-49A7-8652-B7BEE77C2474}"/>
                </a:ext>
              </a:extLst>
            </p:cNvPr>
            <p:cNvCxnSpPr/>
            <p:nvPr/>
          </p:nvCxnSpPr>
          <p:spPr>
            <a:xfrm rot="5400000" flipH="1" flipV="1">
              <a:off x="-576332" y="3968820"/>
              <a:ext cx="1944216" cy="2068"/>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FBFC38E-760B-4FD6-AA33-A38F592D94F1}"/>
                </a:ext>
              </a:extLst>
            </p:cNvPr>
            <p:cNvCxnSpPr/>
            <p:nvPr/>
          </p:nvCxnSpPr>
          <p:spPr>
            <a:xfrm flipV="1">
              <a:off x="396810" y="4939973"/>
              <a:ext cx="3167078" cy="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29439F28-6649-40BD-B86A-58A28556AFE4}"/>
                </a:ext>
              </a:extLst>
            </p:cNvPr>
            <p:cNvSpPr/>
            <p:nvPr/>
          </p:nvSpPr>
          <p:spPr>
            <a:xfrm>
              <a:off x="611948" y="3860517"/>
              <a:ext cx="359942" cy="1079457"/>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sp>
          <p:nvSpPr>
            <p:cNvPr id="21" name="Rectangle 20">
              <a:extLst>
                <a:ext uri="{FF2B5EF4-FFF2-40B4-BE49-F238E27FC236}">
                  <a16:creationId xmlns:a16="http://schemas.microsoft.com/office/drawing/2014/main" id="{CBF121E6-A916-49B8-9282-C96582D42CAF}"/>
                </a:ext>
              </a:extLst>
            </p:cNvPr>
            <p:cNvSpPr/>
            <p:nvPr/>
          </p:nvSpPr>
          <p:spPr>
            <a:xfrm>
              <a:off x="971890" y="3500697"/>
              <a:ext cx="359942" cy="1439276"/>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sp>
          <p:nvSpPr>
            <p:cNvPr id="22" name="Rectangle 21">
              <a:extLst>
                <a:ext uri="{FF2B5EF4-FFF2-40B4-BE49-F238E27FC236}">
                  <a16:creationId xmlns:a16="http://schemas.microsoft.com/office/drawing/2014/main" id="{65F54E7A-6A90-4D22-9E8E-D6C762872B27}"/>
                </a:ext>
              </a:extLst>
            </p:cNvPr>
            <p:cNvSpPr/>
            <p:nvPr/>
          </p:nvSpPr>
          <p:spPr>
            <a:xfrm>
              <a:off x="1331832" y="3788950"/>
              <a:ext cx="359942" cy="1151023"/>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sp>
          <p:nvSpPr>
            <p:cNvPr id="23" name="Rectangle 22">
              <a:extLst>
                <a:ext uri="{FF2B5EF4-FFF2-40B4-BE49-F238E27FC236}">
                  <a16:creationId xmlns:a16="http://schemas.microsoft.com/office/drawing/2014/main" id="{8D390A26-C788-4DB8-810A-0CFB54FE3470}"/>
                </a:ext>
              </a:extLst>
            </p:cNvPr>
            <p:cNvSpPr/>
            <p:nvPr/>
          </p:nvSpPr>
          <p:spPr>
            <a:xfrm>
              <a:off x="1691774" y="4148769"/>
              <a:ext cx="359942" cy="791204"/>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sp>
          <p:nvSpPr>
            <p:cNvPr id="24" name="Rectangle 23">
              <a:extLst>
                <a:ext uri="{FF2B5EF4-FFF2-40B4-BE49-F238E27FC236}">
                  <a16:creationId xmlns:a16="http://schemas.microsoft.com/office/drawing/2014/main" id="{4DDE1BF9-62CE-451A-BD6A-8D55ED411A37}"/>
                </a:ext>
              </a:extLst>
            </p:cNvPr>
            <p:cNvSpPr/>
            <p:nvPr/>
          </p:nvSpPr>
          <p:spPr>
            <a:xfrm>
              <a:off x="2051717" y="4508589"/>
              <a:ext cx="359942" cy="431385"/>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sp>
          <p:nvSpPr>
            <p:cNvPr id="25" name="Rectangle 24">
              <a:extLst>
                <a:ext uri="{FF2B5EF4-FFF2-40B4-BE49-F238E27FC236}">
                  <a16:creationId xmlns:a16="http://schemas.microsoft.com/office/drawing/2014/main" id="{1BBAC096-0D3D-46C2-9E7D-2876A828F187}"/>
                </a:ext>
              </a:extLst>
            </p:cNvPr>
            <p:cNvSpPr/>
            <p:nvPr/>
          </p:nvSpPr>
          <p:spPr>
            <a:xfrm>
              <a:off x="2411659" y="4725275"/>
              <a:ext cx="359942" cy="214699"/>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sp>
          <p:nvSpPr>
            <p:cNvPr id="26" name="Rectangle 25">
              <a:extLst>
                <a:ext uri="{FF2B5EF4-FFF2-40B4-BE49-F238E27FC236}">
                  <a16:creationId xmlns:a16="http://schemas.microsoft.com/office/drawing/2014/main" id="{0F38FAD4-5F54-40C9-BC9D-4EB41FB6FF9F}"/>
                </a:ext>
              </a:extLst>
            </p:cNvPr>
            <p:cNvSpPr/>
            <p:nvPr/>
          </p:nvSpPr>
          <p:spPr>
            <a:xfrm>
              <a:off x="2771601" y="4796841"/>
              <a:ext cx="359942" cy="143132"/>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grpSp>
      <p:cxnSp>
        <p:nvCxnSpPr>
          <p:cNvPr id="28" name="Straight Arrow Connector 27">
            <a:extLst>
              <a:ext uri="{FF2B5EF4-FFF2-40B4-BE49-F238E27FC236}">
                <a16:creationId xmlns:a16="http://schemas.microsoft.com/office/drawing/2014/main" id="{87E5F625-60D1-48F5-9A56-880E6126624C}"/>
              </a:ext>
            </a:extLst>
          </p:cNvPr>
          <p:cNvCxnSpPr/>
          <p:nvPr/>
        </p:nvCxnSpPr>
        <p:spPr>
          <a:xfrm rot="16200000" flipV="1">
            <a:off x="1055332" y="5524501"/>
            <a:ext cx="574675" cy="0"/>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702629D0-E370-4AC3-9AEA-28F5B7678FC3}"/>
              </a:ext>
            </a:extLst>
          </p:cNvPr>
          <p:cNvCxnSpPr/>
          <p:nvPr/>
        </p:nvCxnSpPr>
        <p:spPr>
          <a:xfrm rot="5400000" flipH="1" flipV="1">
            <a:off x="969755" y="5744369"/>
            <a:ext cx="1016000" cy="1587"/>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7D4E0951-5598-4316-9840-2D7140B219F8}"/>
              </a:ext>
            </a:extLst>
          </p:cNvPr>
          <p:cNvCxnSpPr/>
          <p:nvPr/>
        </p:nvCxnSpPr>
        <p:spPr>
          <a:xfrm rot="16200000" flipV="1">
            <a:off x="1648664" y="5524501"/>
            <a:ext cx="574675" cy="0"/>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1E42F1F1-51E0-4247-9427-5859097CF489}"/>
              </a:ext>
            </a:extLst>
          </p:cNvPr>
          <p:cNvCxnSpPr/>
          <p:nvPr/>
        </p:nvCxnSpPr>
        <p:spPr>
          <a:xfrm rot="16200000" flipV="1">
            <a:off x="6824662" y="2473326"/>
            <a:ext cx="574675" cy="0"/>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357D78DC-C040-4E0F-AFF1-487387AE4D12}"/>
              </a:ext>
            </a:extLst>
          </p:cNvPr>
          <p:cNvSpPr txBox="1">
            <a:spLocks noChangeArrowheads="1"/>
          </p:cNvSpPr>
          <p:nvPr/>
        </p:nvSpPr>
        <p:spPr bwMode="auto">
          <a:xfrm>
            <a:off x="771170" y="5713413"/>
            <a:ext cx="787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b="1">
                <a:solidFill>
                  <a:srgbClr val="FF0000"/>
                </a:solidFill>
                <a:latin typeface="Arial" panose="020B0604020202020204" pitchFamily="34" charset="0"/>
              </a:rPr>
              <a:t>Mode</a:t>
            </a:r>
          </a:p>
        </p:txBody>
      </p:sp>
      <p:sp>
        <p:nvSpPr>
          <p:cNvPr id="36" name="TextBox 35">
            <a:extLst>
              <a:ext uri="{FF2B5EF4-FFF2-40B4-BE49-F238E27FC236}">
                <a16:creationId xmlns:a16="http://schemas.microsoft.com/office/drawing/2014/main" id="{97103C4C-1404-4B05-BFF9-A132A54F4F74}"/>
              </a:ext>
            </a:extLst>
          </p:cNvPr>
          <p:cNvSpPr txBox="1">
            <a:spLocks noChangeArrowheads="1"/>
          </p:cNvSpPr>
          <p:nvPr/>
        </p:nvSpPr>
        <p:spPr bwMode="auto">
          <a:xfrm>
            <a:off x="1046747" y="6138863"/>
            <a:ext cx="981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b="1">
                <a:solidFill>
                  <a:srgbClr val="FF0000"/>
                </a:solidFill>
                <a:latin typeface="Arial" panose="020B0604020202020204" pitchFamily="34" charset="0"/>
              </a:rPr>
              <a:t>Median</a:t>
            </a:r>
          </a:p>
        </p:txBody>
      </p:sp>
      <p:sp>
        <p:nvSpPr>
          <p:cNvPr id="37" name="TextBox 36">
            <a:extLst>
              <a:ext uri="{FF2B5EF4-FFF2-40B4-BE49-F238E27FC236}">
                <a16:creationId xmlns:a16="http://schemas.microsoft.com/office/drawing/2014/main" id="{9770271B-BDE2-48C4-8F90-B4AF886A0953}"/>
              </a:ext>
            </a:extLst>
          </p:cNvPr>
          <p:cNvSpPr txBox="1">
            <a:spLocks noChangeArrowheads="1"/>
          </p:cNvSpPr>
          <p:nvPr/>
        </p:nvSpPr>
        <p:spPr bwMode="auto">
          <a:xfrm>
            <a:off x="1747089" y="5721350"/>
            <a:ext cx="774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b="1">
                <a:solidFill>
                  <a:srgbClr val="FF0000"/>
                </a:solidFill>
                <a:latin typeface="Arial" panose="020B0604020202020204" pitchFamily="34" charset="0"/>
              </a:rPr>
              <a:t>Mean</a:t>
            </a:r>
          </a:p>
        </p:txBody>
      </p:sp>
      <p:sp>
        <p:nvSpPr>
          <p:cNvPr id="38" name="TextBox 37">
            <a:extLst>
              <a:ext uri="{FF2B5EF4-FFF2-40B4-BE49-F238E27FC236}">
                <a16:creationId xmlns:a16="http://schemas.microsoft.com/office/drawing/2014/main" id="{0939D119-CFC8-4534-9CAA-A9C84DBAF62E}"/>
              </a:ext>
            </a:extLst>
          </p:cNvPr>
          <p:cNvSpPr txBox="1">
            <a:spLocks noChangeArrowheads="1"/>
          </p:cNvSpPr>
          <p:nvPr/>
        </p:nvSpPr>
        <p:spPr bwMode="auto">
          <a:xfrm>
            <a:off x="5980113" y="2692400"/>
            <a:ext cx="24288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b="1">
                <a:solidFill>
                  <a:srgbClr val="FF0000"/>
                </a:solidFill>
                <a:latin typeface="Arial" panose="020B0604020202020204" pitchFamily="34" charset="0"/>
              </a:rPr>
              <a:t>Mean, Median, Mode</a:t>
            </a:r>
          </a:p>
        </p:txBody>
      </p:sp>
      <p:grpSp>
        <p:nvGrpSpPr>
          <p:cNvPr id="8" name="Group 51">
            <a:extLst>
              <a:ext uri="{FF2B5EF4-FFF2-40B4-BE49-F238E27FC236}">
                <a16:creationId xmlns:a16="http://schemas.microsoft.com/office/drawing/2014/main" id="{E5015F11-9A27-4699-98FA-3524A423960C}"/>
              </a:ext>
            </a:extLst>
          </p:cNvPr>
          <p:cNvGrpSpPr>
            <a:grpSpLocks/>
          </p:cNvGrpSpPr>
          <p:nvPr/>
        </p:nvGrpSpPr>
        <p:grpSpPr bwMode="auto">
          <a:xfrm>
            <a:off x="6034088" y="1062038"/>
            <a:ext cx="2276475" cy="1127125"/>
            <a:chOff x="4448081" y="1479177"/>
            <a:chExt cx="3168651" cy="1409794"/>
          </a:xfrm>
        </p:grpSpPr>
        <p:cxnSp>
          <p:nvCxnSpPr>
            <p:cNvPr id="42" name="Straight Arrow Connector 41">
              <a:extLst>
                <a:ext uri="{FF2B5EF4-FFF2-40B4-BE49-F238E27FC236}">
                  <a16:creationId xmlns:a16="http://schemas.microsoft.com/office/drawing/2014/main" id="{5574F324-901C-461E-A198-EE06BE1A7FD1}"/>
                </a:ext>
              </a:extLst>
            </p:cNvPr>
            <p:cNvCxnSpPr/>
            <p:nvPr/>
          </p:nvCxnSpPr>
          <p:spPr bwMode="auto">
            <a:xfrm rot="5400000" flipH="1" flipV="1">
              <a:off x="3744288" y="2182970"/>
              <a:ext cx="1409794" cy="2209"/>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240AA8-5BF8-4006-9C48-569C9966FE8A}"/>
                </a:ext>
              </a:extLst>
            </p:cNvPr>
            <p:cNvCxnSpPr/>
            <p:nvPr/>
          </p:nvCxnSpPr>
          <p:spPr bwMode="auto">
            <a:xfrm flipV="1">
              <a:off x="4450290" y="2886985"/>
              <a:ext cx="3166442" cy="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8C50042B-0CFF-47E5-B167-CD8029F6AC26}"/>
                </a:ext>
              </a:extLst>
            </p:cNvPr>
            <p:cNvSpPr/>
            <p:nvPr/>
          </p:nvSpPr>
          <p:spPr bwMode="auto">
            <a:xfrm>
              <a:off x="4664628" y="2487875"/>
              <a:ext cx="360174" cy="399110"/>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sp>
          <p:nvSpPr>
            <p:cNvPr id="45" name="Rectangle 44">
              <a:extLst>
                <a:ext uri="{FF2B5EF4-FFF2-40B4-BE49-F238E27FC236}">
                  <a16:creationId xmlns:a16="http://schemas.microsoft.com/office/drawing/2014/main" id="{1DB17A33-E722-4473-B2EE-D6ECE04DD5BB}"/>
                </a:ext>
              </a:extLst>
            </p:cNvPr>
            <p:cNvSpPr/>
            <p:nvPr/>
          </p:nvSpPr>
          <p:spPr bwMode="auto">
            <a:xfrm>
              <a:off x="5024801" y="2217830"/>
              <a:ext cx="360175" cy="669155"/>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sp>
          <p:nvSpPr>
            <p:cNvPr id="46" name="Rectangle 45">
              <a:extLst>
                <a:ext uri="{FF2B5EF4-FFF2-40B4-BE49-F238E27FC236}">
                  <a16:creationId xmlns:a16="http://schemas.microsoft.com/office/drawing/2014/main" id="{C82AE455-D6D3-4A8C-88E6-0D3B73640A22}"/>
                </a:ext>
              </a:extLst>
            </p:cNvPr>
            <p:cNvSpPr/>
            <p:nvPr/>
          </p:nvSpPr>
          <p:spPr bwMode="auto">
            <a:xfrm>
              <a:off x="5384976" y="1737308"/>
              <a:ext cx="360174" cy="1149676"/>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sp>
          <p:nvSpPr>
            <p:cNvPr id="47" name="Rectangle 46">
              <a:extLst>
                <a:ext uri="{FF2B5EF4-FFF2-40B4-BE49-F238E27FC236}">
                  <a16:creationId xmlns:a16="http://schemas.microsoft.com/office/drawing/2014/main" id="{3EE07B94-387A-402E-A082-42091922C85F}"/>
                </a:ext>
              </a:extLst>
            </p:cNvPr>
            <p:cNvSpPr/>
            <p:nvPr/>
          </p:nvSpPr>
          <p:spPr bwMode="auto">
            <a:xfrm>
              <a:off x="5745150" y="1532788"/>
              <a:ext cx="360175" cy="1354196"/>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sp>
          <p:nvSpPr>
            <p:cNvPr id="48" name="Rectangle 47">
              <a:extLst>
                <a:ext uri="{FF2B5EF4-FFF2-40B4-BE49-F238E27FC236}">
                  <a16:creationId xmlns:a16="http://schemas.microsoft.com/office/drawing/2014/main" id="{49785A14-20BC-421B-80F8-A5EE166F9EA7}"/>
                </a:ext>
              </a:extLst>
            </p:cNvPr>
            <p:cNvSpPr/>
            <p:nvPr/>
          </p:nvSpPr>
          <p:spPr bwMode="auto">
            <a:xfrm>
              <a:off x="6105325" y="1788935"/>
              <a:ext cx="357965" cy="1098050"/>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sp>
          <p:nvSpPr>
            <p:cNvPr id="49" name="Rectangle 48">
              <a:extLst>
                <a:ext uri="{FF2B5EF4-FFF2-40B4-BE49-F238E27FC236}">
                  <a16:creationId xmlns:a16="http://schemas.microsoft.com/office/drawing/2014/main" id="{088D39EB-407C-4E8E-B1AA-4494B07F3B7E}"/>
                </a:ext>
              </a:extLst>
            </p:cNvPr>
            <p:cNvSpPr/>
            <p:nvPr/>
          </p:nvSpPr>
          <p:spPr bwMode="auto">
            <a:xfrm>
              <a:off x="6463290" y="2313140"/>
              <a:ext cx="360174" cy="573845"/>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sp>
          <p:nvSpPr>
            <p:cNvPr id="50" name="Rectangle 49">
              <a:extLst>
                <a:ext uri="{FF2B5EF4-FFF2-40B4-BE49-F238E27FC236}">
                  <a16:creationId xmlns:a16="http://schemas.microsoft.com/office/drawing/2014/main" id="{75F4ED89-0A93-4B5B-A99F-485BCB607FE7}"/>
                </a:ext>
              </a:extLst>
            </p:cNvPr>
            <p:cNvSpPr/>
            <p:nvPr/>
          </p:nvSpPr>
          <p:spPr bwMode="auto">
            <a:xfrm>
              <a:off x="6823464" y="2648710"/>
              <a:ext cx="362384" cy="238275"/>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grpSp>
      <p:sp>
        <p:nvSpPr>
          <p:cNvPr id="53" name="Content Placeholder 2">
            <a:extLst>
              <a:ext uri="{FF2B5EF4-FFF2-40B4-BE49-F238E27FC236}">
                <a16:creationId xmlns:a16="http://schemas.microsoft.com/office/drawing/2014/main" id="{66262EFC-D874-4368-AC68-3AEF82AD1A95}"/>
              </a:ext>
            </a:extLst>
          </p:cNvPr>
          <p:cNvSpPr txBox="1">
            <a:spLocks/>
          </p:cNvSpPr>
          <p:nvPr/>
        </p:nvSpPr>
        <p:spPr bwMode="auto">
          <a:xfrm>
            <a:off x="174625" y="3068638"/>
            <a:ext cx="8701088" cy="754062"/>
          </a:xfrm>
          <a:prstGeom prst="rect">
            <a:avLst/>
          </a:prstGeom>
          <a:noFill/>
          <a:ln w="9525">
            <a:noFill/>
            <a:miter lim="800000"/>
            <a:headEnd/>
            <a:tailEnd/>
          </a:ln>
        </p:spPr>
        <p:txBody>
          <a:bodyPr/>
          <a:lstStyle/>
          <a:p>
            <a:pPr marL="273050" indent="-273050">
              <a:spcBef>
                <a:spcPts val="600"/>
              </a:spcBef>
              <a:buClr>
                <a:schemeClr val="accent1"/>
              </a:buClr>
              <a:buSzPct val="70000"/>
              <a:buFont typeface="Wingdings" pitchFamily="2" charset="2"/>
              <a:buChar char=""/>
              <a:defRPr/>
            </a:pPr>
            <a:r>
              <a:rPr lang="en-CA" sz="2100" dirty="0">
                <a:latin typeface="+mn-lt"/>
                <a:cs typeface="+mn-cs"/>
              </a:rPr>
              <a:t>When outliers exist, the graph will be skewed.  The mean is affected more than the median</a:t>
            </a:r>
          </a:p>
        </p:txBody>
      </p:sp>
      <p:cxnSp>
        <p:nvCxnSpPr>
          <p:cNvPr id="55" name="Straight Arrow Connector 54">
            <a:extLst>
              <a:ext uri="{FF2B5EF4-FFF2-40B4-BE49-F238E27FC236}">
                <a16:creationId xmlns:a16="http://schemas.microsoft.com/office/drawing/2014/main" id="{E58988CD-075F-41BB-B2A8-C1DBC882E0AC}"/>
              </a:ext>
            </a:extLst>
          </p:cNvPr>
          <p:cNvCxnSpPr/>
          <p:nvPr/>
        </p:nvCxnSpPr>
        <p:spPr>
          <a:xfrm rot="16200000" flipV="1">
            <a:off x="6249987" y="5475288"/>
            <a:ext cx="574675" cy="0"/>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B25E504E-BDCA-442C-A728-ABDCC81B0790}"/>
              </a:ext>
            </a:extLst>
          </p:cNvPr>
          <p:cNvCxnSpPr/>
          <p:nvPr/>
        </p:nvCxnSpPr>
        <p:spPr>
          <a:xfrm rot="5400000" flipH="1" flipV="1">
            <a:off x="6301582" y="5695156"/>
            <a:ext cx="1016000" cy="1587"/>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E8362570-A3CB-4695-BEC4-C252EE7C7ABA}"/>
              </a:ext>
            </a:extLst>
          </p:cNvPr>
          <p:cNvCxnSpPr/>
          <p:nvPr/>
        </p:nvCxnSpPr>
        <p:spPr>
          <a:xfrm rot="16200000" flipV="1">
            <a:off x="6762750" y="5475288"/>
            <a:ext cx="574675" cy="0"/>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A8FE256B-9108-4BE3-88AF-6484EEFBE742}"/>
              </a:ext>
            </a:extLst>
          </p:cNvPr>
          <p:cNvSpPr txBox="1">
            <a:spLocks noChangeArrowheads="1"/>
          </p:cNvSpPr>
          <p:nvPr/>
        </p:nvSpPr>
        <p:spPr bwMode="auto">
          <a:xfrm>
            <a:off x="5965825" y="5664200"/>
            <a:ext cx="774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b="1">
                <a:solidFill>
                  <a:srgbClr val="FF0000"/>
                </a:solidFill>
                <a:latin typeface="Arial" panose="020B0604020202020204" pitchFamily="34" charset="0"/>
              </a:rPr>
              <a:t>Mean</a:t>
            </a:r>
          </a:p>
        </p:txBody>
      </p:sp>
      <p:sp>
        <p:nvSpPr>
          <p:cNvPr id="59" name="TextBox 58">
            <a:extLst>
              <a:ext uri="{FF2B5EF4-FFF2-40B4-BE49-F238E27FC236}">
                <a16:creationId xmlns:a16="http://schemas.microsoft.com/office/drawing/2014/main" id="{7E373C64-0364-4E54-A8CC-A077BA7C89D4}"/>
              </a:ext>
            </a:extLst>
          </p:cNvPr>
          <p:cNvSpPr txBox="1">
            <a:spLocks noChangeArrowheads="1"/>
          </p:cNvSpPr>
          <p:nvPr/>
        </p:nvSpPr>
        <p:spPr bwMode="auto">
          <a:xfrm>
            <a:off x="6378575" y="6089650"/>
            <a:ext cx="981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b="1">
                <a:solidFill>
                  <a:srgbClr val="FF0000"/>
                </a:solidFill>
                <a:latin typeface="Arial" panose="020B0604020202020204" pitchFamily="34" charset="0"/>
              </a:rPr>
              <a:t>Median</a:t>
            </a:r>
          </a:p>
        </p:txBody>
      </p:sp>
      <p:sp>
        <p:nvSpPr>
          <p:cNvPr id="60" name="TextBox 59">
            <a:extLst>
              <a:ext uri="{FF2B5EF4-FFF2-40B4-BE49-F238E27FC236}">
                <a16:creationId xmlns:a16="http://schemas.microsoft.com/office/drawing/2014/main" id="{8BAABFA8-B807-4E77-AF9C-6F25FA10AD46}"/>
              </a:ext>
            </a:extLst>
          </p:cNvPr>
          <p:cNvSpPr txBox="1">
            <a:spLocks noChangeArrowheads="1"/>
          </p:cNvSpPr>
          <p:nvPr/>
        </p:nvSpPr>
        <p:spPr bwMode="auto">
          <a:xfrm>
            <a:off x="6861175" y="5672138"/>
            <a:ext cx="787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b="1">
                <a:solidFill>
                  <a:srgbClr val="FF0000"/>
                </a:solidFill>
                <a:latin typeface="Arial" panose="020B0604020202020204" pitchFamily="34" charset="0"/>
              </a:rPr>
              <a:t>Mode</a:t>
            </a:r>
          </a:p>
        </p:txBody>
      </p:sp>
      <p:grpSp>
        <p:nvGrpSpPr>
          <p:cNvPr id="21554" name="Group 50"/>
          <p:cNvGrpSpPr>
            <a:grpSpLocks noChangeAspect="1"/>
          </p:cNvGrpSpPr>
          <p:nvPr/>
        </p:nvGrpSpPr>
        <p:grpSpPr bwMode="auto">
          <a:xfrm>
            <a:off x="963613" y="393700"/>
            <a:ext cx="7216775" cy="6070600"/>
            <a:chOff x="607" y="248"/>
            <a:chExt cx="4546" cy="3824"/>
          </a:xfrm>
        </p:grpSpPr>
      </p:grpSp>
      <p:sp>
        <p:nvSpPr>
          <p:cNvPr id="130" name="Freeform 124">
            <a:extLst>
              <a:ext uri="{FF2B5EF4-FFF2-40B4-BE49-F238E27FC236}">
                <a16:creationId xmlns:a16="http://schemas.microsoft.com/office/drawing/2014/main" id="{1D7C3BD7-FF7A-462B-9420-6239BA7F90B2}"/>
              </a:ext>
            </a:extLst>
          </p:cNvPr>
          <p:cNvSpPr>
            <a:spLocks/>
          </p:cNvSpPr>
          <p:nvPr/>
        </p:nvSpPr>
        <p:spPr bwMode="auto">
          <a:xfrm>
            <a:off x="6058399" y="1121681"/>
            <a:ext cx="2083302" cy="1056777"/>
          </a:xfrm>
          <a:custGeom>
            <a:avLst/>
            <a:gdLst>
              <a:gd name="T0" fmla="*/ 12 w 849"/>
              <a:gd name="T1" fmla="*/ 234 h 234"/>
              <a:gd name="T2" fmla="*/ 26 w 849"/>
              <a:gd name="T3" fmla="*/ 232 h 234"/>
              <a:gd name="T4" fmla="*/ 40 w 849"/>
              <a:gd name="T5" fmla="*/ 231 h 234"/>
              <a:gd name="T6" fmla="*/ 54 w 849"/>
              <a:gd name="T7" fmla="*/ 229 h 234"/>
              <a:gd name="T8" fmla="*/ 68 w 849"/>
              <a:gd name="T9" fmla="*/ 227 h 234"/>
              <a:gd name="T10" fmla="*/ 82 w 849"/>
              <a:gd name="T11" fmla="*/ 224 h 234"/>
              <a:gd name="T12" fmla="*/ 96 w 849"/>
              <a:gd name="T13" fmla="*/ 221 h 234"/>
              <a:gd name="T14" fmla="*/ 110 w 849"/>
              <a:gd name="T15" fmla="*/ 217 h 234"/>
              <a:gd name="T16" fmla="*/ 124 w 849"/>
              <a:gd name="T17" fmla="*/ 212 h 234"/>
              <a:gd name="T18" fmla="*/ 138 w 849"/>
              <a:gd name="T19" fmla="*/ 206 h 234"/>
              <a:gd name="T20" fmla="*/ 152 w 849"/>
              <a:gd name="T21" fmla="*/ 200 h 234"/>
              <a:gd name="T22" fmla="*/ 166 w 849"/>
              <a:gd name="T23" fmla="*/ 192 h 234"/>
              <a:gd name="T24" fmla="*/ 180 w 849"/>
              <a:gd name="T25" fmla="*/ 184 h 234"/>
              <a:gd name="T26" fmla="*/ 194 w 849"/>
              <a:gd name="T27" fmla="*/ 174 h 234"/>
              <a:gd name="T28" fmla="*/ 208 w 849"/>
              <a:gd name="T29" fmla="*/ 163 h 234"/>
              <a:gd name="T30" fmla="*/ 222 w 849"/>
              <a:gd name="T31" fmla="*/ 152 h 234"/>
              <a:gd name="T32" fmla="*/ 236 w 849"/>
              <a:gd name="T33" fmla="*/ 139 h 234"/>
              <a:gd name="T34" fmla="*/ 250 w 849"/>
              <a:gd name="T35" fmla="*/ 126 h 234"/>
              <a:gd name="T36" fmla="*/ 264 w 849"/>
              <a:gd name="T37" fmla="*/ 112 h 234"/>
              <a:gd name="T38" fmla="*/ 278 w 849"/>
              <a:gd name="T39" fmla="*/ 98 h 234"/>
              <a:gd name="T40" fmla="*/ 292 w 849"/>
              <a:gd name="T41" fmla="*/ 83 h 234"/>
              <a:gd name="T42" fmla="*/ 306 w 849"/>
              <a:gd name="T43" fmla="*/ 69 h 234"/>
              <a:gd name="T44" fmla="*/ 320 w 849"/>
              <a:gd name="T45" fmla="*/ 56 h 234"/>
              <a:gd name="T46" fmla="*/ 334 w 849"/>
              <a:gd name="T47" fmla="*/ 43 h 234"/>
              <a:gd name="T48" fmla="*/ 348 w 849"/>
              <a:gd name="T49" fmla="*/ 32 h 234"/>
              <a:gd name="T50" fmla="*/ 362 w 849"/>
              <a:gd name="T51" fmla="*/ 21 h 234"/>
              <a:gd name="T52" fmla="*/ 376 w 849"/>
              <a:gd name="T53" fmla="*/ 13 h 234"/>
              <a:gd name="T54" fmla="*/ 390 w 849"/>
              <a:gd name="T55" fmla="*/ 6 h 234"/>
              <a:gd name="T56" fmla="*/ 404 w 849"/>
              <a:gd name="T57" fmla="*/ 2 h 234"/>
              <a:gd name="T58" fmla="*/ 418 w 849"/>
              <a:gd name="T59" fmla="*/ 0 h 234"/>
              <a:gd name="T60" fmla="*/ 432 w 849"/>
              <a:gd name="T61" fmla="*/ 0 h 234"/>
              <a:gd name="T62" fmla="*/ 446 w 849"/>
              <a:gd name="T63" fmla="*/ 2 h 234"/>
              <a:gd name="T64" fmla="*/ 460 w 849"/>
              <a:gd name="T65" fmla="*/ 7 h 234"/>
              <a:gd name="T66" fmla="*/ 474 w 849"/>
              <a:gd name="T67" fmla="*/ 14 h 234"/>
              <a:gd name="T68" fmla="*/ 488 w 849"/>
              <a:gd name="T69" fmla="*/ 23 h 234"/>
              <a:gd name="T70" fmla="*/ 502 w 849"/>
              <a:gd name="T71" fmla="*/ 33 h 234"/>
              <a:gd name="T72" fmla="*/ 516 w 849"/>
              <a:gd name="T73" fmla="*/ 45 h 234"/>
              <a:gd name="T74" fmla="*/ 530 w 849"/>
              <a:gd name="T75" fmla="*/ 58 h 234"/>
              <a:gd name="T76" fmla="*/ 544 w 849"/>
              <a:gd name="T77" fmla="*/ 71 h 234"/>
              <a:gd name="T78" fmla="*/ 558 w 849"/>
              <a:gd name="T79" fmla="*/ 86 h 234"/>
              <a:gd name="T80" fmla="*/ 572 w 849"/>
              <a:gd name="T81" fmla="*/ 100 h 234"/>
              <a:gd name="T82" fmla="*/ 586 w 849"/>
              <a:gd name="T83" fmla="*/ 114 h 234"/>
              <a:gd name="T84" fmla="*/ 600 w 849"/>
              <a:gd name="T85" fmla="*/ 128 h 234"/>
              <a:gd name="T86" fmla="*/ 614 w 849"/>
              <a:gd name="T87" fmla="*/ 141 h 234"/>
              <a:gd name="T88" fmla="*/ 628 w 849"/>
              <a:gd name="T89" fmla="*/ 153 h 234"/>
              <a:gd name="T90" fmla="*/ 642 w 849"/>
              <a:gd name="T91" fmla="*/ 165 h 234"/>
              <a:gd name="T92" fmla="*/ 656 w 849"/>
              <a:gd name="T93" fmla="*/ 175 h 234"/>
              <a:gd name="T94" fmla="*/ 670 w 849"/>
              <a:gd name="T95" fmla="*/ 185 h 234"/>
              <a:gd name="T96" fmla="*/ 684 w 849"/>
              <a:gd name="T97" fmla="*/ 193 h 234"/>
              <a:gd name="T98" fmla="*/ 698 w 849"/>
              <a:gd name="T99" fmla="*/ 201 h 234"/>
              <a:gd name="T100" fmla="*/ 712 w 849"/>
              <a:gd name="T101" fmla="*/ 207 h 234"/>
              <a:gd name="T102" fmla="*/ 726 w 849"/>
              <a:gd name="T103" fmla="*/ 213 h 234"/>
              <a:gd name="T104" fmla="*/ 740 w 849"/>
              <a:gd name="T105" fmla="*/ 218 h 234"/>
              <a:gd name="T106" fmla="*/ 754 w 849"/>
              <a:gd name="T107" fmla="*/ 221 h 234"/>
              <a:gd name="T108" fmla="*/ 768 w 849"/>
              <a:gd name="T109" fmla="*/ 225 h 234"/>
              <a:gd name="T110" fmla="*/ 782 w 849"/>
              <a:gd name="T111" fmla="*/ 227 h 234"/>
              <a:gd name="T112" fmla="*/ 796 w 849"/>
              <a:gd name="T113" fmla="*/ 230 h 234"/>
              <a:gd name="T114" fmla="*/ 810 w 849"/>
              <a:gd name="T115" fmla="*/ 231 h 234"/>
              <a:gd name="T116" fmla="*/ 824 w 849"/>
              <a:gd name="T117" fmla="*/ 233 h 234"/>
              <a:gd name="T118" fmla="*/ 838 w 849"/>
              <a:gd name="T119"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9" h="234">
                <a:moveTo>
                  <a:pt x="0" y="234"/>
                </a:moveTo>
                <a:lnTo>
                  <a:pt x="2" y="234"/>
                </a:lnTo>
                <a:lnTo>
                  <a:pt x="4" y="234"/>
                </a:lnTo>
                <a:lnTo>
                  <a:pt x="6" y="234"/>
                </a:lnTo>
                <a:lnTo>
                  <a:pt x="8" y="234"/>
                </a:lnTo>
                <a:lnTo>
                  <a:pt x="10" y="234"/>
                </a:lnTo>
                <a:lnTo>
                  <a:pt x="12" y="234"/>
                </a:lnTo>
                <a:lnTo>
                  <a:pt x="14" y="233"/>
                </a:lnTo>
                <a:lnTo>
                  <a:pt x="16" y="233"/>
                </a:lnTo>
                <a:lnTo>
                  <a:pt x="18" y="233"/>
                </a:lnTo>
                <a:lnTo>
                  <a:pt x="20" y="233"/>
                </a:lnTo>
                <a:lnTo>
                  <a:pt x="22" y="233"/>
                </a:lnTo>
                <a:lnTo>
                  <a:pt x="24" y="233"/>
                </a:lnTo>
                <a:lnTo>
                  <a:pt x="26" y="232"/>
                </a:lnTo>
                <a:lnTo>
                  <a:pt x="28" y="232"/>
                </a:lnTo>
                <a:lnTo>
                  <a:pt x="30" y="232"/>
                </a:lnTo>
                <a:lnTo>
                  <a:pt x="32" y="232"/>
                </a:lnTo>
                <a:lnTo>
                  <a:pt x="34" y="232"/>
                </a:lnTo>
                <a:lnTo>
                  <a:pt x="36" y="232"/>
                </a:lnTo>
                <a:lnTo>
                  <a:pt x="38" y="231"/>
                </a:lnTo>
                <a:lnTo>
                  <a:pt x="40" y="231"/>
                </a:lnTo>
                <a:lnTo>
                  <a:pt x="42" y="231"/>
                </a:lnTo>
                <a:lnTo>
                  <a:pt x="44" y="231"/>
                </a:lnTo>
                <a:lnTo>
                  <a:pt x="46" y="230"/>
                </a:lnTo>
                <a:lnTo>
                  <a:pt x="48" y="230"/>
                </a:lnTo>
                <a:lnTo>
                  <a:pt x="50" y="230"/>
                </a:lnTo>
                <a:lnTo>
                  <a:pt x="52" y="230"/>
                </a:lnTo>
                <a:lnTo>
                  <a:pt x="54" y="229"/>
                </a:lnTo>
                <a:lnTo>
                  <a:pt x="56" y="229"/>
                </a:lnTo>
                <a:lnTo>
                  <a:pt x="58" y="229"/>
                </a:lnTo>
                <a:lnTo>
                  <a:pt x="60" y="228"/>
                </a:lnTo>
                <a:lnTo>
                  <a:pt x="62" y="228"/>
                </a:lnTo>
                <a:lnTo>
                  <a:pt x="64" y="228"/>
                </a:lnTo>
                <a:lnTo>
                  <a:pt x="66" y="227"/>
                </a:lnTo>
                <a:lnTo>
                  <a:pt x="68" y="227"/>
                </a:lnTo>
                <a:lnTo>
                  <a:pt x="70" y="227"/>
                </a:lnTo>
                <a:lnTo>
                  <a:pt x="72" y="226"/>
                </a:lnTo>
                <a:lnTo>
                  <a:pt x="74" y="226"/>
                </a:lnTo>
                <a:lnTo>
                  <a:pt x="76" y="226"/>
                </a:lnTo>
                <a:lnTo>
                  <a:pt x="78" y="225"/>
                </a:lnTo>
                <a:lnTo>
                  <a:pt x="80" y="225"/>
                </a:lnTo>
                <a:lnTo>
                  <a:pt x="82" y="224"/>
                </a:lnTo>
                <a:lnTo>
                  <a:pt x="84" y="224"/>
                </a:lnTo>
                <a:lnTo>
                  <a:pt x="86" y="223"/>
                </a:lnTo>
                <a:lnTo>
                  <a:pt x="88" y="223"/>
                </a:lnTo>
                <a:lnTo>
                  <a:pt x="90" y="222"/>
                </a:lnTo>
                <a:lnTo>
                  <a:pt x="92" y="222"/>
                </a:lnTo>
                <a:lnTo>
                  <a:pt x="94" y="221"/>
                </a:lnTo>
                <a:lnTo>
                  <a:pt x="96" y="221"/>
                </a:lnTo>
                <a:lnTo>
                  <a:pt x="98" y="220"/>
                </a:lnTo>
                <a:lnTo>
                  <a:pt x="100" y="220"/>
                </a:lnTo>
                <a:lnTo>
                  <a:pt x="102" y="219"/>
                </a:lnTo>
                <a:lnTo>
                  <a:pt x="104" y="219"/>
                </a:lnTo>
                <a:lnTo>
                  <a:pt x="106" y="218"/>
                </a:lnTo>
                <a:lnTo>
                  <a:pt x="108" y="218"/>
                </a:lnTo>
                <a:lnTo>
                  <a:pt x="110" y="217"/>
                </a:lnTo>
                <a:lnTo>
                  <a:pt x="112" y="216"/>
                </a:lnTo>
                <a:lnTo>
                  <a:pt x="114" y="216"/>
                </a:lnTo>
                <a:lnTo>
                  <a:pt x="116" y="215"/>
                </a:lnTo>
                <a:lnTo>
                  <a:pt x="118" y="214"/>
                </a:lnTo>
                <a:lnTo>
                  <a:pt x="120" y="214"/>
                </a:lnTo>
                <a:lnTo>
                  <a:pt x="122" y="213"/>
                </a:lnTo>
                <a:lnTo>
                  <a:pt x="124" y="212"/>
                </a:lnTo>
                <a:lnTo>
                  <a:pt x="126" y="211"/>
                </a:lnTo>
                <a:lnTo>
                  <a:pt x="128" y="211"/>
                </a:lnTo>
                <a:lnTo>
                  <a:pt x="130" y="210"/>
                </a:lnTo>
                <a:lnTo>
                  <a:pt x="132" y="209"/>
                </a:lnTo>
                <a:lnTo>
                  <a:pt x="134" y="208"/>
                </a:lnTo>
                <a:lnTo>
                  <a:pt x="136" y="207"/>
                </a:lnTo>
                <a:lnTo>
                  <a:pt x="138" y="206"/>
                </a:lnTo>
                <a:lnTo>
                  <a:pt x="140" y="205"/>
                </a:lnTo>
                <a:lnTo>
                  <a:pt x="142" y="205"/>
                </a:lnTo>
                <a:lnTo>
                  <a:pt x="144" y="204"/>
                </a:lnTo>
                <a:lnTo>
                  <a:pt x="146" y="203"/>
                </a:lnTo>
                <a:lnTo>
                  <a:pt x="148" y="202"/>
                </a:lnTo>
                <a:lnTo>
                  <a:pt x="150" y="201"/>
                </a:lnTo>
                <a:lnTo>
                  <a:pt x="152" y="200"/>
                </a:lnTo>
                <a:lnTo>
                  <a:pt x="154" y="199"/>
                </a:lnTo>
                <a:lnTo>
                  <a:pt x="156" y="198"/>
                </a:lnTo>
                <a:lnTo>
                  <a:pt x="158" y="197"/>
                </a:lnTo>
                <a:lnTo>
                  <a:pt x="160" y="196"/>
                </a:lnTo>
                <a:lnTo>
                  <a:pt x="162" y="194"/>
                </a:lnTo>
                <a:lnTo>
                  <a:pt x="164" y="193"/>
                </a:lnTo>
                <a:lnTo>
                  <a:pt x="166" y="192"/>
                </a:lnTo>
                <a:lnTo>
                  <a:pt x="168" y="191"/>
                </a:lnTo>
                <a:lnTo>
                  <a:pt x="170" y="190"/>
                </a:lnTo>
                <a:lnTo>
                  <a:pt x="172" y="189"/>
                </a:lnTo>
                <a:lnTo>
                  <a:pt x="174" y="187"/>
                </a:lnTo>
                <a:lnTo>
                  <a:pt x="176" y="186"/>
                </a:lnTo>
                <a:lnTo>
                  <a:pt x="178" y="185"/>
                </a:lnTo>
                <a:lnTo>
                  <a:pt x="180" y="184"/>
                </a:lnTo>
                <a:lnTo>
                  <a:pt x="182" y="182"/>
                </a:lnTo>
                <a:lnTo>
                  <a:pt x="184" y="181"/>
                </a:lnTo>
                <a:lnTo>
                  <a:pt x="186" y="179"/>
                </a:lnTo>
                <a:lnTo>
                  <a:pt x="188" y="178"/>
                </a:lnTo>
                <a:lnTo>
                  <a:pt x="190" y="177"/>
                </a:lnTo>
                <a:lnTo>
                  <a:pt x="192" y="175"/>
                </a:lnTo>
                <a:lnTo>
                  <a:pt x="194" y="174"/>
                </a:lnTo>
                <a:lnTo>
                  <a:pt x="196" y="172"/>
                </a:lnTo>
                <a:lnTo>
                  <a:pt x="198" y="171"/>
                </a:lnTo>
                <a:lnTo>
                  <a:pt x="200" y="169"/>
                </a:lnTo>
                <a:lnTo>
                  <a:pt x="202" y="168"/>
                </a:lnTo>
                <a:lnTo>
                  <a:pt x="204" y="166"/>
                </a:lnTo>
                <a:lnTo>
                  <a:pt x="206" y="165"/>
                </a:lnTo>
                <a:lnTo>
                  <a:pt x="208" y="163"/>
                </a:lnTo>
                <a:lnTo>
                  <a:pt x="210" y="162"/>
                </a:lnTo>
                <a:lnTo>
                  <a:pt x="212" y="160"/>
                </a:lnTo>
                <a:lnTo>
                  <a:pt x="214" y="158"/>
                </a:lnTo>
                <a:lnTo>
                  <a:pt x="216" y="157"/>
                </a:lnTo>
                <a:lnTo>
                  <a:pt x="218" y="155"/>
                </a:lnTo>
                <a:lnTo>
                  <a:pt x="220" y="153"/>
                </a:lnTo>
                <a:lnTo>
                  <a:pt x="222" y="152"/>
                </a:lnTo>
                <a:lnTo>
                  <a:pt x="224" y="150"/>
                </a:lnTo>
                <a:lnTo>
                  <a:pt x="226" y="148"/>
                </a:lnTo>
                <a:lnTo>
                  <a:pt x="228" y="146"/>
                </a:lnTo>
                <a:lnTo>
                  <a:pt x="230" y="144"/>
                </a:lnTo>
                <a:lnTo>
                  <a:pt x="232" y="143"/>
                </a:lnTo>
                <a:lnTo>
                  <a:pt x="234" y="141"/>
                </a:lnTo>
                <a:lnTo>
                  <a:pt x="236" y="139"/>
                </a:lnTo>
                <a:lnTo>
                  <a:pt x="238" y="137"/>
                </a:lnTo>
                <a:lnTo>
                  <a:pt x="240" y="135"/>
                </a:lnTo>
                <a:lnTo>
                  <a:pt x="242" y="133"/>
                </a:lnTo>
                <a:lnTo>
                  <a:pt x="244" y="131"/>
                </a:lnTo>
                <a:lnTo>
                  <a:pt x="246" y="130"/>
                </a:lnTo>
                <a:lnTo>
                  <a:pt x="248" y="128"/>
                </a:lnTo>
                <a:lnTo>
                  <a:pt x="250" y="126"/>
                </a:lnTo>
                <a:lnTo>
                  <a:pt x="252" y="124"/>
                </a:lnTo>
                <a:lnTo>
                  <a:pt x="254" y="122"/>
                </a:lnTo>
                <a:lnTo>
                  <a:pt x="256" y="120"/>
                </a:lnTo>
                <a:lnTo>
                  <a:pt x="258" y="118"/>
                </a:lnTo>
                <a:lnTo>
                  <a:pt x="260" y="116"/>
                </a:lnTo>
                <a:lnTo>
                  <a:pt x="262" y="114"/>
                </a:lnTo>
                <a:lnTo>
                  <a:pt x="264" y="112"/>
                </a:lnTo>
                <a:lnTo>
                  <a:pt x="266" y="110"/>
                </a:lnTo>
                <a:lnTo>
                  <a:pt x="268" y="108"/>
                </a:lnTo>
                <a:lnTo>
                  <a:pt x="270" y="106"/>
                </a:lnTo>
                <a:lnTo>
                  <a:pt x="272" y="104"/>
                </a:lnTo>
                <a:lnTo>
                  <a:pt x="274" y="102"/>
                </a:lnTo>
                <a:lnTo>
                  <a:pt x="276" y="100"/>
                </a:lnTo>
                <a:lnTo>
                  <a:pt x="278" y="98"/>
                </a:lnTo>
                <a:lnTo>
                  <a:pt x="280" y="96"/>
                </a:lnTo>
                <a:lnTo>
                  <a:pt x="282" y="94"/>
                </a:lnTo>
                <a:lnTo>
                  <a:pt x="284" y="92"/>
                </a:lnTo>
                <a:lnTo>
                  <a:pt x="286" y="90"/>
                </a:lnTo>
                <a:lnTo>
                  <a:pt x="288" y="88"/>
                </a:lnTo>
                <a:lnTo>
                  <a:pt x="290" y="86"/>
                </a:lnTo>
                <a:lnTo>
                  <a:pt x="292" y="83"/>
                </a:lnTo>
                <a:lnTo>
                  <a:pt x="294" y="81"/>
                </a:lnTo>
                <a:lnTo>
                  <a:pt x="296" y="79"/>
                </a:lnTo>
                <a:lnTo>
                  <a:pt x="298" y="77"/>
                </a:lnTo>
                <a:lnTo>
                  <a:pt x="300" y="75"/>
                </a:lnTo>
                <a:lnTo>
                  <a:pt x="302" y="73"/>
                </a:lnTo>
                <a:lnTo>
                  <a:pt x="304" y="71"/>
                </a:lnTo>
                <a:lnTo>
                  <a:pt x="306" y="69"/>
                </a:lnTo>
                <a:lnTo>
                  <a:pt x="308" y="67"/>
                </a:lnTo>
                <a:lnTo>
                  <a:pt x="310" y="66"/>
                </a:lnTo>
                <a:lnTo>
                  <a:pt x="312" y="64"/>
                </a:lnTo>
                <a:lnTo>
                  <a:pt x="314" y="62"/>
                </a:lnTo>
                <a:lnTo>
                  <a:pt x="316" y="60"/>
                </a:lnTo>
                <a:lnTo>
                  <a:pt x="318" y="58"/>
                </a:lnTo>
                <a:lnTo>
                  <a:pt x="320" y="56"/>
                </a:lnTo>
                <a:lnTo>
                  <a:pt x="322" y="54"/>
                </a:lnTo>
                <a:lnTo>
                  <a:pt x="324" y="52"/>
                </a:lnTo>
                <a:lnTo>
                  <a:pt x="326" y="50"/>
                </a:lnTo>
                <a:lnTo>
                  <a:pt x="328" y="48"/>
                </a:lnTo>
                <a:lnTo>
                  <a:pt x="330" y="47"/>
                </a:lnTo>
                <a:lnTo>
                  <a:pt x="332" y="45"/>
                </a:lnTo>
                <a:lnTo>
                  <a:pt x="334" y="43"/>
                </a:lnTo>
                <a:lnTo>
                  <a:pt x="336" y="41"/>
                </a:lnTo>
                <a:lnTo>
                  <a:pt x="338" y="40"/>
                </a:lnTo>
                <a:lnTo>
                  <a:pt x="340" y="38"/>
                </a:lnTo>
                <a:lnTo>
                  <a:pt x="342" y="36"/>
                </a:lnTo>
                <a:lnTo>
                  <a:pt x="344" y="35"/>
                </a:lnTo>
                <a:lnTo>
                  <a:pt x="346" y="33"/>
                </a:lnTo>
                <a:lnTo>
                  <a:pt x="348" y="32"/>
                </a:lnTo>
                <a:lnTo>
                  <a:pt x="350" y="30"/>
                </a:lnTo>
                <a:lnTo>
                  <a:pt x="352" y="28"/>
                </a:lnTo>
                <a:lnTo>
                  <a:pt x="354" y="27"/>
                </a:lnTo>
                <a:lnTo>
                  <a:pt x="356" y="26"/>
                </a:lnTo>
                <a:lnTo>
                  <a:pt x="358" y="24"/>
                </a:lnTo>
                <a:lnTo>
                  <a:pt x="360" y="23"/>
                </a:lnTo>
                <a:lnTo>
                  <a:pt x="362" y="21"/>
                </a:lnTo>
                <a:lnTo>
                  <a:pt x="364" y="20"/>
                </a:lnTo>
                <a:lnTo>
                  <a:pt x="366" y="19"/>
                </a:lnTo>
                <a:lnTo>
                  <a:pt x="368" y="17"/>
                </a:lnTo>
                <a:lnTo>
                  <a:pt x="370" y="16"/>
                </a:lnTo>
                <a:lnTo>
                  <a:pt x="372" y="15"/>
                </a:lnTo>
                <a:lnTo>
                  <a:pt x="374" y="14"/>
                </a:lnTo>
                <a:lnTo>
                  <a:pt x="376" y="13"/>
                </a:lnTo>
                <a:lnTo>
                  <a:pt x="378" y="12"/>
                </a:lnTo>
                <a:lnTo>
                  <a:pt x="380" y="11"/>
                </a:lnTo>
                <a:lnTo>
                  <a:pt x="382" y="10"/>
                </a:lnTo>
                <a:lnTo>
                  <a:pt x="384" y="9"/>
                </a:lnTo>
                <a:lnTo>
                  <a:pt x="386" y="8"/>
                </a:lnTo>
                <a:lnTo>
                  <a:pt x="388" y="7"/>
                </a:lnTo>
                <a:lnTo>
                  <a:pt x="390" y="6"/>
                </a:lnTo>
                <a:lnTo>
                  <a:pt x="392" y="6"/>
                </a:lnTo>
                <a:lnTo>
                  <a:pt x="394" y="5"/>
                </a:lnTo>
                <a:lnTo>
                  <a:pt x="396" y="4"/>
                </a:lnTo>
                <a:lnTo>
                  <a:pt x="398" y="4"/>
                </a:lnTo>
                <a:lnTo>
                  <a:pt x="400" y="3"/>
                </a:lnTo>
                <a:lnTo>
                  <a:pt x="402" y="2"/>
                </a:lnTo>
                <a:lnTo>
                  <a:pt x="404" y="2"/>
                </a:lnTo>
                <a:lnTo>
                  <a:pt x="406" y="1"/>
                </a:lnTo>
                <a:lnTo>
                  <a:pt x="408" y="1"/>
                </a:lnTo>
                <a:lnTo>
                  <a:pt x="410" y="1"/>
                </a:lnTo>
                <a:lnTo>
                  <a:pt x="412" y="0"/>
                </a:lnTo>
                <a:lnTo>
                  <a:pt x="414" y="0"/>
                </a:lnTo>
                <a:lnTo>
                  <a:pt x="416" y="0"/>
                </a:lnTo>
                <a:lnTo>
                  <a:pt x="418" y="0"/>
                </a:lnTo>
                <a:lnTo>
                  <a:pt x="420" y="0"/>
                </a:lnTo>
                <a:lnTo>
                  <a:pt x="422" y="0"/>
                </a:lnTo>
                <a:lnTo>
                  <a:pt x="424" y="0"/>
                </a:lnTo>
                <a:lnTo>
                  <a:pt x="426" y="0"/>
                </a:lnTo>
                <a:lnTo>
                  <a:pt x="428" y="0"/>
                </a:lnTo>
                <a:lnTo>
                  <a:pt x="430" y="0"/>
                </a:lnTo>
                <a:lnTo>
                  <a:pt x="432" y="0"/>
                </a:lnTo>
                <a:lnTo>
                  <a:pt x="434" y="0"/>
                </a:lnTo>
                <a:lnTo>
                  <a:pt x="436" y="0"/>
                </a:lnTo>
                <a:lnTo>
                  <a:pt x="438" y="1"/>
                </a:lnTo>
                <a:lnTo>
                  <a:pt x="440" y="1"/>
                </a:lnTo>
                <a:lnTo>
                  <a:pt x="442" y="1"/>
                </a:lnTo>
                <a:lnTo>
                  <a:pt x="444" y="2"/>
                </a:lnTo>
                <a:lnTo>
                  <a:pt x="446" y="2"/>
                </a:lnTo>
                <a:lnTo>
                  <a:pt x="448" y="3"/>
                </a:lnTo>
                <a:lnTo>
                  <a:pt x="450" y="4"/>
                </a:lnTo>
                <a:lnTo>
                  <a:pt x="452" y="4"/>
                </a:lnTo>
                <a:lnTo>
                  <a:pt x="454" y="5"/>
                </a:lnTo>
                <a:lnTo>
                  <a:pt x="456" y="6"/>
                </a:lnTo>
                <a:lnTo>
                  <a:pt x="458" y="6"/>
                </a:lnTo>
                <a:lnTo>
                  <a:pt x="460" y="7"/>
                </a:lnTo>
                <a:lnTo>
                  <a:pt x="462" y="8"/>
                </a:lnTo>
                <a:lnTo>
                  <a:pt x="464" y="9"/>
                </a:lnTo>
                <a:lnTo>
                  <a:pt x="466" y="10"/>
                </a:lnTo>
                <a:lnTo>
                  <a:pt x="468" y="11"/>
                </a:lnTo>
                <a:lnTo>
                  <a:pt x="470" y="12"/>
                </a:lnTo>
                <a:lnTo>
                  <a:pt x="472" y="13"/>
                </a:lnTo>
                <a:lnTo>
                  <a:pt x="474" y="14"/>
                </a:lnTo>
                <a:lnTo>
                  <a:pt x="476" y="15"/>
                </a:lnTo>
                <a:lnTo>
                  <a:pt x="478" y="16"/>
                </a:lnTo>
                <a:lnTo>
                  <a:pt x="480" y="17"/>
                </a:lnTo>
                <a:lnTo>
                  <a:pt x="482" y="19"/>
                </a:lnTo>
                <a:lnTo>
                  <a:pt x="484" y="20"/>
                </a:lnTo>
                <a:lnTo>
                  <a:pt x="486" y="21"/>
                </a:lnTo>
                <a:lnTo>
                  <a:pt x="488" y="23"/>
                </a:lnTo>
                <a:lnTo>
                  <a:pt x="490" y="24"/>
                </a:lnTo>
                <a:lnTo>
                  <a:pt x="492" y="26"/>
                </a:lnTo>
                <a:lnTo>
                  <a:pt x="494" y="27"/>
                </a:lnTo>
                <a:lnTo>
                  <a:pt x="496" y="28"/>
                </a:lnTo>
                <a:lnTo>
                  <a:pt x="498" y="30"/>
                </a:lnTo>
                <a:lnTo>
                  <a:pt x="500" y="32"/>
                </a:lnTo>
                <a:lnTo>
                  <a:pt x="502" y="33"/>
                </a:lnTo>
                <a:lnTo>
                  <a:pt x="504" y="35"/>
                </a:lnTo>
                <a:lnTo>
                  <a:pt x="506" y="36"/>
                </a:lnTo>
                <a:lnTo>
                  <a:pt x="508" y="38"/>
                </a:lnTo>
                <a:lnTo>
                  <a:pt x="510" y="40"/>
                </a:lnTo>
                <a:lnTo>
                  <a:pt x="512" y="41"/>
                </a:lnTo>
                <a:lnTo>
                  <a:pt x="514" y="43"/>
                </a:lnTo>
                <a:lnTo>
                  <a:pt x="516" y="45"/>
                </a:lnTo>
                <a:lnTo>
                  <a:pt x="518" y="47"/>
                </a:lnTo>
                <a:lnTo>
                  <a:pt x="520" y="48"/>
                </a:lnTo>
                <a:lnTo>
                  <a:pt x="522" y="50"/>
                </a:lnTo>
                <a:lnTo>
                  <a:pt x="524" y="52"/>
                </a:lnTo>
                <a:lnTo>
                  <a:pt x="526" y="54"/>
                </a:lnTo>
                <a:lnTo>
                  <a:pt x="528" y="56"/>
                </a:lnTo>
                <a:lnTo>
                  <a:pt x="530" y="58"/>
                </a:lnTo>
                <a:lnTo>
                  <a:pt x="532" y="60"/>
                </a:lnTo>
                <a:lnTo>
                  <a:pt x="534" y="62"/>
                </a:lnTo>
                <a:lnTo>
                  <a:pt x="536" y="64"/>
                </a:lnTo>
                <a:lnTo>
                  <a:pt x="538" y="66"/>
                </a:lnTo>
                <a:lnTo>
                  <a:pt x="540" y="67"/>
                </a:lnTo>
                <a:lnTo>
                  <a:pt x="542" y="69"/>
                </a:lnTo>
                <a:lnTo>
                  <a:pt x="544" y="71"/>
                </a:lnTo>
                <a:lnTo>
                  <a:pt x="546" y="73"/>
                </a:lnTo>
                <a:lnTo>
                  <a:pt x="548" y="75"/>
                </a:lnTo>
                <a:lnTo>
                  <a:pt x="550" y="77"/>
                </a:lnTo>
                <a:lnTo>
                  <a:pt x="552" y="79"/>
                </a:lnTo>
                <a:lnTo>
                  <a:pt x="554" y="81"/>
                </a:lnTo>
                <a:lnTo>
                  <a:pt x="556" y="83"/>
                </a:lnTo>
                <a:lnTo>
                  <a:pt x="558" y="86"/>
                </a:lnTo>
                <a:lnTo>
                  <a:pt x="560" y="88"/>
                </a:lnTo>
                <a:lnTo>
                  <a:pt x="562" y="90"/>
                </a:lnTo>
                <a:lnTo>
                  <a:pt x="564" y="92"/>
                </a:lnTo>
                <a:lnTo>
                  <a:pt x="566" y="94"/>
                </a:lnTo>
                <a:lnTo>
                  <a:pt x="568" y="96"/>
                </a:lnTo>
                <a:lnTo>
                  <a:pt x="570" y="98"/>
                </a:lnTo>
                <a:lnTo>
                  <a:pt x="572" y="100"/>
                </a:lnTo>
                <a:lnTo>
                  <a:pt x="574" y="102"/>
                </a:lnTo>
                <a:lnTo>
                  <a:pt x="576" y="104"/>
                </a:lnTo>
                <a:lnTo>
                  <a:pt x="578" y="106"/>
                </a:lnTo>
                <a:lnTo>
                  <a:pt x="580" y="108"/>
                </a:lnTo>
                <a:lnTo>
                  <a:pt x="582" y="110"/>
                </a:lnTo>
                <a:lnTo>
                  <a:pt x="584" y="112"/>
                </a:lnTo>
                <a:lnTo>
                  <a:pt x="586" y="114"/>
                </a:lnTo>
                <a:lnTo>
                  <a:pt x="588" y="116"/>
                </a:lnTo>
                <a:lnTo>
                  <a:pt x="590" y="118"/>
                </a:lnTo>
                <a:lnTo>
                  <a:pt x="592" y="120"/>
                </a:lnTo>
                <a:lnTo>
                  <a:pt x="594" y="122"/>
                </a:lnTo>
                <a:lnTo>
                  <a:pt x="596" y="124"/>
                </a:lnTo>
                <a:lnTo>
                  <a:pt x="598" y="126"/>
                </a:lnTo>
                <a:lnTo>
                  <a:pt x="600" y="128"/>
                </a:lnTo>
                <a:lnTo>
                  <a:pt x="602" y="130"/>
                </a:lnTo>
                <a:lnTo>
                  <a:pt x="604" y="131"/>
                </a:lnTo>
                <a:lnTo>
                  <a:pt x="606" y="133"/>
                </a:lnTo>
                <a:lnTo>
                  <a:pt x="608" y="135"/>
                </a:lnTo>
                <a:lnTo>
                  <a:pt x="610" y="137"/>
                </a:lnTo>
                <a:lnTo>
                  <a:pt x="612" y="139"/>
                </a:lnTo>
                <a:lnTo>
                  <a:pt x="614" y="141"/>
                </a:lnTo>
                <a:lnTo>
                  <a:pt x="616" y="143"/>
                </a:lnTo>
                <a:lnTo>
                  <a:pt x="618" y="144"/>
                </a:lnTo>
                <a:lnTo>
                  <a:pt x="620" y="146"/>
                </a:lnTo>
                <a:lnTo>
                  <a:pt x="622" y="148"/>
                </a:lnTo>
                <a:lnTo>
                  <a:pt x="624" y="150"/>
                </a:lnTo>
                <a:lnTo>
                  <a:pt x="626" y="152"/>
                </a:lnTo>
                <a:lnTo>
                  <a:pt x="628" y="153"/>
                </a:lnTo>
                <a:lnTo>
                  <a:pt x="630" y="155"/>
                </a:lnTo>
                <a:lnTo>
                  <a:pt x="632" y="157"/>
                </a:lnTo>
                <a:lnTo>
                  <a:pt x="634" y="158"/>
                </a:lnTo>
                <a:lnTo>
                  <a:pt x="636" y="160"/>
                </a:lnTo>
                <a:lnTo>
                  <a:pt x="638" y="162"/>
                </a:lnTo>
                <a:lnTo>
                  <a:pt x="640" y="163"/>
                </a:lnTo>
                <a:lnTo>
                  <a:pt x="642" y="165"/>
                </a:lnTo>
                <a:lnTo>
                  <a:pt x="644" y="166"/>
                </a:lnTo>
                <a:lnTo>
                  <a:pt x="646" y="168"/>
                </a:lnTo>
                <a:lnTo>
                  <a:pt x="648" y="169"/>
                </a:lnTo>
                <a:lnTo>
                  <a:pt x="650" y="171"/>
                </a:lnTo>
                <a:lnTo>
                  <a:pt x="652" y="172"/>
                </a:lnTo>
                <a:lnTo>
                  <a:pt x="654" y="174"/>
                </a:lnTo>
                <a:lnTo>
                  <a:pt x="656" y="175"/>
                </a:lnTo>
                <a:lnTo>
                  <a:pt x="658" y="177"/>
                </a:lnTo>
                <a:lnTo>
                  <a:pt x="660" y="178"/>
                </a:lnTo>
                <a:lnTo>
                  <a:pt x="662" y="179"/>
                </a:lnTo>
                <a:lnTo>
                  <a:pt x="664" y="181"/>
                </a:lnTo>
                <a:lnTo>
                  <a:pt x="666" y="182"/>
                </a:lnTo>
                <a:lnTo>
                  <a:pt x="668" y="184"/>
                </a:lnTo>
                <a:lnTo>
                  <a:pt x="670" y="185"/>
                </a:lnTo>
                <a:lnTo>
                  <a:pt x="672" y="186"/>
                </a:lnTo>
                <a:lnTo>
                  <a:pt x="674" y="187"/>
                </a:lnTo>
                <a:lnTo>
                  <a:pt x="676" y="189"/>
                </a:lnTo>
                <a:lnTo>
                  <a:pt x="678" y="190"/>
                </a:lnTo>
                <a:lnTo>
                  <a:pt x="680" y="191"/>
                </a:lnTo>
                <a:lnTo>
                  <a:pt x="682" y="192"/>
                </a:lnTo>
                <a:lnTo>
                  <a:pt x="684" y="193"/>
                </a:lnTo>
                <a:lnTo>
                  <a:pt x="686" y="194"/>
                </a:lnTo>
                <a:lnTo>
                  <a:pt x="688" y="196"/>
                </a:lnTo>
                <a:lnTo>
                  <a:pt x="690" y="197"/>
                </a:lnTo>
                <a:lnTo>
                  <a:pt x="692" y="198"/>
                </a:lnTo>
                <a:lnTo>
                  <a:pt x="694" y="199"/>
                </a:lnTo>
                <a:lnTo>
                  <a:pt x="696" y="200"/>
                </a:lnTo>
                <a:lnTo>
                  <a:pt x="698" y="201"/>
                </a:lnTo>
                <a:lnTo>
                  <a:pt x="700" y="202"/>
                </a:lnTo>
                <a:lnTo>
                  <a:pt x="702" y="203"/>
                </a:lnTo>
                <a:lnTo>
                  <a:pt x="704" y="204"/>
                </a:lnTo>
                <a:lnTo>
                  <a:pt x="706" y="205"/>
                </a:lnTo>
                <a:lnTo>
                  <a:pt x="708" y="205"/>
                </a:lnTo>
                <a:lnTo>
                  <a:pt x="710" y="206"/>
                </a:lnTo>
                <a:lnTo>
                  <a:pt x="712" y="207"/>
                </a:lnTo>
                <a:lnTo>
                  <a:pt x="714" y="208"/>
                </a:lnTo>
                <a:lnTo>
                  <a:pt x="716" y="209"/>
                </a:lnTo>
                <a:lnTo>
                  <a:pt x="718" y="210"/>
                </a:lnTo>
                <a:lnTo>
                  <a:pt x="720" y="211"/>
                </a:lnTo>
                <a:lnTo>
                  <a:pt x="722" y="211"/>
                </a:lnTo>
                <a:lnTo>
                  <a:pt x="724" y="212"/>
                </a:lnTo>
                <a:lnTo>
                  <a:pt x="726" y="213"/>
                </a:lnTo>
                <a:lnTo>
                  <a:pt x="728" y="214"/>
                </a:lnTo>
                <a:lnTo>
                  <a:pt x="730" y="214"/>
                </a:lnTo>
                <a:lnTo>
                  <a:pt x="732" y="215"/>
                </a:lnTo>
                <a:lnTo>
                  <a:pt x="734" y="216"/>
                </a:lnTo>
                <a:lnTo>
                  <a:pt x="736" y="216"/>
                </a:lnTo>
                <a:lnTo>
                  <a:pt x="738" y="217"/>
                </a:lnTo>
                <a:lnTo>
                  <a:pt x="740" y="218"/>
                </a:lnTo>
                <a:lnTo>
                  <a:pt x="742" y="218"/>
                </a:lnTo>
                <a:lnTo>
                  <a:pt x="744" y="219"/>
                </a:lnTo>
                <a:lnTo>
                  <a:pt x="746" y="219"/>
                </a:lnTo>
                <a:lnTo>
                  <a:pt x="748" y="220"/>
                </a:lnTo>
                <a:lnTo>
                  <a:pt x="750" y="220"/>
                </a:lnTo>
                <a:lnTo>
                  <a:pt x="752" y="221"/>
                </a:lnTo>
                <a:lnTo>
                  <a:pt x="754" y="221"/>
                </a:lnTo>
                <a:lnTo>
                  <a:pt x="756" y="222"/>
                </a:lnTo>
                <a:lnTo>
                  <a:pt x="758" y="222"/>
                </a:lnTo>
                <a:lnTo>
                  <a:pt x="760" y="223"/>
                </a:lnTo>
                <a:lnTo>
                  <a:pt x="762" y="223"/>
                </a:lnTo>
                <a:lnTo>
                  <a:pt x="764" y="224"/>
                </a:lnTo>
                <a:lnTo>
                  <a:pt x="766" y="224"/>
                </a:lnTo>
                <a:lnTo>
                  <a:pt x="768" y="225"/>
                </a:lnTo>
                <a:lnTo>
                  <a:pt x="770" y="225"/>
                </a:lnTo>
                <a:lnTo>
                  <a:pt x="772" y="226"/>
                </a:lnTo>
                <a:lnTo>
                  <a:pt x="774" y="226"/>
                </a:lnTo>
                <a:lnTo>
                  <a:pt x="776" y="226"/>
                </a:lnTo>
                <a:lnTo>
                  <a:pt x="778" y="227"/>
                </a:lnTo>
                <a:lnTo>
                  <a:pt x="780" y="227"/>
                </a:lnTo>
                <a:lnTo>
                  <a:pt x="782" y="227"/>
                </a:lnTo>
                <a:lnTo>
                  <a:pt x="784" y="228"/>
                </a:lnTo>
                <a:lnTo>
                  <a:pt x="786" y="228"/>
                </a:lnTo>
                <a:lnTo>
                  <a:pt x="788" y="228"/>
                </a:lnTo>
                <a:lnTo>
                  <a:pt x="790" y="229"/>
                </a:lnTo>
                <a:lnTo>
                  <a:pt x="792" y="229"/>
                </a:lnTo>
                <a:lnTo>
                  <a:pt x="794" y="229"/>
                </a:lnTo>
                <a:lnTo>
                  <a:pt x="796" y="230"/>
                </a:lnTo>
                <a:lnTo>
                  <a:pt x="798" y="230"/>
                </a:lnTo>
                <a:lnTo>
                  <a:pt x="800" y="230"/>
                </a:lnTo>
                <a:lnTo>
                  <a:pt x="802" y="230"/>
                </a:lnTo>
                <a:lnTo>
                  <a:pt x="804" y="231"/>
                </a:lnTo>
                <a:lnTo>
                  <a:pt x="806" y="231"/>
                </a:lnTo>
                <a:lnTo>
                  <a:pt x="808" y="231"/>
                </a:lnTo>
                <a:lnTo>
                  <a:pt x="810" y="231"/>
                </a:lnTo>
                <a:lnTo>
                  <a:pt x="812" y="232"/>
                </a:lnTo>
                <a:lnTo>
                  <a:pt x="814" y="232"/>
                </a:lnTo>
                <a:lnTo>
                  <a:pt x="816" y="232"/>
                </a:lnTo>
                <a:lnTo>
                  <a:pt x="818" y="232"/>
                </a:lnTo>
                <a:lnTo>
                  <a:pt x="820" y="232"/>
                </a:lnTo>
                <a:lnTo>
                  <a:pt x="822" y="232"/>
                </a:lnTo>
                <a:lnTo>
                  <a:pt x="824" y="233"/>
                </a:lnTo>
                <a:lnTo>
                  <a:pt x="826" y="233"/>
                </a:lnTo>
                <a:lnTo>
                  <a:pt x="828" y="233"/>
                </a:lnTo>
                <a:lnTo>
                  <a:pt x="830" y="233"/>
                </a:lnTo>
                <a:lnTo>
                  <a:pt x="832" y="233"/>
                </a:lnTo>
                <a:lnTo>
                  <a:pt x="834" y="233"/>
                </a:lnTo>
                <a:lnTo>
                  <a:pt x="836" y="234"/>
                </a:lnTo>
                <a:lnTo>
                  <a:pt x="838" y="234"/>
                </a:lnTo>
                <a:lnTo>
                  <a:pt x="840" y="234"/>
                </a:lnTo>
                <a:lnTo>
                  <a:pt x="842" y="234"/>
                </a:lnTo>
                <a:lnTo>
                  <a:pt x="844" y="234"/>
                </a:lnTo>
                <a:lnTo>
                  <a:pt x="846" y="234"/>
                </a:lnTo>
                <a:lnTo>
                  <a:pt x="848" y="234"/>
                </a:lnTo>
                <a:lnTo>
                  <a:pt x="849" y="234"/>
                </a:lnTo>
              </a:path>
            </a:pathLst>
          </a:custGeom>
          <a:noFill/>
          <a:ln w="285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grpSp>
        <p:nvGrpSpPr>
          <p:cNvPr id="17" name="Group 16">
            <a:extLst>
              <a:ext uri="{FF2B5EF4-FFF2-40B4-BE49-F238E27FC236}">
                <a16:creationId xmlns:a16="http://schemas.microsoft.com/office/drawing/2014/main" id="{D7844EE2-B232-4133-956A-99E64EF2E480}"/>
              </a:ext>
            </a:extLst>
          </p:cNvPr>
          <p:cNvGrpSpPr/>
          <p:nvPr/>
        </p:nvGrpSpPr>
        <p:grpSpPr>
          <a:xfrm>
            <a:off x="458928" y="3832225"/>
            <a:ext cx="2908208" cy="1404937"/>
            <a:chOff x="458928" y="3832225"/>
            <a:chExt cx="2908208" cy="1404937"/>
          </a:xfrm>
        </p:grpSpPr>
        <p:cxnSp>
          <p:nvCxnSpPr>
            <p:cNvPr id="5" name="Straight Arrow Connector 4">
              <a:extLst>
                <a:ext uri="{FF2B5EF4-FFF2-40B4-BE49-F238E27FC236}">
                  <a16:creationId xmlns:a16="http://schemas.microsoft.com/office/drawing/2014/main" id="{A1A66DCA-C305-48C3-90CA-2B2EC283DA99}"/>
                </a:ext>
              </a:extLst>
            </p:cNvPr>
            <p:cNvCxnSpPr/>
            <p:nvPr/>
          </p:nvCxnSpPr>
          <p:spPr bwMode="auto">
            <a:xfrm rot="5400000" flipH="1" flipV="1">
              <a:off x="-229866" y="4527550"/>
              <a:ext cx="1392238" cy="1588"/>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E5E6F54F-F320-4164-8F57-7E6B1BED2A21}"/>
                </a:ext>
              </a:extLst>
            </p:cNvPr>
            <p:cNvCxnSpPr>
              <a:cxnSpLocks/>
            </p:cNvCxnSpPr>
            <p:nvPr/>
          </p:nvCxnSpPr>
          <p:spPr bwMode="auto">
            <a:xfrm flipV="1">
              <a:off x="458928" y="5222875"/>
              <a:ext cx="2908208" cy="14287"/>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42C753-0004-4969-8F4A-927B23FF601E}"/>
                </a:ext>
              </a:extLst>
            </p:cNvPr>
            <p:cNvSpPr/>
            <p:nvPr/>
          </p:nvSpPr>
          <p:spPr bwMode="auto">
            <a:xfrm>
              <a:off x="909454" y="4449763"/>
              <a:ext cx="290512" cy="773112"/>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sp>
          <p:nvSpPr>
            <p:cNvPr id="10" name="Rectangle 9">
              <a:extLst>
                <a:ext uri="{FF2B5EF4-FFF2-40B4-BE49-F238E27FC236}">
                  <a16:creationId xmlns:a16="http://schemas.microsoft.com/office/drawing/2014/main" id="{060FF181-50A9-4527-A019-2205EF585BA2}"/>
                </a:ext>
              </a:extLst>
            </p:cNvPr>
            <p:cNvSpPr/>
            <p:nvPr/>
          </p:nvSpPr>
          <p:spPr bwMode="auto">
            <a:xfrm>
              <a:off x="1199966" y="4192588"/>
              <a:ext cx="292100" cy="1030287"/>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sp>
          <p:nvSpPr>
            <p:cNvPr id="11" name="Rectangle 10">
              <a:extLst>
                <a:ext uri="{FF2B5EF4-FFF2-40B4-BE49-F238E27FC236}">
                  <a16:creationId xmlns:a16="http://schemas.microsoft.com/office/drawing/2014/main" id="{D6D89FBA-6007-445C-A8BA-D108CE72893D}"/>
                </a:ext>
              </a:extLst>
            </p:cNvPr>
            <p:cNvSpPr/>
            <p:nvPr/>
          </p:nvSpPr>
          <p:spPr bwMode="auto">
            <a:xfrm>
              <a:off x="1492066" y="4398963"/>
              <a:ext cx="292100" cy="823912"/>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sp>
          <p:nvSpPr>
            <p:cNvPr id="12" name="Rectangle 11">
              <a:extLst>
                <a:ext uri="{FF2B5EF4-FFF2-40B4-BE49-F238E27FC236}">
                  <a16:creationId xmlns:a16="http://schemas.microsoft.com/office/drawing/2014/main" id="{A772C611-B0E5-4EEE-9446-D738A6270A18}"/>
                </a:ext>
              </a:extLst>
            </p:cNvPr>
            <p:cNvSpPr/>
            <p:nvPr/>
          </p:nvSpPr>
          <p:spPr bwMode="auto">
            <a:xfrm>
              <a:off x="1777207" y="4649174"/>
              <a:ext cx="292100" cy="566737"/>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sp>
          <p:nvSpPr>
            <p:cNvPr id="52" name="Rectangle 51">
              <a:extLst>
                <a:ext uri="{FF2B5EF4-FFF2-40B4-BE49-F238E27FC236}">
                  <a16:creationId xmlns:a16="http://schemas.microsoft.com/office/drawing/2014/main" id="{1E2CB6EE-0CF8-46EE-B26D-5289C3AEA9A2}"/>
                </a:ext>
              </a:extLst>
            </p:cNvPr>
            <p:cNvSpPr/>
            <p:nvPr/>
          </p:nvSpPr>
          <p:spPr bwMode="auto">
            <a:xfrm>
              <a:off x="623704" y="4670425"/>
              <a:ext cx="292100" cy="566737"/>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grpSp>
      <p:sp>
        <p:nvSpPr>
          <p:cNvPr id="54" name="Freeform 124">
            <a:extLst>
              <a:ext uri="{FF2B5EF4-FFF2-40B4-BE49-F238E27FC236}">
                <a16:creationId xmlns:a16="http://schemas.microsoft.com/office/drawing/2014/main" id="{0C3A4A24-30A8-4660-B443-243D13E9894B}"/>
              </a:ext>
            </a:extLst>
          </p:cNvPr>
          <p:cNvSpPr>
            <a:spLocks/>
          </p:cNvSpPr>
          <p:nvPr/>
        </p:nvSpPr>
        <p:spPr bwMode="auto">
          <a:xfrm>
            <a:off x="308950" y="4168004"/>
            <a:ext cx="2083302" cy="1056777"/>
          </a:xfrm>
          <a:custGeom>
            <a:avLst/>
            <a:gdLst>
              <a:gd name="T0" fmla="*/ 12 w 849"/>
              <a:gd name="T1" fmla="*/ 234 h 234"/>
              <a:gd name="T2" fmla="*/ 26 w 849"/>
              <a:gd name="T3" fmla="*/ 232 h 234"/>
              <a:gd name="T4" fmla="*/ 40 w 849"/>
              <a:gd name="T5" fmla="*/ 231 h 234"/>
              <a:gd name="T6" fmla="*/ 54 w 849"/>
              <a:gd name="T7" fmla="*/ 229 h 234"/>
              <a:gd name="T8" fmla="*/ 68 w 849"/>
              <a:gd name="T9" fmla="*/ 227 h 234"/>
              <a:gd name="T10" fmla="*/ 82 w 849"/>
              <a:gd name="T11" fmla="*/ 224 h 234"/>
              <a:gd name="T12" fmla="*/ 96 w 849"/>
              <a:gd name="T13" fmla="*/ 221 h 234"/>
              <a:gd name="T14" fmla="*/ 110 w 849"/>
              <a:gd name="T15" fmla="*/ 217 h 234"/>
              <a:gd name="T16" fmla="*/ 124 w 849"/>
              <a:gd name="T17" fmla="*/ 212 h 234"/>
              <a:gd name="T18" fmla="*/ 138 w 849"/>
              <a:gd name="T19" fmla="*/ 206 h 234"/>
              <a:gd name="T20" fmla="*/ 152 w 849"/>
              <a:gd name="T21" fmla="*/ 200 h 234"/>
              <a:gd name="T22" fmla="*/ 166 w 849"/>
              <a:gd name="T23" fmla="*/ 192 h 234"/>
              <a:gd name="T24" fmla="*/ 180 w 849"/>
              <a:gd name="T25" fmla="*/ 184 h 234"/>
              <a:gd name="T26" fmla="*/ 194 w 849"/>
              <a:gd name="T27" fmla="*/ 174 h 234"/>
              <a:gd name="T28" fmla="*/ 208 w 849"/>
              <a:gd name="T29" fmla="*/ 163 h 234"/>
              <a:gd name="T30" fmla="*/ 222 w 849"/>
              <a:gd name="T31" fmla="*/ 152 h 234"/>
              <a:gd name="T32" fmla="*/ 236 w 849"/>
              <a:gd name="T33" fmla="*/ 139 h 234"/>
              <a:gd name="T34" fmla="*/ 250 w 849"/>
              <a:gd name="T35" fmla="*/ 126 h 234"/>
              <a:gd name="T36" fmla="*/ 264 w 849"/>
              <a:gd name="T37" fmla="*/ 112 h 234"/>
              <a:gd name="T38" fmla="*/ 278 w 849"/>
              <a:gd name="T39" fmla="*/ 98 h 234"/>
              <a:gd name="T40" fmla="*/ 292 w 849"/>
              <a:gd name="T41" fmla="*/ 83 h 234"/>
              <a:gd name="T42" fmla="*/ 306 w 849"/>
              <a:gd name="T43" fmla="*/ 69 h 234"/>
              <a:gd name="T44" fmla="*/ 320 w 849"/>
              <a:gd name="T45" fmla="*/ 56 h 234"/>
              <a:gd name="T46" fmla="*/ 334 w 849"/>
              <a:gd name="T47" fmla="*/ 43 h 234"/>
              <a:gd name="T48" fmla="*/ 348 w 849"/>
              <a:gd name="T49" fmla="*/ 32 h 234"/>
              <a:gd name="T50" fmla="*/ 362 w 849"/>
              <a:gd name="T51" fmla="*/ 21 h 234"/>
              <a:gd name="T52" fmla="*/ 376 w 849"/>
              <a:gd name="T53" fmla="*/ 13 h 234"/>
              <a:gd name="T54" fmla="*/ 390 w 849"/>
              <a:gd name="T55" fmla="*/ 6 h 234"/>
              <a:gd name="T56" fmla="*/ 404 w 849"/>
              <a:gd name="T57" fmla="*/ 2 h 234"/>
              <a:gd name="T58" fmla="*/ 418 w 849"/>
              <a:gd name="T59" fmla="*/ 0 h 234"/>
              <a:gd name="T60" fmla="*/ 432 w 849"/>
              <a:gd name="T61" fmla="*/ 0 h 234"/>
              <a:gd name="T62" fmla="*/ 446 w 849"/>
              <a:gd name="T63" fmla="*/ 2 h 234"/>
              <a:gd name="T64" fmla="*/ 460 w 849"/>
              <a:gd name="T65" fmla="*/ 7 h 234"/>
              <a:gd name="T66" fmla="*/ 474 w 849"/>
              <a:gd name="T67" fmla="*/ 14 h 234"/>
              <a:gd name="T68" fmla="*/ 488 w 849"/>
              <a:gd name="T69" fmla="*/ 23 h 234"/>
              <a:gd name="T70" fmla="*/ 502 w 849"/>
              <a:gd name="T71" fmla="*/ 33 h 234"/>
              <a:gd name="T72" fmla="*/ 516 w 849"/>
              <a:gd name="T73" fmla="*/ 45 h 234"/>
              <a:gd name="T74" fmla="*/ 530 w 849"/>
              <a:gd name="T75" fmla="*/ 58 h 234"/>
              <a:gd name="T76" fmla="*/ 544 w 849"/>
              <a:gd name="T77" fmla="*/ 71 h 234"/>
              <a:gd name="T78" fmla="*/ 558 w 849"/>
              <a:gd name="T79" fmla="*/ 86 h 234"/>
              <a:gd name="T80" fmla="*/ 572 w 849"/>
              <a:gd name="T81" fmla="*/ 100 h 234"/>
              <a:gd name="T82" fmla="*/ 586 w 849"/>
              <a:gd name="T83" fmla="*/ 114 h 234"/>
              <a:gd name="T84" fmla="*/ 600 w 849"/>
              <a:gd name="T85" fmla="*/ 128 h 234"/>
              <a:gd name="T86" fmla="*/ 614 w 849"/>
              <a:gd name="T87" fmla="*/ 141 h 234"/>
              <a:gd name="T88" fmla="*/ 628 w 849"/>
              <a:gd name="T89" fmla="*/ 153 h 234"/>
              <a:gd name="T90" fmla="*/ 642 w 849"/>
              <a:gd name="T91" fmla="*/ 165 h 234"/>
              <a:gd name="T92" fmla="*/ 656 w 849"/>
              <a:gd name="T93" fmla="*/ 175 h 234"/>
              <a:gd name="T94" fmla="*/ 670 w 849"/>
              <a:gd name="T95" fmla="*/ 185 h 234"/>
              <a:gd name="T96" fmla="*/ 684 w 849"/>
              <a:gd name="T97" fmla="*/ 193 h 234"/>
              <a:gd name="T98" fmla="*/ 698 w 849"/>
              <a:gd name="T99" fmla="*/ 201 h 234"/>
              <a:gd name="T100" fmla="*/ 712 w 849"/>
              <a:gd name="T101" fmla="*/ 207 h 234"/>
              <a:gd name="T102" fmla="*/ 726 w 849"/>
              <a:gd name="T103" fmla="*/ 213 h 234"/>
              <a:gd name="T104" fmla="*/ 740 w 849"/>
              <a:gd name="T105" fmla="*/ 218 h 234"/>
              <a:gd name="T106" fmla="*/ 754 w 849"/>
              <a:gd name="T107" fmla="*/ 221 h 234"/>
              <a:gd name="T108" fmla="*/ 768 w 849"/>
              <a:gd name="T109" fmla="*/ 225 h 234"/>
              <a:gd name="T110" fmla="*/ 782 w 849"/>
              <a:gd name="T111" fmla="*/ 227 h 234"/>
              <a:gd name="T112" fmla="*/ 796 w 849"/>
              <a:gd name="T113" fmla="*/ 230 h 234"/>
              <a:gd name="T114" fmla="*/ 810 w 849"/>
              <a:gd name="T115" fmla="*/ 231 h 234"/>
              <a:gd name="T116" fmla="*/ 824 w 849"/>
              <a:gd name="T117" fmla="*/ 233 h 234"/>
              <a:gd name="T118" fmla="*/ 838 w 849"/>
              <a:gd name="T119"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9" h="234">
                <a:moveTo>
                  <a:pt x="0" y="234"/>
                </a:moveTo>
                <a:lnTo>
                  <a:pt x="2" y="234"/>
                </a:lnTo>
                <a:lnTo>
                  <a:pt x="4" y="234"/>
                </a:lnTo>
                <a:lnTo>
                  <a:pt x="6" y="234"/>
                </a:lnTo>
                <a:lnTo>
                  <a:pt x="8" y="234"/>
                </a:lnTo>
                <a:lnTo>
                  <a:pt x="10" y="234"/>
                </a:lnTo>
                <a:lnTo>
                  <a:pt x="12" y="234"/>
                </a:lnTo>
                <a:lnTo>
                  <a:pt x="14" y="233"/>
                </a:lnTo>
                <a:lnTo>
                  <a:pt x="16" y="233"/>
                </a:lnTo>
                <a:lnTo>
                  <a:pt x="18" y="233"/>
                </a:lnTo>
                <a:lnTo>
                  <a:pt x="20" y="233"/>
                </a:lnTo>
                <a:lnTo>
                  <a:pt x="22" y="233"/>
                </a:lnTo>
                <a:lnTo>
                  <a:pt x="24" y="233"/>
                </a:lnTo>
                <a:lnTo>
                  <a:pt x="26" y="232"/>
                </a:lnTo>
                <a:lnTo>
                  <a:pt x="28" y="232"/>
                </a:lnTo>
                <a:lnTo>
                  <a:pt x="30" y="232"/>
                </a:lnTo>
                <a:lnTo>
                  <a:pt x="32" y="232"/>
                </a:lnTo>
                <a:lnTo>
                  <a:pt x="34" y="232"/>
                </a:lnTo>
                <a:lnTo>
                  <a:pt x="36" y="232"/>
                </a:lnTo>
                <a:lnTo>
                  <a:pt x="38" y="231"/>
                </a:lnTo>
                <a:lnTo>
                  <a:pt x="40" y="231"/>
                </a:lnTo>
                <a:lnTo>
                  <a:pt x="42" y="231"/>
                </a:lnTo>
                <a:lnTo>
                  <a:pt x="44" y="231"/>
                </a:lnTo>
                <a:lnTo>
                  <a:pt x="46" y="230"/>
                </a:lnTo>
                <a:lnTo>
                  <a:pt x="48" y="230"/>
                </a:lnTo>
                <a:lnTo>
                  <a:pt x="50" y="230"/>
                </a:lnTo>
                <a:lnTo>
                  <a:pt x="52" y="230"/>
                </a:lnTo>
                <a:lnTo>
                  <a:pt x="54" y="229"/>
                </a:lnTo>
                <a:lnTo>
                  <a:pt x="56" y="229"/>
                </a:lnTo>
                <a:lnTo>
                  <a:pt x="58" y="229"/>
                </a:lnTo>
                <a:lnTo>
                  <a:pt x="60" y="228"/>
                </a:lnTo>
                <a:lnTo>
                  <a:pt x="62" y="228"/>
                </a:lnTo>
                <a:lnTo>
                  <a:pt x="64" y="228"/>
                </a:lnTo>
                <a:lnTo>
                  <a:pt x="66" y="227"/>
                </a:lnTo>
                <a:lnTo>
                  <a:pt x="68" y="227"/>
                </a:lnTo>
                <a:lnTo>
                  <a:pt x="70" y="227"/>
                </a:lnTo>
                <a:lnTo>
                  <a:pt x="72" y="226"/>
                </a:lnTo>
                <a:lnTo>
                  <a:pt x="74" y="226"/>
                </a:lnTo>
                <a:lnTo>
                  <a:pt x="76" y="226"/>
                </a:lnTo>
                <a:lnTo>
                  <a:pt x="78" y="225"/>
                </a:lnTo>
                <a:lnTo>
                  <a:pt x="80" y="225"/>
                </a:lnTo>
                <a:lnTo>
                  <a:pt x="82" y="224"/>
                </a:lnTo>
                <a:lnTo>
                  <a:pt x="84" y="224"/>
                </a:lnTo>
                <a:lnTo>
                  <a:pt x="86" y="223"/>
                </a:lnTo>
                <a:lnTo>
                  <a:pt x="88" y="223"/>
                </a:lnTo>
                <a:lnTo>
                  <a:pt x="90" y="222"/>
                </a:lnTo>
                <a:lnTo>
                  <a:pt x="92" y="222"/>
                </a:lnTo>
                <a:lnTo>
                  <a:pt x="94" y="221"/>
                </a:lnTo>
                <a:lnTo>
                  <a:pt x="96" y="221"/>
                </a:lnTo>
                <a:lnTo>
                  <a:pt x="98" y="220"/>
                </a:lnTo>
                <a:lnTo>
                  <a:pt x="100" y="220"/>
                </a:lnTo>
                <a:lnTo>
                  <a:pt x="102" y="219"/>
                </a:lnTo>
                <a:lnTo>
                  <a:pt x="104" y="219"/>
                </a:lnTo>
                <a:lnTo>
                  <a:pt x="106" y="218"/>
                </a:lnTo>
                <a:lnTo>
                  <a:pt x="108" y="218"/>
                </a:lnTo>
                <a:lnTo>
                  <a:pt x="110" y="217"/>
                </a:lnTo>
                <a:lnTo>
                  <a:pt x="112" y="216"/>
                </a:lnTo>
                <a:lnTo>
                  <a:pt x="114" y="216"/>
                </a:lnTo>
                <a:lnTo>
                  <a:pt x="116" y="215"/>
                </a:lnTo>
                <a:lnTo>
                  <a:pt x="118" y="214"/>
                </a:lnTo>
                <a:lnTo>
                  <a:pt x="120" y="214"/>
                </a:lnTo>
                <a:lnTo>
                  <a:pt x="122" y="213"/>
                </a:lnTo>
                <a:lnTo>
                  <a:pt x="124" y="212"/>
                </a:lnTo>
                <a:lnTo>
                  <a:pt x="126" y="211"/>
                </a:lnTo>
                <a:lnTo>
                  <a:pt x="128" y="211"/>
                </a:lnTo>
                <a:lnTo>
                  <a:pt x="130" y="210"/>
                </a:lnTo>
                <a:lnTo>
                  <a:pt x="132" y="209"/>
                </a:lnTo>
                <a:lnTo>
                  <a:pt x="134" y="208"/>
                </a:lnTo>
                <a:lnTo>
                  <a:pt x="136" y="207"/>
                </a:lnTo>
                <a:lnTo>
                  <a:pt x="138" y="206"/>
                </a:lnTo>
                <a:lnTo>
                  <a:pt x="140" y="205"/>
                </a:lnTo>
                <a:lnTo>
                  <a:pt x="142" y="205"/>
                </a:lnTo>
                <a:lnTo>
                  <a:pt x="144" y="204"/>
                </a:lnTo>
                <a:lnTo>
                  <a:pt x="146" y="203"/>
                </a:lnTo>
                <a:lnTo>
                  <a:pt x="148" y="202"/>
                </a:lnTo>
                <a:lnTo>
                  <a:pt x="150" y="201"/>
                </a:lnTo>
                <a:lnTo>
                  <a:pt x="152" y="200"/>
                </a:lnTo>
                <a:lnTo>
                  <a:pt x="154" y="199"/>
                </a:lnTo>
                <a:lnTo>
                  <a:pt x="156" y="198"/>
                </a:lnTo>
                <a:lnTo>
                  <a:pt x="158" y="197"/>
                </a:lnTo>
                <a:lnTo>
                  <a:pt x="160" y="196"/>
                </a:lnTo>
                <a:lnTo>
                  <a:pt x="162" y="194"/>
                </a:lnTo>
                <a:lnTo>
                  <a:pt x="164" y="193"/>
                </a:lnTo>
                <a:lnTo>
                  <a:pt x="166" y="192"/>
                </a:lnTo>
                <a:lnTo>
                  <a:pt x="168" y="191"/>
                </a:lnTo>
                <a:lnTo>
                  <a:pt x="170" y="190"/>
                </a:lnTo>
                <a:lnTo>
                  <a:pt x="172" y="189"/>
                </a:lnTo>
                <a:lnTo>
                  <a:pt x="174" y="187"/>
                </a:lnTo>
                <a:lnTo>
                  <a:pt x="176" y="186"/>
                </a:lnTo>
                <a:lnTo>
                  <a:pt x="178" y="185"/>
                </a:lnTo>
                <a:lnTo>
                  <a:pt x="180" y="184"/>
                </a:lnTo>
                <a:lnTo>
                  <a:pt x="182" y="182"/>
                </a:lnTo>
                <a:lnTo>
                  <a:pt x="184" y="181"/>
                </a:lnTo>
                <a:lnTo>
                  <a:pt x="186" y="179"/>
                </a:lnTo>
                <a:lnTo>
                  <a:pt x="188" y="178"/>
                </a:lnTo>
                <a:lnTo>
                  <a:pt x="190" y="177"/>
                </a:lnTo>
                <a:lnTo>
                  <a:pt x="192" y="175"/>
                </a:lnTo>
                <a:lnTo>
                  <a:pt x="194" y="174"/>
                </a:lnTo>
                <a:lnTo>
                  <a:pt x="196" y="172"/>
                </a:lnTo>
                <a:lnTo>
                  <a:pt x="198" y="171"/>
                </a:lnTo>
                <a:lnTo>
                  <a:pt x="200" y="169"/>
                </a:lnTo>
                <a:lnTo>
                  <a:pt x="202" y="168"/>
                </a:lnTo>
                <a:lnTo>
                  <a:pt x="204" y="166"/>
                </a:lnTo>
                <a:lnTo>
                  <a:pt x="206" y="165"/>
                </a:lnTo>
                <a:lnTo>
                  <a:pt x="208" y="163"/>
                </a:lnTo>
                <a:lnTo>
                  <a:pt x="210" y="162"/>
                </a:lnTo>
                <a:lnTo>
                  <a:pt x="212" y="160"/>
                </a:lnTo>
                <a:lnTo>
                  <a:pt x="214" y="158"/>
                </a:lnTo>
                <a:lnTo>
                  <a:pt x="216" y="157"/>
                </a:lnTo>
                <a:lnTo>
                  <a:pt x="218" y="155"/>
                </a:lnTo>
                <a:lnTo>
                  <a:pt x="220" y="153"/>
                </a:lnTo>
                <a:lnTo>
                  <a:pt x="222" y="152"/>
                </a:lnTo>
                <a:lnTo>
                  <a:pt x="224" y="150"/>
                </a:lnTo>
                <a:lnTo>
                  <a:pt x="226" y="148"/>
                </a:lnTo>
                <a:lnTo>
                  <a:pt x="228" y="146"/>
                </a:lnTo>
                <a:lnTo>
                  <a:pt x="230" y="144"/>
                </a:lnTo>
                <a:lnTo>
                  <a:pt x="232" y="143"/>
                </a:lnTo>
                <a:lnTo>
                  <a:pt x="234" y="141"/>
                </a:lnTo>
                <a:lnTo>
                  <a:pt x="236" y="139"/>
                </a:lnTo>
                <a:lnTo>
                  <a:pt x="238" y="137"/>
                </a:lnTo>
                <a:lnTo>
                  <a:pt x="240" y="135"/>
                </a:lnTo>
                <a:lnTo>
                  <a:pt x="242" y="133"/>
                </a:lnTo>
                <a:lnTo>
                  <a:pt x="244" y="131"/>
                </a:lnTo>
                <a:lnTo>
                  <a:pt x="246" y="130"/>
                </a:lnTo>
                <a:lnTo>
                  <a:pt x="248" y="128"/>
                </a:lnTo>
                <a:lnTo>
                  <a:pt x="250" y="126"/>
                </a:lnTo>
                <a:lnTo>
                  <a:pt x="252" y="124"/>
                </a:lnTo>
                <a:lnTo>
                  <a:pt x="254" y="122"/>
                </a:lnTo>
                <a:lnTo>
                  <a:pt x="256" y="120"/>
                </a:lnTo>
                <a:lnTo>
                  <a:pt x="258" y="118"/>
                </a:lnTo>
                <a:lnTo>
                  <a:pt x="260" y="116"/>
                </a:lnTo>
                <a:lnTo>
                  <a:pt x="262" y="114"/>
                </a:lnTo>
                <a:lnTo>
                  <a:pt x="264" y="112"/>
                </a:lnTo>
                <a:lnTo>
                  <a:pt x="266" y="110"/>
                </a:lnTo>
                <a:lnTo>
                  <a:pt x="268" y="108"/>
                </a:lnTo>
                <a:lnTo>
                  <a:pt x="270" y="106"/>
                </a:lnTo>
                <a:lnTo>
                  <a:pt x="272" y="104"/>
                </a:lnTo>
                <a:lnTo>
                  <a:pt x="274" y="102"/>
                </a:lnTo>
                <a:lnTo>
                  <a:pt x="276" y="100"/>
                </a:lnTo>
                <a:lnTo>
                  <a:pt x="278" y="98"/>
                </a:lnTo>
                <a:lnTo>
                  <a:pt x="280" y="96"/>
                </a:lnTo>
                <a:lnTo>
                  <a:pt x="282" y="94"/>
                </a:lnTo>
                <a:lnTo>
                  <a:pt x="284" y="92"/>
                </a:lnTo>
                <a:lnTo>
                  <a:pt x="286" y="90"/>
                </a:lnTo>
                <a:lnTo>
                  <a:pt x="288" y="88"/>
                </a:lnTo>
                <a:lnTo>
                  <a:pt x="290" y="86"/>
                </a:lnTo>
                <a:lnTo>
                  <a:pt x="292" y="83"/>
                </a:lnTo>
                <a:lnTo>
                  <a:pt x="294" y="81"/>
                </a:lnTo>
                <a:lnTo>
                  <a:pt x="296" y="79"/>
                </a:lnTo>
                <a:lnTo>
                  <a:pt x="298" y="77"/>
                </a:lnTo>
                <a:lnTo>
                  <a:pt x="300" y="75"/>
                </a:lnTo>
                <a:lnTo>
                  <a:pt x="302" y="73"/>
                </a:lnTo>
                <a:lnTo>
                  <a:pt x="304" y="71"/>
                </a:lnTo>
                <a:lnTo>
                  <a:pt x="306" y="69"/>
                </a:lnTo>
                <a:lnTo>
                  <a:pt x="308" y="67"/>
                </a:lnTo>
                <a:lnTo>
                  <a:pt x="310" y="66"/>
                </a:lnTo>
                <a:lnTo>
                  <a:pt x="312" y="64"/>
                </a:lnTo>
                <a:lnTo>
                  <a:pt x="314" y="62"/>
                </a:lnTo>
                <a:lnTo>
                  <a:pt x="316" y="60"/>
                </a:lnTo>
                <a:lnTo>
                  <a:pt x="318" y="58"/>
                </a:lnTo>
                <a:lnTo>
                  <a:pt x="320" y="56"/>
                </a:lnTo>
                <a:lnTo>
                  <a:pt x="322" y="54"/>
                </a:lnTo>
                <a:lnTo>
                  <a:pt x="324" y="52"/>
                </a:lnTo>
                <a:lnTo>
                  <a:pt x="326" y="50"/>
                </a:lnTo>
                <a:lnTo>
                  <a:pt x="328" y="48"/>
                </a:lnTo>
                <a:lnTo>
                  <a:pt x="330" y="47"/>
                </a:lnTo>
                <a:lnTo>
                  <a:pt x="332" y="45"/>
                </a:lnTo>
                <a:lnTo>
                  <a:pt x="334" y="43"/>
                </a:lnTo>
                <a:lnTo>
                  <a:pt x="336" y="41"/>
                </a:lnTo>
                <a:lnTo>
                  <a:pt x="338" y="40"/>
                </a:lnTo>
                <a:lnTo>
                  <a:pt x="340" y="38"/>
                </a:lnTo>
                <a:lnTo>
                  <a:pt x="342" y="36"/>
                </a:lnTo>
                <a:lnTo>
                  <a:pt x="344" y="35"/>
                </a:lnTo>
                <a:lnTo>
                  <a:pt x="346" y="33"/>
                </a:lnTo>
                <a:lnTo>
                  <a:pt x="348" y="32"/>
                </a:lnTo>
                <a:lnTo>
                  <a:pt x="350" y="30"/>
                </a:lnTo>
                <a:lnTo>
                  <a:pt x="352" y="28"/>
                </a:lnTo>
                <a:lnTo>
                  <a:pt x="354" y="27"/>
                </a:lnTo>
                <a:lnTo>
                  <a:pt x="356" y="26"/>
                </a:lnTo>
                <a:lnTo>
                  <a:pt x="358" y="24"/>
                </a:lnTo>
                <a:lnTo>
                  <a:pt x="360" y="23"/>
                </a:lnTo>
                <a:lnTo>
                  <a:pt x="362" y="21"/>
                </a:lnTo>
                <a:lnTo>
                  <a:pt x="364" y="20"/>
                </a:lnTo>
                <a:lnTo>
                  <a:pt x="366" y="19"/>
                </a:lnTo>
                <a:lnTo>
                  <a:pt x="368" y="17"/>
                </a:lnTo>
                <a:lnTo>
                  <a:pt x="370" y="16"/>
                </a:lnTo>
                <a:lnTo>
                  <a:pt x="372" y="15"/>
                </a:lnTo>
                <a:lnTo>
                  <a:pt x="374" y="14"/>
                </a:lnTo>
                <a:lnTo>
                  <a:pt x="376" y="13"/>
                </a:lnTo>
                <a:lnTo>
                  <a:pt x="378" y="12"/>
                </a:lnTo>
                <a:lnTo>
                  <a:pt x="380" y="11"/>
                </a:lnTo>
                <a:lnTo>
                  <a:pt x="382" y="10"/>
                </a:lnTo>
                <a:lnTo>
                  <a:pt x="384" y="9"/>
                </a:lnTo>
                <a:lnTo>
                  <a:pt x="386" y="8"/>
                </a:lnTo>
                <a:lnTo>
                  <a:pt x="388" y="7"/>
                </a:lnTo>
                <a:lnTo>
                  <a:pt x="390" y="6"/>
                </a:lnTo>
                <a:lnTo>
                  <a:pt x="392" y="6"/>
                </a:lnTo>
                <a:lnTo>
                  <a:pt x="394" y="5"/>
                </a:lnTo>
                <a:lnTo>
                  <a:pt x="396" y="4"/>
                </a:lnTo>
                <a:lnTo>
                  <a:pt x="398" y="4"/>
                </a:lnTo>
                <a:lnTo>
                  <a:pt x="400" y="3"/>
                </a:lnTo>
                <a:lnTo>
                  <a:pt x="402" y="2"/>
                </a:lnTo>
                <a:lnTo>
                  <a:pt x="404" y="2"/>
                </a:lnTo>
                <a:lnTo>
                  <a:pt x="406" y="1"/>
                </a:lnTo>
                <a:lnTo>
                  <a:pt x="408" y="1"/>
                </a:lnTo>
                <a:lnTo>
                  <a:pt x="410" y="1"/>
                </a:lnTo>
                <a:lnTo>
                  <a:pt x="412" y="0"/>
                </a:lnTo>
                <a:lnTo>
                  <a:pt x="414" y="0"/>
                </a:lnTo>
                <a:lnTo>
                  <a:pt x="416" y="0"/>
                </a:lnTo>
                <a:lnTo>
                  <a:pt x="418" y="0"/>
                </a:lnTo>
                <a:lnTo>
                  <a:pt x="420" y="0"/>
                </a:lnTo>
                <a:lnTo>
                  <a:pt x="422" y="0"/>
                </a:lnTo>
                <a:lnTo>
                  <a:pt x="424" y="0"/>
                </a:lnTo>
                <a:lnTo>
                  <a:pt x="426" y="0"/>
                </a:lnTo>
                <a:lnTo>
                  <a:pt x="428" y="0"/>
                </a:lnTo>
                <a:lnTo>
                  <a:pt x="430" y="0"/>
                </a:lnTo>
                <a:lnTo>
                  <a:pt x="432" y="0"/>
                </a:lnTo>
                <a:lnTo>
                  <a:pt x="434" y="0"/>
                </a:lnTo>
                <a:lnTo>
                  <a:pt x="436" y="0"/>
                </a:lnTo>
                <a:lnTo>
                  <a:pt x="438" y="1"/>
                </a:lnTo>
                <a:lnTo>
                  <a:pt x="440" y="1"/>
                </a:lnTo>
                <a:lnTo>
                  <a:pt x="442" y="1"/>
                </a:lnTo>
                <a:lnTo>
                  <a:pt x="444" y="2"/>
                </a:lnTo>
                <a:lnTo>
                  <a:pt x="446" y="2"/>
                </a:lnTo>
                <a:lnTo>
                  <a:pt x="448" y="3"/>
                </a:lnTo>
                <a:lnTo>
                  <a:pt x="450" y="4"/>
                </a:lnTo>
                <a:lnTo>
                  <a:pt x="452" y="4"/>
                </a:lnTo>
                <a:lnTo>
                  <a:pt x="454" y="5"/>
                </a:lnTo>
                <a:lnTo>
                  <a:pt x="456" y="6"/>
                </a:lnTo>
                <a:lnTo>
                  <a:pt x="458" y="6"/>
                </a:lnTo>
                <a:lnTo>
                  <a:pt x="460" y="7"/>
                </a:lnTo>
                <a:lnTo>
                  <a:pt x="462" y="8"/>
                </a:lnTo>
                <a:lnTo>
                  <a:pt x="464" y="9"/>
                </a:lnTo>
                <a:lnTo>
                  <a:pt x="466" y="10"/>
                </a:lnTo>
                <a:lnTo>
                  <a:pt x="468" y="11"/>
                </a:lnTo>
                <a:lnTo>
                  <a:pt x="470" y="12"/>
                </a:lnTo>
                <a:lnTo>
                  <a:pt x="472" y="13"/>
                </a:lnTo>
                <a:lnTo>
                  <a:pt x="474" y="14"/>
                </a:lnTo>
                <a:lnTo>
                  <a:pt x="476" y="15"/>
                </a:lnTo>
                <a:lnTo>
                  <a:pt x="478" y="16"/>
                </a:lnTo>
                <a:lnTo>
                  <a:pt x="480" y="17"/>
                </a:lnTo>
                <a:lnTo>
                  <a:pt x="482" y="19"/>
                </a:lnTo>
                <a:lnTo>
                  <a:pt x="484" y="20"/>
                </a:lnTo>
                <a:lnTo>
                  <a:pt x="486" y="21"/>
                </a:lnTo>
                <a:lnTo>
                  <a:pt x="488" y="23"/>
                </a:lnTo>
                <a:lnTo>
                  <a:pt x="490" y="24"/>
                </a:lnTo>
                <a:lnTo>
                  <a:pt x="492" y="26"/>
                </a:lnTo>
                <a:lnTo>
                  <a:pt x="494" y="27"/>
                </a:lnTo>
                <a:lnTo>
                  <a:pt x="496" y="28"/>
                </a:lnTo>
                <a:lnTo>
                  <a:pt x="498" y="30"/>
                </a:lnTo>
                <a:lnTo>
                  <a:pt x="500" y="32"/>
                </a:lnTo>
                <a:lnTo>
                  <a:pt x="502" y="33"/>
                </a:lnTo>
                <a:lnTo>
                  <a:pt x="504" y="35"/>
                </a:lnTo>
                <a:lnTo>
                  <a:pt x="506" y="36"/>
                </a:lnTo>
                <a:lnTo>
                  <a:pt x="508" y="38"/>
                </a:lnTo>
                <a:lnTo>
                  <a:pt x="510" y="40"/>
                </a:lnTo>
                <a:lnTo>
                  <a:pt x="512" y="41"/>
                </a:lnTo>
                <a:lnTo>
                  <a:pt x="514" y="43"/>
                </a:lnTo>
                <a:lnTo>
                  <a:pt x="516" y="45"/>
                </a:lnTo>
                <a:lnTo>
                  <a:pt x="518" y="47"/>
                </a:lnTo>
                <a:lnTo>
                  <a:pt x="520" y="48"/>
                </a:lnTo>
                <a:lnTo>
                  <a:pt x="522" y="50"/>
                </a:lnTo>
                <a:lnTo>
                  <a:pt x="524" y="52"/>
                </a:lnTo>
                <a:lnTo>
                  <a:pt x="526" y="54"/>
                </a:lnTo>
                <a:lnTo>
                  <a:pt x="528" y="56"/>
                </a:lnTo>
                <a:lnTo>
                  <a:pt x="530" y="58"/>
                </a:lnTo>
                <a:lnTo>
                  <a:pt x="532" y="60"/>
                </a:lnTo>
                <a:lnTo>
                  <a:pt x="534" y="62"/>
                </a:lnTo>
                <a:lnTo>
                  <a:pt x="536" y="64"/>
                </a:lnTo>
                <a:lnTo>
                  <a:pt x="538" y="66"/>
                </a:lnTo>
                <a:lnTo>
                  <a:pt x="540" y="67"/>
                </a:lnTo>
                <a:lnTo>
                  <a:pt x="542" y="69"/>
                </a:lnTo>
                <a:lnTo>
                  <a:pt x="544" y="71"/>
                </a:lnTo>
                <a:lnTo>
                  <a:pt x="546" y="73"/>
                </a:lnTo>
                <a:lnTo>
                  <a:pt x="548" y="75"/>
                </a:lnTo>
                <a:lnTo>
                  <a:pt x="550" y="77"/>
                </a:lnTo>
                <a:lnTo>
                  <a:pt x="552" y="79"/>
                </a:lnTo>
                <a:lnTo>
                  <a:pt x="554" y="81"/>
                </a:lnTo>
                <a:lnTo>
                  <a:pt x="556" y="83"/>
                </a:lnTo>
                <a:lnTo>
                  <a:pt x="558" y="86"/>
                </a:lnTo>
                <a:lnTo>
                  <a:pt x="560" y="88"/>
                </a:lnTo>
                <a:lnTo>
                  <a:pt x="562" y="90"/>
                </a:lnTo>
                <a:lnTo>
                  <a:pt x="564" y="92"/>
                </a:lnTo>
                <a:lnTo>
                  <a:pt x="566" y="94"/>
                </a:lnTo>
                <a:lnTo>
                  <a:pt x="568" y="96"/>
                </a:lnTo>
                <a:lnTo>
                  <a:pt x="570" y="98"/>
                </a:lnTo>
                <a:lnTo>
                  <a:pt x="572" y="100"/>
                </a:lnTo>
                <a:lnTo>
                  <a:pt x="574" y="102"/>
                </a:lnTo>
                <a:lnTo>
                  <a:pt x="576" y="104"/>
                </a:lnTo>
                <a:lnTo>
                  <a:pt x="578" y="106"/>
                </a:lnTo>
                <a:lnTo>
                  <a:pt x="580" y="108"/>
                </a:lnTo>
                <a:lnTo>
                  <a:pt x="582" y="110"/>
                </a:lnTo>
                <a:lnTo>
                  <a:pt x="584" y="112"/>
                </a:lnTo>
                <a:lnTo>
                  <a:pt x="586" y="114"/>
                </a:lnTo>
                <a:lnTo>
                  <a:pt x="588" y="116"/>
                </a:lnTo>
                <a:lnTo>
                  <a:pt x="590" y="118"/>
                </a:lnTo>
                <a:lnTo>
                  <a:pt x="592" y="120"/>
                </a:lnTo>
                <a:lnTo>
                  <a:pt x="594" y="122"/>
                </a:lnTo>
                <a:lnTo>
                  <a:pt x="596" y="124"/>
                </a:lnTo>
                <a:lnTo>
                  <a:pt x="598" y="126"/>
                </a:lnTo>
                <a:lnTo>
                  <a:pt x="600" y="128"/>
                </a:lnTo>
                <a:lnTo>
                  <a:pt x="602" y="130"/>
                </a:lnTo>
                <a:lnTo>
                  <a:pt x="604" y="131"/>
                </a:lnTo>
                <a:lnTo>
                  <a:pt x="606" y="133"/>
                </a:lnTo>
                <a:lnTo>
                  <a:pt x="608" y="135"/>
                </a:lnTo>
                <a:lnTo>
                  <a:pt x="610" y="137"/>
                </a:lnTo>
                <a:lnTo>
                  <a:pt x="612" y="139"/>
                </a:lnTo>
                <a:lnTo>
                  <a:pt x="614" y="141"/>
                </a:lnTo>
                <a:lnTo>
                  <a:pt x="616" y="143"/>
                </a:lnTo>
                <a:lnTo>
                  <a:pt x="618" y="144"/>
                </a:lnTo>
                <a:lnTo>
                  <a:pt x="620" y="146"/>
                </a:lnTo>
                <a:lnTo>
                  <a:pt x="622" y="148"/>
                </a:lnTo>
                <a:lnTo>
                  <a:pt x="624" y="150"/>
                </a:lnTo>
                <a:lnTo>
                  <a:pt x="626" y="152"/>
                </a:lnTo>
                <a:lnTo>
                  <a:pt x="628" y="153"/>
                </a:lnTo>
                <a:lnTo>
                  <a:pt x="630" y="155"/>
                </a:lnTo>
                <a:lnTo>
                  <a:pt x="632" y="157"/>
                </a:lnTo>
                <a:lnTo>
                  <a:pt x="634" y="158"/>
                </a:lnTo>
                <a:lnTo>
                  <a:pt x="636" y="160"/>
                </a:lnTo>
                <a:lnTo>
                  <a:pt x="638" y="162"/>
                </a:lnTo>
                <a:lnTo>
                  <a:pt x="640" y="163"/>
                </a:lnTo>
                <a:lnTo>
                  <a:pt x="642" y="165"/>
                </a:lnTo>
                <a:lnTo>
                  <a:pt x="644" y="166"/>
                </a:lnTo>
                <a:lnTo>
                  <a:pt x="646" y="168"/>
                </a:lnTo>
                <a:lnTo>
                  <a:pt x="648" y="169"/>
                </a:lnTo>
                <a:lnTo>
                  <a:pt x="650" y="171"/>
                </a:lnTo>
                <a:lnTo>
                  <a:pt x="652" y="172"/>
                </a:lnTo>
                <a:lnTo>
                  <a:pt x="654" y="174"/>
                </a:lnTo>
                <a:lnTo>
                  <a:pt x="656" y="175"/>
                </a:lnTo>
                <a:lnTo>
                  <a:pt x="658" y="177"/>
                </a:lnTo>
                <a:lnTo>
                  <a:pt x="660" y="178"/>
                </a:lnTo>
                <a:lnTo>
                  <a:pt x="662" y="179"/>
                </a:lnTo>
                <a:lnTo>
                  <a:pt x="664" y="181"/>
                </a:lnTo>
                <a:lnTo>
                  <a:pt x="666" y="182"/>
                </a:lnTo>
                <a:lnTo>
                  <a:pt x="668" y="184"/>
                </a:lnTo>
                <a:lnTo>
                  <a:pt x="670" y="185"/>
                </a:lnTo>
                <a:lnTo>
                  <a:pt x="672" y="186"/>
                </a:lnTo>
                <a:lnTo>
                  <a:pt x="674" y="187"/>
                </a:lnTo>
                <a:lnTo>
                  <a:pt x="676" y="189"/>
                </a:lnTo>
                <a:lnTo>
                  <a:pt x="678" y="190"/>
                </a:lnTo>
                <a:lnTo>
                  <a:pt x="680" y="191"/>
                </a:lnTo>
                <a:lnTo>
                  <a:pt x="682" y="192"/>
                </a:lnTo>
                <a:lnTo>
                  <a:pt x="684" y="193"/>
                </a:lnTo>
                <a:lnTo>
                  <a:pt x="686" y="194"/>
                </a:lnTo>
                <a:lnTo>
                  <a:pt x="688" y="196"/>
                </a:lnTo>
                <a:lnTo>
                  <a:pt x="690" y="197"/>
                </a:lnTo>
                <a:lnTo>
                  <a:pt x="692" y="198"/>
                </a:lnTo>
                <a:lnTo>
                  <a:pt x="694" y="199"/>
                </a:lnTo>
                <a:lnTo>
                  <a:pt x="696" y="200"/>
                </a:lnTo>
                <a:lnTo>
                  <a:pt x="698" y="201"/>
                </a:lnTo>
                <a:lnTo>
                  <a:pt x="700" y="202"/>
                </a:lnTo>
                <a:lnTo>
                  <a:pt x="702" y="203"/>
                </a:lnTo>
                <a:lnTo>
                  <a:pt x="704" y="204"/>
                </a:lnTo>
                <a:lnTo>
                  <a:pt x="706" y="205"/>
                </a:lnTo>
                <a:lnTo>
                  <a:pt x="708" y="205"/>
                </a:lnTo>
                <a:lnTo>
                  <a:pt x="710" y="206"/>
                </a:lnTo>
                <a:lnTo>
                  <a:pt x="712" y="207"/>
                </a:lnTo>
                <a:lnTo>
                  <a:pt x="714" y="208"/>
                </a:lnTo>
                <a:lnTo>
                  <a:pt x="716" y="209"/>
                </a:lnTo>
                <a:lnTo>
                  <a:pt x="718" y="210"/>
                </a:lnTo>
                <a:lnTo>
                  <a:pt x="720" y="211"/>
                </a:lnTo>
                <a:lnTo>
                  <a:pt x="722" y="211"/>
                </a:lnTo>
                <a:lnTo>
                  <a:pt x="724" y="212"/>
                </a:lnTo>
                <a:lnTo>
                  <a:pt x="726" y="213"/>
                </a:lnTo>
                <a:lnTo>
                  <a:pt x="728" y="214"/>
                </a:lnTo>
                <a:lnTo>
                  <a:pt x="730" y="214"/>
                </a:lnTo>
                <a:lnTo>
                  <a:pt x="732" y="215"/>
                </a:lnTo>
                <a:lnTo>
                  <a:pt x="734" y="216"/>
                </a:lnTo>
                <a:lnTo>
                  <a:pt x="736" y="216"/>
                </a:lnTo>
                <a:lnTo>
                  <a:pt x="738" y="217"/>
                </a:lnTo>
                <a:lnTo>
                  <a:pt x="740" y="218"/>
                </a:lnTo>
                <a:lnTo>
                  <a:pt x="742" y="218"/>
                </a:lnTo>
                <a:lnTo>
                  <a:pt x="744" y="219"/>
                </a:lnTo>
                <a:lnTo>
                  <a:pt x="746" y="219"/>
                </a:lnTo>
                <a:lnTo>
                  <a:pt x="748" y="220"/>
                </a:lnTo>
                <a:lnTo>
                  <a:pt x="750" y="220"/>
                </a:lnTo>
                <a:lnTo>
                  <a:pt x="752" y="221"/>
                </a:lnTo>
                <a:lnTo>
                  <a:pt x="754" y="221"/>
                </a:lnTo>
                <a:lnTo>
                  <a:pt x="756" y="222"/>
                </a:lnTo>
                <a:lnTo>
                  <a:pt x="758" y="222"/>
                </a:lnTo>
                <a:lnTo>
                  <a:pt x="760" y="223"/>
                </a:lnTo>
                <a:lnTo>
                  <a:pt x="762" y="223"/>
                </a:lnTo>
                <a:lnTo>
                  <a:pt x="764" y="224"/>
                </a:lnTo>
                <a:lnTo>
                  <a:pt x="766" y="224"/>
                </a:lnTo>
                <a:lnTo>
                  <a:pt x="768" y="225"/>
                </a:lnTo>
                <a:lnTo>
                  <a:pt x="770" y="225"/>
                </a:lnTo>
                <a:lnTo>
                  <a:pt x="772" y="226"/>
                </a:lnTo>
                <a:lnTo>
                  <a:pt x="774" y="226"/>
                </a:lnTo>
                <a:lnTo>
                  <a:pt x="776" y="226"/>
                </a:lnTo>
                <a:lnTo>
                  <a:pt x="778" y="227"/>
                </a:lnTo>
                <a:lnTo>
                  <a:pt x="780" y="227"/>
                </a:lnTo>
                <a:lnTo>
                  <a:pt x="782" y="227"/>
                </a:lnTo>
                <a:lnTo>
                  <a:pt x="784" y="228"/>
                </a:lnTo>
                <a:lnTo>
                  <a:pt x="786" y="228"/>
                </a:lnTo>
                <a:lnTo>
                  <a:pt x="788" y="228"/>
                </a:lnTo>
                <a:lnTo>
                  <a:pt x="790" y="229"/>
                </a:lnTo>
                <a:lnTo>
                  <a:pt x="792" y="229"/>
                </a:lnTo>
                <a:lnTo>
                  <a:pt x="794" y="229"/>
                </a:lnTo>
                <a:lnTo>
                  <a:pt x="796" y="230"/>
                </a:lnTo>
                <a:lnTo>
                  <a:pt x="798" y="230"/>
                </a:lnTo>
                <a:lnTo>
                  <a:pt x="800" y="230"/>
                </a:lnTo>
                <a:lnTo>
                  <a:pt x="802" y="230"/>
                </a:lnTo>
                <a:lnTo>
                  <a:pt x="804" y="231"/>
                </a:lnTo>
                <a:lnTo>
                  <a:pt x="806" y="231"/>
                </a:lnTo>
                <a:lnTo>
                  <a:pt x="808" y="231"/>
                </a:lnTo>
                <a:lnTo>
                  <a:pt x="810" y="231"/>
                </a:lnTo>
                <a:lnTo>
                  <a:pt x="812" y="232"/>
                </a:lnTo>
                <a:lnTo>
                  <a:pt x="814" y="232"/>
                </a:lnTo>
                <a:lnTo>
                  <a:pt x="816" y="232"/>
                </a:lnTo>
                <a:lnTo>
                  <a:pt x="818" y="232"/>
                </a:lnTo>
                <a:lnTo>
                  <a:pt x="820" y="232"/>
                </a:lnTo>
                <a:lnTo>
                  <a:pt x="822" y="232"/>
                </a:lnTo>
                <a:lnTo>
                  <a:pt x="824" y="233"/>
                </a:lnTo>
                <a:lnTo>
                  <a:pt x="826" y="233"/>
                </a:lnTo>
                <a:lnTo>
                  <a:pt x="828" y="233"/>
                </a:lnTo>
                <a:lnTo>
                  <a:pt x="830" y="233"/>
                </a:lnTo>
                <a:lnTo>
                  <a:pt x="832" y="233"/>
                </a:lnTo>
                <a:lnTo>
                  <a:pt x="834" y="233"/>
                </a:lnTo>
                <a:lnTo>
                  <a:pt x="836" y="234"/>
                </a:lnTo>
                <a:lnTo>
                  <a:pt x="838" y="234"/>
                </a:lnTo>
                <a:lnTo>
                  <a:pt x="840" y="234"/>
                </a:lnTo>
                <a:lnTo>
                  <a:pt x="842" y="234"/>
                </a:lnTo>
                <a:lnTo>
                  <a:pt x="844" y="234"/>
                </a:lnTo>
                <a:lnTo>
                  <a:pt x="846" y="234"/>
                </a:lnTo>
                <a:lnTo>
                  <a:pt x="848" y="234"/>
                </a:lnTo>
                <a:lnTo>
                  <a:pt x="849" y="234"/>
                </a:lnTo>
              </a:path>
            </a:pathLst>
          </a:custGeom>
          <a:noFill/>
          <a:ln w="285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6" name="Oval 15">
            <a:extLst>
              <a:ext uri="{FF2B5EF4-FFF2-40B4-BE49-F238E27FC236}">
                <a16:creationId xmlns:a16="http://schemas.microsoft.com/office/drawing/2014/main" id="{AA924A49-753B-4713-A4C8-ADF9FD175503}"/>
              </a:ext>
            </a:extLst>
          </p:cNvPr>
          <p:cNvSpPr/>
          <p:nvPr/>
        </p:nvSpPr>
        <p:spPr>
          <a:xfrm>
            <a:off x="3032070" y="5143200"/>
            <a:ext cx="93101" cy="1135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1" name="Freeform: Shape 60">
            <a:extLst>
              <a:ext uri="{FF2B5EF4-FFF2-40B4-BE49-F238E27FC236}">
                <a16:creationId xmlns:a16="http://schemas.microsoft.com/office/drawing/2014/main" id="{154B7020-A207-4ED7-AC5C-C293FE70F925}"/>
              </a:ext>
            </a:extLst>
          </p:cNvPr>
          <p:cNvSpPr/>
          <p:nvPr/>
        </p:nvSpPr>
        <p:spPr>
          <a:xfrm>
            <a:off x="555150" y="4186337"/>
            <a:ext cx="3119591" cy="1083990"/>
          </a:xfrm>
          <a:custGeom>
            <a:avLst/>
            <a:gdLst>
              <a:gd name="connsiteX0" fmla="*/ 0 w 2753445"/>
              <a:gd name="connsiteY0" fmla="*/ 1265304 h 1265304"/>
              <a:gd name="connsiteX1" fmla="*/ 40982 w 2753445"/>
              <a:gd name="connsiteY1" fmla="*/ 988679 h 1265304"/>
              <a:gd name="connsiteX2" fmla="*/ 115261 w 2753445"/>
              <a:gd name="connsiteY2" fmla="*/ 573741 h 1265304"/>
              <a:gd name="connsiteX3" fmla="*/ 230521 w 2753445"/>
              <a:gd name="connsiteY3" fmla="*/ 181855 h 1265304"/>
              <a:gd name="connsiteX4" fmla="*/ 338098 w 2753445"/>
              <a:gd name="connsiteY4" fmla="*/ 30736 h 1265304"/>
              <a:gd name="connsiteX5" fmla="*/ 443113 w 2753445"/>
              <a:gd name="connsiteY5" fmla="*/ 0 h 1265304"/>
              <a:gd name="connsiteX6" fmla="*/ 443113 w 2753445"/>
              <a:gd name="connsiteY6" fmla="*/ 0 h 1265304"/>
              <a:gd name="connsiteX7" fmla="*/ 571180 w 2753445"/>
              <a:gd name="connsiteY7" fmla="*/ 56349 h 1265304"/>
              <a:gd name="connsiteX8" fmla="*/ 753035 w 2753445"/>
              <a:gd name="connsiteY8" fmla="*/ 230521 h 1265304"/>
              <a:gd name="connsiteX9" fmla="*/ 952820 w 2753445"/>
              <a:gd name="connsiteY9" fmla="*/ 450796 h 1265304"/>
              <a:gd name="connsiteX10" fmla="*/ 1160289 w 2753445"/>
              <a:gd name="connsiteY10" fmla="*/ 663388 h 1265304"/>
              <a:gd name="connsiteX11" fmla="*/ 1472773 w 2753445"/>
              <a:gd name="connsiteY11" fmla="*/ 901593 h 1265304"/>
              <a:gd name="connsiteX12" fmla="*/ 1780135 w 2753445"/>
              <a:gd name="connsiteY12" fmla="*/ 1052712 h 1265304"/>
              <a:gd name="connsiteX13" fmla="*/ 2107987 w 2753445"/>
              <a:gd name="connsiteY13" fmla="*/ 1152605 h 1265304"/>
              <a:gd name="connsiteX14" fmla="*/ 2487066 w 2753445"/>
              <a:gd name="connsiteY14" fmla="*/ 1211516 h 1265304"/>
              <a:gd name="connsiteX15" fmla="*/ 2753445 w 2753445"/>
              <a:gd name="connsiteY15" fmla="*/ 1232006 h 1265304"/>
              <a:gd name="connsiteX0" fmla="*/ 0 w 2753445"/>
              <a:gd name="connsiteY0" fmla="*/ 1265304 h 1265304"/>
              <a:gd name="connsiteX1" fmla="*/ 40982 w 2753445"/>
              <a:gd name="connsiteY1" fmla="*/ 988679 h 1265304"/>
              <a:gd name="connsiteX2" fmla="*/ 115261 w 2753445"/>
              <a:gd name="connsiteY2" fmla="*/ 573741 h 1265304"/>
              <a:gd name="connsiteX3" fmla="*/ 230521 w 2753445"/>
              <a:gd name="connsiteY3" fmla="*/ 181855 h 1265304"/>
              <a:gd name="connsiteX4" fmla="*/ 338098 w 2753445"/>
              <a:gd name="connsiteY4" fmla="*/ 30736 h 1265304"/>
              <a:gd name="connsiteX5" fmla="*/ 443113 w 2753445"/>
              <a:gd name="connsiteY5" fmla="*/ 0 h 1265304"/>
              <a:gd name="connsiteX6" fmla="*/ 443113 w 2753445"/>
              <a:gd name="connsiteY6" fmla="*/ 0 h 1265304"/>
              <a:gd name="connsiteX7" fmla="*/ 568742 w 2753445"/>
              <a:gd name="connsiteY7" fmla="*/ 62463 h 1265304"/>
              <a:gd name="connsiteX8" fmla="*/ 753035 w 2753445"/>
              <a:gd name="connsiteY8" fmla="*/ 230521 h 1265304"/>
              <a:gd name="connsiteX9" fmla="*/ 952820 w 2753445"/>
              <a:gd name="connsiteY9" fmla="*/ 450796 h 1265304"/>
              <a:gd name="connsiteX10" fmla="*/ 1160289 w 2753445"/>
              <a:gd name="connsiteY10" fmla="*/ 663388 h 1265304"/>
              <a:gd name="connsiteX11" fmla="*/ 1472773 w 2753445"/>
              <a:gd name="connsiteY11" fmla="*/ 901593 h 1265304"/>
              <a:gd name="connsiteX12" fmla="*/ 1780135 w 2753445"/>
              <a:gd name="connsiteY12" fmla="*/ 1052712 h 1265304"/>
              <a:gd name="connsiteX13" fmla="*/ 2107987 w 2753445"/>
              <a:gd name="connsiteY13" fmla="*/ 1152605 h 1265304"/>
              <a:gd name="connsiteX14" fmla="*/ 2487066 w 2753445"/>
              <a:gd name="connsiteY14" fmla="*/ 1211516 h 1265304"/>
              <a:gd name="connsiteX15" fmla="*/ 2753445 w 2753445"/>
              <a:gd name="connsiteY15" fmla="*/ 1232006 h 1265304"/>
              <a:gd name="connsiteX0" fmla="*/ 0 w 2965095"/>
              <a:gd name="connsiteY0" fmla="*/ 1305972 h 1305972"/>
              <a:gd name="connsiteX1" fmla="*/ 252632 w 2965095"/>
              <a:gd name="connsiteY1" fmla="*/ 988679 h 1305972"/>
              <a:gd name="connsiteX2" fmla="*/ 326911 w 2965095"/>
              <a:gd name="connsiteY2" fmla="*/ 573741 h 1305972"/>
              <a:gd name="connsiteX3" fmla="*/ 442171 w 2965095"/>
              <a:gd name="connsiteY3" fmla="*/ 181855 h 1305972"/>
              <a:gd name="connsiteX4" fmla="*/ 549748 w 2965095"/>
              <a:gd name="connsiteY4" fmla="*/ 30736 h 1305972"/>
              <a:gd name="connsiteX5" fmla="*/ 654763 w 2965095"/>
              <a:gd name="connsiteY5" fmla="*/ 0 h 1305972"/>
              <a:gd name="connsiteX6" fmla="*/ 654763 w 2965095"/>
              <a:gd name="connsiteY6" fmla="*/ 0 h 1305972"/>
              <a:gd name="connsiteX7" fmla="*/ 780392 w 2965095"/>
              <a:gd name="connsiteY7" fmla="*/ 62463 h 1305972"/>
              <a:gd name="connsiteX8" fmla="*/ 964685 w 2965095"/>
              <a:gd name="connsiteY8" fmla="*/ 230521 h 1305972"/>
              <a:gd name="connsiteX9" fmla="*/ 1164470 w 2965095"/>
              <a:gd name="connsiteY9" fmla="*/ 450796 h 1305972"/>
              <a:gd name="connsiteX10" fmla="*/ 1371939 w 2965095"/>
              <a:gd name="connsiteY10" fmla="*/ 663388 h 1305972"/>
              <a:gd name="connsiteX11" fmla="*/ 1684423 w 2965095"/>
              <a:gd name="connsiteY11" fmla="*/ 901593 h 1305972"/>
              <a:gd name="connsiteX12" fmla="*/ 1991785 w 2965095"/>
              <a:gd name="connsiteY12" fmla="*/ 1052712 h 1305972"/>
              <a:gd name="connsiteX13" fmla="*/ 2319637 w 2965095"/>
              <a:gd name="connsiteY13" fmla="*/ 1152605 h 1305972"/>
              <a:gd name="connsiteX14" fmla="*/ 2698716 w 2965095"/>
              <a:gd name="connsiteY14" fmla="*/ 1211516 h 1305972"/>
              <a:gd name="connsiteX15" fmla="*/ 2965095 w 2965095"/>
              <a:gd name="connsiteY15" fmla="*/ 1232006 h 1305972"/>
              <a:gd name="connsiteX0" fmla="*/ 0 w 2965095"/>
              <a:gd name="connsiteY0" fmla="*/ 1305972 h 1305972"/>
              <a:gd name="connsiteX1" fmla="*/ 189588 w 2965095"/>
              <a:gd name="connsiteY1" fmla="*/ 1006107 h 1305972"/>
              <a:gd name="connsiteX2" fmla="*/ 326911 w 2965095"/>
              <a:gd name="connsiteY2" fmla="*/ 573741 h 1305972"/>
              <a:gd name="connsiteX3" fmla="*/ 442171 w 2965095"/>
              <a:gd name="connsiteY3" fmla="*/ 181855 h 1305972"/>
              <a:gd name="connsiteX4" fmla="*/ 549748 w 2965095"/>
              <a:gd name="connsiteY4" fmla="*/ 30736 h 1305972"/>
              <a:gd name="connsiteX5" fmla="*/ 654763 w 2965095"/>
              <a:gd name="connsiteY5" fmla="*/ 0 h 1305972"/>
              <a:gd name="connsiteX6" fmla="*/ 654763 w 2965095"/>
              <a:gd name="connsiteY6" fmla="*/ 0 h 1305972"/>
              <a:gd name="connsiteX7" fmla="*/ 780392 w 2965095"/>
              <a:gd name="connsiteY7" fmla="*/ 62463 h 1305972"/>
              <a:gd name="connsiteX8" fmla="*/ 964685 w 2965095"/>
              <a:gd name="connsiteY8" fmla="*/ 230521 h 1305972"/>
              <a:gd name="connsiteX9" fmla="*/ 1164470 w 2965095"/>
              <a:gd name="connsiteY9" fmla="*/ 450796 h 1305972"/>
              <a:gd name="connsiteX10" fmla="*/ 1371939 w 2965095"/>
              <a:gd name="connsiteY10" fmla="*/ 663388 h 1305972"/>
              <a:gd name="connsiteX11" fmla="*/ 1684423 w 2965095"/>
              <a:gd name="connsiteY11" fmla="*/ 901593 h 1305972"/>
              <a:gd name="connsiteX12" fmla="*/ 1991785 w 2965095"/>
              <a:gd name="connsiteY12" fmla="*/ 1052712 h 1305972"/>
              <a:gd name="connsiteX13" fmla="*/ 2319637 w 2965095"/>
              <a:gd name="connsiteY13" fmla="*/ 1152605 h 1305972"/>
              <a:gd name="connsiteX14" fmla="*/ 2698716 w 2965095"/>
              <a:gd name="connsiteY14" fmla="*/ 1211516 h 1305972"/>
              <a:gd name="connsiteX15" fmla="*/ 2965095 w 2965095"/>
              <a:gd name="connsiteY15" fmla="*/ 1232006 h 1305972"/>
              <a:gd name="connsiteX0" fmla="*/ 0 w 2965095"/>
              <a:gd name="connsiteY0" fmla="*/ 1305972 h 1305972"/>
              <a:gd name="connsiteX1" fmla="*/ 189588 w 2965095"/>
              <a:gd name="connsiteY1" fmla="*/ 1006107 h 1305972"/>
              <a:gd name="connsiteX2" fmla="*/ 308899 w 2965095"/>
              <a:gd name="connsiteY2" fmla="*/ 567931 h 1305972"/>
              <a:gd name="connsiteX3" fmla="*/ 442171 w 2965095"/>
              <a:gd name="connsiteY3" fmla="*/ 181855 h 1305972"/>
              <a:gd name="connsiteX4" fmla="*/ 549748 w 2965095"/>
              <a:gd name="connsiteY4" fmla="*/ 30736 h 1305972"/>
              <a:gd name="connsiteX5" fmla="*/ 654763 w 2965095"/>
              <a:gd name="connsiteY5" fmla="*/ 0 h 1305972"/>
              <a:gd name="connsiteX6" fmla="*/ 654763 w 2965095"/>
              <a:gd name="connsiteY6" fmla="*/ 0 h 1305972"/>
              <a:gd name="connsiteX7" fmla="*/ 780392 w 2965095"/>
              <a:gd name="connsiteY7" fmla="*/ 62463 h 1305972"/>
              <a:gd name="connsiteX8" fmla="*/ 964685 w 2965095"/>
              <a:gd name="connsiteY8" fmla="*/ 230521 h 1305972"/>
              <a:gd name="connsiteX9" fmla="*/ 1164470 w 2965095"/>
              <a:gd name="connsiteY9" fmla="*/ 450796 h 1305972"/>
              <a:gd name="connsiteX10" fmla="*/ 1371939 w 2965095"/>
              <a:gd name="connsiteY10" fmla="*/ 663388 h 1305972"/>
              <a:gd name="connsiteX11" fmla="*/ 1684423 w 2965095"/>
              <a:gd name="connsiteY11" fmla="*/ 901593 h 1305972"/>
              <a:gd name="connsiteX12" fmla="*/ 1991785 w 2965095"/>
              <a:gd name="connsiteY12" fmla="*/ 1052712 h 1305972"/>
              <a:gd name="connsiteX13" fmla="*/ 2319637 w 2965095"/>
              <a:gd name="connsiteY13" fmla="*/ 1152605 h 1305972"/>
              <a:gd name="connsiteX14" fmla="*/ 2698716 w 2965095"/>
              <a:gd name="connsiteY14" fmla="*/ 1211516 h 1305972"/>
              <a:gd name="connsiteX15" fmla="*/ 2965095 w 2965095"/>
              <a:gd name="connsiteY15" fmla="*/ 1232006 h 1305972"/>
              <a:gd name="connsiteX0" fmla="*/ 0 w 2965095"/>
              <a:gd name="connsiteY0" fmla="*/ 1305972 h 1305972"/>
              <a:gd name="connsiteX1" fmla="*/ 189588 w 2965095"/>
              <a:gd name="connsiteY1" fmla="*/ 1006107 h 1305972"/>
              <a:gd name="connsiteX2" fmla="*/ 308899 w 2965095"/>
              <a:gd name="connsiteY2" fmla="*/ 567931 h 1305972"/>
              <a:gd name="connsiteX3" fmla="*/ 442171 w 2965095"/>
              <a:gd name="connsiteY3" fmla="*/ 181855 h 1305972"/>
              <a:gd name="connsiteX4" fmla="*/ 549748 w 2965095"/>
              <a:gd name="connsiteY4" fmla="*/ 30736 h 1305972"/>
              <a:gd name="connsiteX5" fmla="*/ 654763 w 2965095"/>
              <a:gd name="connsiteY5" fmla="*/ 0 h 1305972"/>
              <a:gd name="connsiteX6" fmla="*/ 654763 w 2965095"/>
              <a:gd name="connsiteY6" fmla="*/ 0 h 1305972"/>
              <a:gd name="connsiteX7" fmla="*/ 780392 w 2965095"/>
              <a:gd name="connsiteY7" fmla="*/ 62463 h 1305972"/>
              <a:gd name="connsiteX8" fmla="*/ 964685 w 2965095"/>
              <a:gd name="connsiteY8" fmla="*/ 230521 h 1305972"/>
              <a:gd name="connsiteX9" fmla="*/ 1164470 w 2965095"/>
              <a:gd name="connsiteY9" fmla="*/ 450796 h 1305972"/>
              <a:gd name="connsiteX10" fmla="*/ 1407965 w 2965095"/>
              <a:gd name="connsiteY10" fmla="*/ 680817 h 1305972"/>
              <a:gd name="connsiteX11" fmla="*/ 1684423 w 2965095"/>
              <a:gd name="connsiteY11" fmla="*/ 901593 h 1305972"/>
              <a:gd name="connsiteX12" fmla="*/ 1991785 w 2965095"/>
              <a:gd name="connsiteY12" fmla="*/ 1052712 h 1305972"/>
              <a:gd name="connsiteX13" fmla="*/ 2319637 w 2965095"/>
              <a:gd name="connsiteY13" fmla="*/ 1152605 h 1305972"/>
              <a:gd name="connsiteX14" fmla="*/ 2698716 w 2965095"/>
              <a:gd name="connsiteY14" fmla="*/ 1211516 h 1305972"/>
              <a:gd name="connsiteX15" fmla="*/ 2965095 w 2965095"/>
              <a:gd name="connsiteY15" fmla="*/ 1232006 h 1305972"/>
              <a:gd name="connsiteX0" fmla="*/ 0 w 2965095"/>
              <a:gd name="connsiteY0" fmla="*/ 1305972 h 1305972"/>
              <a:gd name="connsiteX1" fmla="*/ 189588 w 2965095"/>
              <a:gd name="connsiteY1" fmla="*/ 1006107 h 1305972"/>
              <a:gd name="connsiteX2" fmla="*/ 308899 w 2965095"/>
              <a:gd name="connsiteY2" fmla="*/ 567931 h 1305972"/>
              <a:gd name="connsiteX3" fmla="*/ 442171 w 2965095"/>
              <a:gd name="connsiteY3" fmla="*/ 181855 h 1305972"/>
              <a:gd name="connsiteX4" fmla="*/ 549748 w 2965095"/>
              <a:gd name="connsiteY4" fmla="*/ 30736 h 1305972"/>
              <a:gd name="connsiteX5" fmla="*/ 654763 w 2965095"/>
              <a:gd name="connsiteY5" fmla="*/ 0 h 1305972"/>
              <a:gd name="connsiteX6" fmla="*/ 654763 w 2965095"/>
              <a:gd name="connsiteY6" fmla="*/ 0 h 1305972"/>
              <a:gd name="connsiteX7" fmla="*/ 780392 w 2965095"/>
              <a:gd name="connsiteY7" fmla="*/ 62463 h 1305972"/>
              <a:gd name="connsiteX8" fmla="*/ 964685 w 2965095"/>
              <a:gd name="connsiteY8" fmla="*/ 230521 h 1305972"/>
              <a:gd name="connsiteX9" fmla="*/ 1232018 w 2965095"/>
              <a:gd name="connsiteY9" fmla="*/ 520512 h 1305972"/>
              <a:gd name="connsiteX10" fmla="*/ 1407965 w 2965095"/>
              <a:gd name="connsiteY10" fmla="*/ 680817 h 1305972"/>
              <a:gd name="connsiteX11" fmla="*/ 1684423 w 2965095"/>
              <a:gd name="connsiteY11" fmla="*/ 901593 h 1305972"/>
              <a:gd name="connsiteX12" fmla="*/ 1991785 w 2965095"/>
              <a:gd name="connsiteY12" fmla="*/ 1052712 h 1305972"/>
              <a:gd name="connsiteX13" fmla="*/ 2319637 w 2965095"/>
              <a:gd name="connsiteY13" fmla="*/ 1152605 h 1305972"/>
              <a:gd name="connsiteX14" fmla="*/ 2698716 w 2965095"/>
              <a:gd name="connsiteY14" fmla="*/ 1211516 h 1305972"/>
              <a:gd name="connsiteX15" fmla="*/ 2965095 w 2965095"/>
              <a:gd name="connsiteY15" fmla="*/ 1232006 h 1305972"/>
              <a:gd name="connsiteX0" fmla="*/ 0 w 2965095"/>
              <a:gd name="connsiteY0" fmla="*/ 1305972 h 1305972"/>
              <a:gd name="connsiteX1" fmla="*/ 189588 w 2965095"/>
              <a:gd name="connsiteY1" fmla="*/ 1006107 h 1305972"/>
              <a:gd name="connsiteX2" fmla="*/ 308899 w 2965095"/>
              <a:gd name="connsiteY2" fmla="*/ 567931 h 1305972"/>
              <a:gd name="connsiteX3" fmla="*/ 442171 w 2965095"/>
              <a:gd name="connsiteY3" fmla="*/ 181855 h 1305972"/>
              <a:gd name="connsiteX4" fmla="*/ 549748 w 2965095"/>
              <a:gd name="connsiteY4" fmla="*/ 30736 h 1305972"/>
              <a:gd name="connsiteX5" fmla="*/ 654763 w 2965095"/>
              <a:gd name="connsiteY5" fmla="*/ 0 h 1305972"/>
              <a:gd name="connsiteX6" fmla="*/ 654763 w 2965095"/>
              <a:gd name="connsiteY6" fmla="*/ 0 h 1305972"/>
              <a:gd name="connsiteX7" fmla="*/ 780392 w 2965095"/>
              <a:gd name="connsiteY7" fmla="*/ 62463 h 1305972"/>
              <a:gd name="connsiteX8" fmla="*/ 1059252 w 2965095"/>
              <a:gd name="connsiteY8" fmla="*/ 317665 h 1305972"/>
              <a:gd name="connsiteX9" fmla="*/ 1232018 w 2965095"/>
              <a:gd name="connsiteY9" fmla="*/ 520512 h 1305972"/>
              <a:gd name="connsiteX10" fmla="*/ 1407965 w 2965095"/>
              <a:gd name="connsiteY10" fmla="*/ 680817 h 1305972"/>
              <a:gd name="connsiteX11" fmla="*/ 1684423 w 2965095"/>
              <a:gd name="connsiteY11" fmla="*/ 901593 h 1305972"/>
              <a:gd name="connsiteX12" fmla="*/ 1991785 w 2965095"/>
              <a:gd name="connsiteY12" fmla="*/ 1052712 h 1305972"/>
              <a:gd name="connsiteX13" fmla="*/ 2319637 w 2965095"/>
              <a:gd name="connsiteY13" fmla="*/ 1152605 h 1305972"/>
              <a:gd name="connsiteX14" fmla="*/ 2698716 w 2965095"/>
              <a:gd name="connsiteY14" fmla="*/ 1211516 h 1305972"/>
              <a:gd name="connsiteX15" fmla="*/ 2965095 w 2965095"/>
              <a:gd name="connsiteY15" fmla="*/ 1232006 h 1305972"/>
              <a:gd name="connsiteX0" fmla="*/ 0 w 2965095"/>
              <a:gd name="connsiteY0" fmla="*/ 1305972 h 1305972"/>
              <a:gd name="connsiteX1" fmla="*/ 189588 w 2965095"/>
              <a:gd name="connsiteY1" fmla="*/ 1006107 h 1305972"/>
              <a:gd name="connsiteX2" fmla="*/ 308899 w 2965095"/>
              <a:gd name="connsiteY2" fmla="*/ 567931 h 1305972"/>
              <a:gd name="connsiteX3" fmla="*/ 442171 w 2965095"/>
              <a:gd name="connsiteY3" fmla="*/ 181855 h 1305972"/>
              <a:gd name="connsiteX4" fmla="*/ 549748 w 2965095"/>
              <a:gd name="connsiteY4" fmla="*/ 30736 h 1305972"/>
              <a:gd name="connsiteX5" fmla="*/ 654763 w 2965095"/>
              <a:gd name="connsiteY5" fmla="*/ 0 h 1305972"/>
              <a:gd name="connsiteX6" fmla="*/ 654763 w 2965095"/>
              <a:gd name="connsiteY6" fmla="*/ 0 h 1305972"/>
              <a:gd name="connsiteX7" fmla="*/ 861449 w 2965095"/>
              <a:gd name="connsiteY7" fmla="*/ 85701 h 1305972"/>
              <a:gd name="connsiteX8" fmla="*/ 1059252 w 2965095"/>
              <a:gd name="connsiteY8" fmla="*/ 317665 h 1305972"/>
              <a:gd name="connsiteX9" fmla="*/ 1232018 w 2965095"/>
              <a:gd name="connsiteY9" fmla="*/ 520512 h 1305972"/>
              <a:gd name="connsiteX10" fmla="*/ 1407965 w 2965095"/>
              <a:gd name="connsiteY10" fmla="*/ 680817 h 1305972"/>
              <a:gd name="connsiteX11" fmla="*/ 1684423 w 2965095"/>
              <a:gd name="connsiteY11" fmla="*/ 901593 h 1305972"/>
              <a:gd name="connsiteX12" fmla="*/ 1991785 w 2965095"/>
              <a:gd name="connsiteY12" fmla="*/ 1052712 h 1305972"/>
              <a:gd name="connsiteX13" fmla="*/ 2319637 w 2965095"/>
              <a:gd name="connsiteY13" fmla="*/ 1152605 h 1305972"/>
              <a:gd name="connsiteX14" fmla="*/ 2698716 w 2965095"/>
              <a:gd name="connsiteY14" fmla="*/ 1211516 h 1305972"/>
              <a:gd name="connsiteX15" fmla="*/ 2965095 w 2965095"/>
              <a:gd name="connsiteY15" fmla="*/ 1232006 h 1305972"/>
              <a:gd name="connsiteX0" fmla="*/ 0 w 2965095"/>
              <a:gd name="connsiteY0" fmla="*/ 1329210 h 1329210"/>
              <a:gd name="connsiteX1" fmla="*/ 189588 w 2965095"/>
              <a:gd name="connsiteY1" fmla="*/ 1029345 h 1329210"/>
              <a:gd name="connsiteX2" fmla="*/ 308899 w 2965095"/>
              <a:gd name="connsiteY2" fmla="*/ 591169 h 1329210"/>
              <a:gd name="connsiteX3" fmla="*/ 442171 w 2965095"/>
              <a:gd name="connsiteY3" fmla="*/ 205093 h 1329210"/>
              <a:gd name="connsiteX4" fmla="*/ 549748 w 2965095"/>
              <a:gd name="connsiteY4" fmla="*/ 53974 h 1329210"/>
              <a:gd name="connsiteX5" fmla="*/ 654763 w 2965095"/>
              <a:gd name="connsiteY5" fmla="*/ 23238 h 1329210"/>
              <a:gd name="connsiteX6" fmla="*/ 717808 w 2965095"/>
              <a:gd name="connsiteY6" fmla="*/ 0 h 1329210"/>
              <a:gd name="connsiteX7" fmla="*/ 861449 w 2965095"/>
              <a:gd name="connsiteY7" fmla="*/ 108939 h 1329210"/>
              <a:gd name="connsiteX8" fmla="*/ 1059252 w 2965095"/>
              <a:gd name="connsiteY8" fmla="*/ 340903 h 1329210"/>
              <a:gd name="connsiteX9" fmla="*/ 1232018 w 2965095"/>
              <a:gd name="connsiteY9" fmla="*/ 543750 h 1329210"/>
              <a:gd name="connsiteX10" fmla="*/ 1407965 w 2965095"/>
              <a:gd name="connsiteY10" fmla="*/ 704055 h 1329210"/>
              <a:gd name="connsiteX11" fmla="*/ 1684423 w 2965095"/>
              <a:gd name="connsiteY11" fmla="*/ 924831 h 1329210"/>
              <a:gd name="connsiteX12" fmla="*/ 1991785 w 2965095"/>
              <a:gd name="connsiteY12" fmla="*/ 1075950 h 1329210"/>
              <a:gd name="connsiteX13" fmla="*/ 2319637 w 2965095"/>
              <a:gd name="connsiteY13" fmla="*/ 1175843 h 1329210"/>
              <a:gd name="connsiteX14" fmla="*/ 2698716 w 2965095"/>
              <a:gd name="connsiteY14" fmla="*/ 1234754 h 1329210"/>
              <a:gd name="connsiteX15" fmla="*/ 2965095 w 2965095"/>
              <a:gd name="connsiteY15" fmla="*/ 1255244 h 1329210"/>
              <a:gd name="connsiteX0" fmla="*/ 0 w 2965095"/>
              <a:gd name="connsiteY0" fmla="*/ 1329210 h 1329210"/>
              <a:gd name="connsiteX1" fmla="*/ 189588 w 2965095"/>
              <a:gd name="connsiteY1" fmla="*/ 1029345 h 1329210"/>
              <a:gd name="connsiteX2" fmla="*/ 308899 w 2965095"/>
              <a:gd name="connsiteY2" fmla="*/ 591169 h 1329210"/>
              <a:gd name="connsiteX3" fmla="*/ 442171 w 2965095"/>
              <a:gd name="connsiteY3" fmla="*/ 205093 h 1329210"/>
              <a:gd name="connsiteX4" fmla="*/ 581271 w 2965095"/>
              <a:gd name="connsiteY4" fmla="*/ 53975 h 1329210"/>
              <a:gd name="connsiteX5" fmla="*/ 654763 w 2965095"/>
              <a:gd name="connsiteY5" fmla="*/ 23238 h 1329210"/>
              <a:gd name="connsiteX6" fmla="*/ 717808 w 2965095"/>
              <a:gd name="connsiteY6" fmla="*/ 0 h 1329210"/>
              <a:gd name="connsiteX7" fmla="*/ 861449 w 2965095"/>
              <a:gd name="connsiteY7" fmla="*/ 108939 h 1329210"/>
              <a:gd name="connsiteX8" fmla="*/ 1059252 w 2965095"/>
              <a:gd name="connsiteY8" fmla="*/ 340903 h 1329210"/>
              <a:gd name="connsiteX9" fmla="*/ 1232018 w 2965095"/>
              <a:gd name="connsiteY9" fmla="*/ 543750 h 1329210"/>
              <a:gd name="connsiteX10" fmla="*/ 1407965 w 2965095"/>
              <a:gd name="connsiteY10" fmla="*/ 704055 h 1329210"/>
              <a:gd name="connsiteX11" fmla="*/ 1684423 w 2965095"/>
              <a:gd name="connsiteY11" fmla="*/ 924831 h 1329210"/>
              <a:gd name="connsiteX12" fmla="*/ 1991785 w 2965095"/>
              <a:gd name="connsiteY12" fmla="*/ 1075950 h 1329210"/>
              <a:gd name="connsiteX13" fmla="*/ 2319637 w 2965095"/>
              <a:gd name="connsiteY13" fmla="*/ 1175843 h 1329210"/>
              <a:gd name="connsiteX14" fmla="*/ 2698716 w 2965095"/>
              <a:gd name="connsiteY14" fmla="*/ 1234754 h 1329210"/>
              <a:gd name="connsiteX15" fmla="*/ 2965095 w 2965095"/>
              <a:gd name="connsiteY15" fmla="*/ 1255244 h 1329210"/>
              <a:gd name="connsiteX0" fmla="*/ 0 w 2965095"/>
              <a:gd name="connsiteY0" fmla="*/ 1329210 h 1329210"/>
              <a:gd name="connsiteX1" fmla="*/ 189588 w 2965095"/>
              <a:gd name="connsiteY1" fmla="*/ 1029345 h 1329210"/>
              <a:gd name="connsiteX2" fmla="*/ 308899 w 2965095"/>
              <a:gd name="connsiteY2" fmla="*/ 591169 h 1329210"/>
              <a:gd name="connsiteX3" fmla="*/ 442171 w 2965095"/>
              <a:gd name="connsiteY3" fmla="*/ 205093 h 1329210"/>
              <a:gd name="connsiteX4" fmla="*/ 581271 w 2965095"/>
              <a:gd name="connsiteY4" fmla="*/ 53975 h 1329210"/>
              <a:gd name="connsiteX5" fmla="*/ 654763 w 2965095"/>
              <a:gd name="connsiteY5" fmla="*/ 23238 h 1329210"/>
              <a:gd name="connsiteX6" fmla="*/ 717808 w 2965095"/>
              <a:gd name="connsiteY6" fmla="*/ 0 h 1329210"/>
              <a:gd name="connsiteX7" fmla="*/ 861449 w 2965095"/>
              <a:gd name="connsiteY7" fmla="*/ 108939 h 1329210"/>
              <a:gd name="connsiteX8" fmla="*/ 1059252 w 2965095"/>
              <a:gd name="connsiteY8" fmla="*/ 340903 h 1329210"/>
              <a:gd name="connsiteX9" fmla="*/ 1232018 w 2965095"/>
              <a:gd name="connsiteY9" fmla="*/ 543750 h 1329210"/>
              <a:gd name="connsiteX10" fmla="*/ 1407965 w 2965095"/>
              <a:gd name="connsiteY10" fmla="*/ 704055 h 1329210"/>
              <a:gd name="connsiteX11" fmla="*/ 1684423 w 2965095"/>
              <a:gd name="connsiteY11" fmla="*/ 924831 h 1329210"/>
              <a:gd name="connsiteX12" fmla="*/ 1991785 w 2965095"/>
              <a:gd name="connsiteY12" fmla="*/ 1075950 h 1329210"/>
              <a:gd name="connsiteX13" fmla="*/ 2319637 w 2965095"/>
              <a:gd name="connsiteY13" fmla="*/ 1175843 h 1329210"/>
              <a:gd name="connsiteX14" fmla="*/ 2698716 w 2965095"/>
              <a:gd name="connsiteY14" fmla="*/ 1234754 h 1329210"/>
              <a:gd name="connsiteX15" fmla="*/ 2965095 w 2965095"/>
              <a:gd name="connsiteY15" fmla="*/ 1255244 h 1329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65095" h="1329210">
                <a:moveTo>
                  <a:pt x="0" y="1329210"/>
                </a:moveTo>
                <a:cubicBezTo>
                  <a:pt x="10886" y="1248527"/>
                  <a:pt x="138105" y="1152352"/>
                  <a:pt x="189588" y="1029345"/>
                </a:cubicBezTo>
                <a:cubicBezTo>
                  <a:pt x="241071" y="906338"/>
                  <a:pt x="266802" y="728544"/>
                  <a:pt x="308899" y="591169"/>
                </a:cubicBezTo>
                <a:cubicBezTo>
                  <a:pt x="350996" y="453794"/>
                  <a:pt x="396776" y="294625"/>
                  <a:pt x="442171" y="205093"/>
                </a:cubicBezTo>
                <a:cubicBezTo>
                  <a:pt x="487566" y="115561"/>
                  <a:pt x="545839" y="84284"/>
                  <a:pt x="581271" y="53975"/>
                </a:cubicBezTo>
                <a:cubicBezTo>
                  <a:pt x="616703" y="23666"/>
                  <a:pt x="632007" y="32234"/>
                  <a:pt x="654763" y="23238"/>
                </a:cubicBezTo>
                <a:cubicBezTo>
                  <a:pt x="677519" y="14242"/>
                  <a:pt x="696793" y="7746"/>
                  <a:pt x="717808" y="0"/>
                </a:cubicBezTo>
                <a:cubicBezTo>
                  <a:pt x="752256" y="14283"/>
                  <a:pt x="804542" y="52122"/>
                  <a:pt x="861449" y="108939"/>
                </a:cubicBezTo>
                <a:cubicBezTo>
                  <a:pt x="918356" y="165756"/>
                  <a:pt x="997491" y="268435"/>
                  <a:pt x="1059252" y="340903"/>
                </a:cubicBezTo>
                <a:cubicBezTo>
                  <a:pt x="1121013" y="413371"/>
                  <a:pt x="1173899" y="483225"/>
                  <a:pt x="1232018" y="543750"/>
                </a:cubicBezTo>
                <a:cubicBezTo>
                  <a:pt x="1290137" y="604275"/>
                  <a:pt x="1332564" y="640542"/>
                  <a:pt x="1407965" y="704055"/>
                </a:cubicBezTo>
                <a:cubicBezTo>
                  <a:pt x="1483366" y="767569"/>
                  <a:pt x="1587120" y="862849"/>
                  <a:pt x="1684423" y="924831"/>
                </a:cubicBezTo>
                <a:cubicBezTo>
                  <a:pt x="1781726" y="986813"/>
                  <a:pt x="1885916" y="1034115"/>
                  <a:pt x="1991785" y="1075950"/>
                </a:cubicBezTo>
                <a:cubicBezTo>
                  <a:pt x="2097654" y="1117785"/>
                  <a:pt x="2201815" y="1149376"/>
                  <a:pt x="2319637" y="1175843"/>
                </a:cubicBezTo>
                <a:cubicBezTo>
                  <a:pt x="2437459" y="1202310"/>
                  <a:pt x="2591140" y="1221520"/>
                  <a:pt x="2698716" y="1234754"/>
                </a:cubicBezTo>
                <a:cubicBezTo>
                  <a:pt x="2806292" y="1247987"/>
                  <a:pt x="2885693" y="1251615"/>
                  <a:pt x="2965095" y="1255244"/>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3" name="Freeform: Shape 62">
            <a:extLst>
              <a:ext uri="{FF2B5EF4-FFF2-40B4-BE49-F238E27FC236}">
                <a16:creationId xmlns:a16="http://schemas.microsoft.com/office/drawing/2014/main" id="{17C039A8-BF70-48DE-B6E7-6AA006BBF89A}"/>
              </a:ext>
            </a:extLst>
          </p:cNvPr>
          <p:cNvSpPr/>
          <p:nvPr/>
        </p:nvSpPr>
        <p:spPr>
          <a:xfrm flipH="1">
            <a:off x="5140757" y="4097433"/>
            <a:ext cx="2424836" cy="1083990"/>
          </a:xfrm>
          <a:custGeom>
            <a:avLst/>
            <a:gdLst>
              <a:gd name="connsiteX0" fmla="*/ 0 w 2753445"/>
              <a:gd name="connsiteY0" fmla="*/ 1265304 h 1265304"/>
              <a:gd name="connsiteX1" fmla="*/ 40982 w 2753445"/>
              <a:gd name="connsiteY1" fmla="*/ 988679 h 1265304"/>
              <a:gd name="connsiteX2" fmla="*/ 115261 w 2753445"/>
              <a:gd name="connsiteY2" fmla="*/ 573741 h 1265304"/>
              <a:gd name="connsiteX3" fmla="*/ 230521 w 2753445"/>
              <a:gd name="connsiteY3" fmla="*/ 181855 h 1265304"/>
              <a:gd name="connsiteX4" fmla="*/ 338098 w 2753445"/>
              <a:gd name="connsiteY4" fmla="*/ 30736 h 1265304"/>
              <a:gd name="connsiteX5" fmla="*/ 443113 w 2753445"/>
              <a:gd name="connsiteY5" fmla="*/ 0 h 1265304"/>
              <a:gd name="connsiteX6" fmla="*/ 443113 w 2753445"/>
              <a:gd name="connsiteY6" fmla="*/ 0 h 1265304"/>
              <a:gd name="connsiteX7" fmla="*/ 571180 w 2753445"/>
              <a:gd name="connsiteY7" fmla="*/ 56349 h 1265304"/>
              <a:gd name="connsiteX8" fmla="*/ 753035 w 2753445"/>
              <a:gd name="connsiteY8" fmla="*/ 230521 h 1265304"/>
              <a:gd name="connsiteX9" fmla="*/ 952820 w 2753445"/>
              <a:gd name="connsiteY9" fmla="*/ 450796 h 1265304"/>
              <a:gd name="connsiteX10" fmla="*/ 1160289 w 2753445"/>
              <a:gd name="connsiteY10" fmla="*/ 663388 h 1265304"/>
              <a:gd name="connsiteX11" fmla="*/ 1472773 w 2753445"/>
              <a:gd name="connsiteY11" fmla="*/ 901593 h 1265304"/>
              <a:gd name="connsiteX12" fmla="*/ 1780135 w 2753445"/>
              <a:gd name="connsiteY12" fmla="*/ 1052712 h 1265304"/>
              <a:gd name="connsiteX13" fmla="*/ 2107987 w 2753445"/>
              <a:gd name="connsiteY13" fmla="*/ 1152605 h 1265304"/>
              <a:gd name="connsiteX14" fmla="*/ 2487066 w 2753445"/>
              <a:gd name="connsiteY14" fmla="*/ 1211516 h 1265304"/>
              <a:gd name="connsiteX15" fmla="*/ 2753445 w 2753445"/>
              <a:gd name="connsiteY15" fmla="*/ 1232006 h 1265304"/>
              <a:gd name="connsiteX0" fmla="*/ 0 w 2753445"/>
              <a:gd name="connsiteY0" fmla="*/ 1265304 h 1265304"/>
              <a:gd name="connsiteX1" fmla="*/ 40982 w 2753445"/>
              <a:gd name="connsiteY1" fmla="*/ 988679 h 1265304"/>
              <a:gd name="connsiteX2" fmla="*/ 115261 w 2753445"/>
              <a:gd name="connsiteY2" fmla="*/ 573741 h 1265304"/>
              <a:gd name="connsiteX3" fmla="*/ 230521 w 2753445"/>
              <a:gd name="connsiteY3" fmla="*/ 181855 h 1265304"/>
              <a:gd name="connsiteX4" fmla="*/ 338098 w 2753445"/>
              <a:gd name="connsiteY4" fmla="*/ 30736 h 1265304"/>
              <a:gd name="connsiteX5" fmla="*/ 443113 w 2753445"/>
              <a:gd name="connsiteY5" fmla="*/ 0 h 1265304"/>
              <a:gd name="connsiteX6" fmla="*/ 443113 w 2753445"/>
              <a:gd name="connsiteY6" fmla="*/ 0 h 1265304"/>
              <a:gd name="connsiteX7" fmla="*/ 568742 w 2753445"/>
              <a:gd name="connsiteY7" fmla="*/ 62463 h 1265304"/>
              <a:gd name="connsiteX8" fmla="*/ 753035 w 2753445"/>
              <a:gd name="connsiteY8" fmla="*/ 230521 h 1265304"/>
              <a:gd name="connsiteX9" fmla="*/ 952820 w 2753445"/>
              <a:gd name="connsiteY9" fmla="*/ 450796 h 1265304"/>
              <a:gd name="connsiteX10" fmla="*/ 1160289 w 2753445"/>
              <a:gd name="connsiteY10" fmla="*/ 663388 h 1265304"/>
              <a:gd name="connsiteX11" fmla="*/ 1472773 w 2753445"/>
              <a:gd name="connsiteY11" fmla="*/ 901593 h 1265304"/>
              <a:gd name="connsiteX12" fmla="*/ 1780135 w 2753445"/>
              <a:gd name="connsiteY12" fmla="*/ 1052712 h 1265304"/>
              <a:gd name="connsiteX13" fmla="*/ 2107987 w 2753445"/>
              <a:gd name="connsiteY13" fmla="*/ 1152605 h 1265304"/>
              <a:gd name="connsiteX14" fmla="*/ 2487066 w 2753445"/>
              <a:gd name="connsiteY14" fmla="*/ 1211516 h 1265304"/>
              <a:gd name="connsiteX15" fmla="*/ 2753445 w 2753445"/>
              <a:gd name="connsiteY15" fmla="*/ 1232006 h 1265304"/>
              <a:gd name="connsiteX0" fmla="*/ 0 w 2965095"/>
              <a:gd name="connsiteY0" fmla="*/ 1305972 h 1305972"/>
              <a:gd name="connsiteX1" fmla="*/ 252632 w 2965095"/>
              <a:gd name="connsiteY1" fmla="*/ 988679 h 1305972"/>
              <a:gd name="connsiteX2" fmla="*/ 326911 w 2965095"/>
              <a:gd name="connsiteY2" fmla="*/ 573741 h 1305972"/>
              <a:gd name="connsiteX3" fmla="*/ 442171 w 2965095"/>
              <a:gd name="connsiteY3" fmla="*/ 181855 h 1305972"/>
              <a:gd name="connsiteX4" fmla="*/ 549748 w 2965095"/>
              <a:gd name="connsiteY4" fmla="*/ 30736 h 1305972"/>
              <a:gd name="connsiteX5" fmla="*/ 654763 w 2965095"/>
              <a:gd name="connsiteY5" fmla="*/ 0 h 1305972"/>
              <a:gd name="connsiteX6" fmla="*/ 654763 w 2965095"/>
              <a:gd name="connsiteY6" fmla="*/ 0 h 1305972"/>
              <a:gd name="connsiteX7" fmla="*/ 780392 w 2965095"/>
              <a:gd name="connsiteY7" fmla="*/ 62463 h 1305972"/>
              <a:gd name="connsiteX8" fmla="*/ 964685 w 2965095"/>
              <a:gd name="connsiteY8" fmla="*/ 230521 h 1305972"/>
              <a:gd name="connsiteX9" fmla="*/ 1164470 w 2965095"/>
              <a:gd name="connsiteY9" fmla="*/ 450796 h 1305972"/>
              <a:gd name="connsiteX10" fmla="*/ 1371939 w 2965095"/>
              <a:gd name="connsiteY10" fmla="*/ 663388 h 1305972"/>
              <a:gd name="connsiteX11" fmla="*/ 1684423 w 2965095"/>
              <a:gd name="connsiteY11" fmla="*/ 901593 h 1305972"/>
              <a:gd name="connsiteX12" fmla="*/ 1991785 w 2965095"/>
              <a:gd name="connsiteY12" fmla="*/ 1052712 h 1305972"/>
              <a:gd name="connsiteX13" fmla="*/ 2319637 w 2965095"/>
              <a:gd name="connsiteY13" fmla="*/ 1152605 h 1305972"/>
              <a:gd name="connsiteX14" fmla="*/ 2698716 w 2965095"/>
              <a:gd name="connsiteY14" fmla="*/ 1211516 h 1305972"/>
              <a:gd name="connsiteX15" fmla="*/ 2965095 w 2965095"/>
              <a:gd name="connsiteY15" fmla="*/ 1232006 h 1305972"/>
              <a:gd name="connsiteX0" fmla="*/ 0 w 2965095"/>
              <a:gd name="connsiteY0" fmla="*/ 1305972 h 1305972"/>
              <a:gd name="connsiteX1" fmla="*/ 189588 w 2965095"/>
              <a:gd name="connsiteY1" fmla="*/ 1006107 h 1305972"/>
              <a:gd name="connsiteX2" fmla="*/ 326911 w 2965095"/>
              <a:gd name="connsiteY2" fmla="*/ 573741 h 1305972"/>
              <a:gd name="connsiteX3" fmla="*/ 442171 w 2965095"/>
              <a:gd name="connsiteY3" fmla="*/ 181855 h 1305972"/>
              <a:gd name="connsiteX4" fmla="*/ 549748 w 2965095"/>
              <a:gd name="connsiteY4" fmla="*/ 30736 h 1305972"/>
              <a:gd name="connsiteX5" fmla="*/ 654763 w 2965095"/>
              <a:gd name="connsiteY5" fmla="*/ 0 h 1305972"/>
              <a:gd name="connsiteX6" fmla="*/ 654763 w 2965095"/>
              <a:gd name="connsiteY6" fmla="*/ 0 h 1305972"/>
              <a:gd name="connsiteX7" fmla="*/ 780392 w 2965095"/>
              <a:gd name="connsiteY7" fmla="*/ 62463 h 1305972"/>
              <a:gd name="connsiteX8" fmla="*/ 964685 w 2965095"/>
              <a:gd name="connsiteY8" fmla="*/ 230521 h 1305972"/>
              <a:gd name="connsiteX9" fmla="*/ 1164470 w 2965095"/>
              <a:gd name="connsiteY9" fmla="*/ 450796 h 1305972"/>
              <a:gd name="connsiteX10" fmla="*/ 1371939 w 2965095"/>
              <a:gd name="connsiteY10" fmla="*/ 663388 h 1305972"/>
              <a:gd name="connsiteX11" fmla="*/ 1684423 w 2965095"/>
              <a:gd name="connsiteY11" fmla="*/ 901593 h 1305972"/>
              <a:gd name="connsiteX12" fmla="*/ 1991785 w 2965095"/>
              <a:gd name="connsiteY12" fmla="*/ 1052712 h 1305972"/>
              <a:gd name="connsiteX13" fmla="*/ 2319637 w 2965095"/>
              <a:gd name="connsiteY13" fmla="*/ 1152605 h 1305972"/>
              <a:gd name="connsiteX14" fmla="*/ 2698716 w 2965095"/>
              <a:gd name="connsiteY14" fmla="*/ 1211516 h 1305972"/>
              <a:gd name="connsiteX15" fmla="*/ 2965095 w 2965095"/>
              <a:gd name="connsiteY15" fmla="*/ 1232006 h 1305972"/>
              <a:gd name="connsiteX0" fmla="*/ 0 w 2965095"/>
              <a:gd name="connsiteY0" fmla="*/ 1305972 h 1305972"/>
              <a:gd name="connsiteX1" fmla="*/ 189588 w 2965095"/>
              <a:gd name="connsiteY1" fmla="*/ 1006107 h 1305972"/>
              <a:gd name="connsiteX2" fmla="*/ 308899 w 2965095"/>
              <a:gd name="connsiteY2" fmla="*/ 567931 h 1305972"/>
              <a:gd name="connsiteX3" fmla="*/ 442171 w 2965095"/>
              <a:gd name="connsiteY3" fmla="*/ 181855 h 1305972"/>
              <a:gd name="connsiteX4" fmla="*/ 549748 w 2965095"/>
              <a:gd name="connsiteY4" fmla="*/ 30736 h 1305972"/>
              <a:gd name="connsiteX5" fmla="*/ 654763 w 2965095"/>
              <a:gd name="connsiteY5" fmla="*/ 0 h 1305972"/>
              <a:gd name="connsiteX6" fmla="*/ 654763 w 2965095"/>
              <a:gd name="connsiteY6" fmla="*/ 0 h 1305972"/>
              <a:gd name="connsiteX7" fmla="*/ 780392 w 2965095"/>
              <a:gd name="connsiteY7" fmla="*/ 62463 h 1305972"/>
              <a:gd name="connsiteX8" fmla="*/ 964685 w 2965095"/>
              <a:gd name="connsiteY8" fmla="*/ 230521 h 1305972"/>
              <a:gd name="connsiteX9" fmla="*/ 1164470 w 2965095"/>
              <a:gd name="connsiteY9" fmla="*/ 450796 h 1305972"/>
              <a:gd name="connsiteX10" fmla="*/ 1371939 w 2965095"/>
              <a:gd name="connsiteY10" fmla="*/ 663388 h 1305972"/>
              <a:gd name="connsiteX11" fmla="*/ 1684423 w 2965095"/>
              <a:gd name="connsiteY11" fmla="*/ 901593 h 1305972"/>
              <a:gd name="connsiteX12" fmla="*/ 1991785 w 2965095"/>
              <a:gd name="connsiteY12" fmla="*/ 1052712 h 1305972"/>
              <a:gd name="connsiteX13" fmla="*/ 2319637 w 2965095"/>
              <a:gd name="connsiteY13" fmla="*/ 1152605 h 1305972"/>
              <a:gd name="connsiteX14" fmla="*/ 2698716 w 2965095"/>
              <a:gd name="connsiteY14" fmla="*/ 1211516 h 1305972"/>
              <a:gd name="connsiteX15" fmla="*/ 2965095 w 2965095"/>
              <a:gd name="connsiteY15" fmla="*/ 1232006 h 1305972"/>
              <a:gd name="connsiteX0" fmla="*/ 0 w 2965095"/>
              <a:gd name="connsiteY0" fmla="*/ 1305972 h 1305972"/>
              <a:gd name="connsiteX1" fmla="*/ 189588 w 2965095"/>
              <a:gd name="connsiteY1" fmla="*/ 1006107 h 1305972"/>
              <a:gd name="connsiteX2" fmla="*/ 308899 w 2965095"/>
              <a:gd name="connsiteY2" fmla="*/ 567931 h 1305972"/>
              <a:gd name="connsiteX3" fmla="*/ 442171 w 2965095"/>
              <a:gd name="connsiteY3" fmla="*/ 181855 h 1305972"/>
              <a:gd name="connsiteX4" fmla="*/ 549748 w 2965095"/>
              <a:gd name="connsiteY4" fmla="*/ 30736 h 1305972"/>
              <a:gd name="connsiteX5" fmla="*/ 654763 w 2965095"/>
              <a:gd name="connsiteY5" fmla="*/ 0 h 1305972"/>
              <a:gd name="connsiteX6" fmla="*/ 654763 w 2965095"/>
              <a:gd name="connsiteY6" fmla="*/ 0 h 1305972"/>
              <a:gd name="connsiteX7" fmla="*/ 780392 w 2965095"/>
              <a:gd name="connsiteY7" fmla="*/ 62463 h 1305972"/>
              <a:gd name="connsiteX8" fmla="*/ 964685 w 2965095"/>
              <a:gd name="connsiteY8" fmla="*/ 230521 h 1305972"/>
              <a:gd name="connsiteX9" fmla="*/ 1164470 w 2965095"/>
              <a:gd name="connsiteY9" fmla="*/ 450796 h 1305972"/>
              <a:gd name="connsiteX10" fmla="*/ 1407965 w 2965095"/>
              <a:gd name="connsiteY10" fmla="*/ 680817 h 1305972"/>
              <a:gd name="connsiteX11" fmla="*/ 1684423 w 2965095"/>
              <a:gd name="connsiteY11" fmla="*/ 901593 h 1305972"/>
              <a:gd name="connsiteX12" fmla="*/ 1991785 w 2965095"/>
              <a:gd name="connsiteY12" fmla="*/ 1052712 h 1305972"/>
              <a:gd name="connsiteX13" fmla="*/ 2319637 w 2965095"/>
              <a:gd name="connsiteY13" fmla="*/ 1152605 h 1305972"/>
              <a:gd name="connsiteX14" fmla="*/ 2698716 w 2965095"/>
              <a:gd name="connsiteY14" fmla="*/ 1211516 h 1305972"/>
              <a:gd name="connsiteX15" fmla="*/ 2965095 w 2965095"/>
              <a:gd name="connsiteY15" fmla="*/ 1232006 h 1305972"/>
              <a:gd name="connsiteX0" fmla="*/ 0 w 2965095"/>
              <a:gd name="connsiteY0" fmla="*/ 1305972 h 1305972"/>
              <a:gd name="connsiteX1" fmla="*/ 189588 w 2965095"/>
              <a:gd name="connsiteY1" fmla="*/ 1006107 h 1305972"/>
              <a:gd name="connsiteX2" fmla="*/ 308899 w 2965095"/>
              <a:gd name="connsiteY2" fmla="*/ 567931 h 1305972"/>
              <a:gd name="connsiteX3" fmla="*/ 442171 w 2965095"/>
              <a:gd name="connsiteY3" fmla="*/ 181855 h 1305972"/>
              <a:gd name="connsiteX4" fmla="*/ 549748 w 2965095"/>
              <a:gd name="connsiteY4" fmla="*/ 30736 h 1305972"/>
              <a:gd name="connsiteX5" fmla="*/ 654763 w 2965095"/>
              <a:gd name="connsiteY5" fmla="*/ 0 h 1305972"/>
              <a:gd name="connsiteX6" fmla="*/ 654763 w 2965095"/>
              <a:gd name="connsiteY6" fmla="*/ 0 h 1305972"/>
              <a:gd name="connsiteX7" fmla="*/ 780392 w 2965095"/>
              <a:gd name="connsiteY7" fmla="*/ 62463 h 1305972"/>
              <a:gd name="connsiteX8" fmla="*/ 964685 w 2965095"/>
              <a:gd name="connsiteY8" fmla="*/ 230521 h 1305972"/>
              <a:gd name="connsiteX9" fmla="*/ 1232018 w 2965095"/>
              <a:gd name="connsiteY9" fmla="*/ 520512 h 1305972"/>
              <a:gd name="connsiteX10" fmla="*/ 1407965 w 2965095"/>
              <a:gd name="connsiteY10" fmla="*/ 680817 h 1305972"/>
              <a:gd name="connsiteX11" fmla="*/ 1684423 w 2965095"/>
              <a:gd name="connsiteY11" fmla="*/ 901593 h 1305972"/>
              <a:gd name="connsiteX12" fmla="*/ 1991785 w 2965095"/>
              <a:gd name="connsiteY12" fmla="*/ 1052712 h 1305972"/>
              <a:gd name="connsiteX13" fmla="*/ 2319637 w 2965095"/>
              <a:gd name="connsiteY13" fmla="*/ 1152605 h 1305972"/>
              <a:gd name="connsiteX14" fmla="*/ 2698716 w 2965095"/>
              <a:gd name="connsiteY14" fmla="*/ 1211516 h 1305972"/>
              <a:gd name="connsiteX15" fmla="*/ 2965095 w 2965095"/>
              <a:gd name="connsiteY15" fmla="*/ 1232006 h 1305972"/>
              <a:gd name="connsiteX0" fmla="*/ 0 w 2965095"/>
              <a:gd name="connsiteY0" fmla="*/ 1305972 h 1305972"/>
              <a:gd name="connsiteX1" fmla="*/ 189588 w 2965095"/>
              <a:gd name="connsiteY1" fmla="*/ 1006107 h 1305972"/>
              <a:gd name="connsiteX2" fmla="*/ 308899 w 2965095"/>
              <a:gd name="connsiteY2" fmla="*/ 567931 h 1305972"/>
              <a:gd name="connsiteX3" fmla="*/ 442171 w 2965095"/>
              <a:gd name="connsiteY3" fmla="*/ 181855 h 1305972"/>
              <a:gd name="connsiteX4" fmla="*/ 549748 w 2965095"/>
              <a:gd name="connsiteY4" fmla="*/ 30736 h 1305972"/>
              <a:gd name="connsiteX5" fmla="*/ 654763 w 2965095"/>
              <a:gd name="connsiteY5" fmla="*/ 0 h 1305972"/>
              <a:gd name="connsiteX6" fmla="*/ 654763 w 2965095"/>
              <a:gd name="connsiteY6" fmla="*/ 0 h 1305972"/>
              <a:gd name="connsiteX7" fmla="*/ 780392 w 2965095"/>
              <a:gd name="connsiteY7" fmla="*/ 62463 h 1305972"/>
              <a:gd name="connsiteX8" fmla="*/ 1059252 w 2965095"/>
              <a:gd name="connsiteY8" fmla="*/ 317665 h 1305972"/>
              <a:gd name="connsiteX9" fmla="*/ 1232018 w 2965095"/>
              <a:gd name="connsiteY9" fmla="*/ 520512 h 1305972"/>
              <a:gd name="connsiteX10" fmla="*/ 1407965 w 2965095"/>
              <a:gd name="connsiteY10" fmla="*/ 680817 h 1305972"/>
              <a:gd name="connsiteX11" fmla="*/ 1684423 w 2965095"/>
              <a:gd name="connsiteY11" fmla="*/ 901593 h 1305972"/>
              <a:gd name="connsiteX12" fmla="*/ 1991785 w 2965095"/>
              <a:gd name="connsiteY12" fmla="*/ 1052712 h 1305972"/>
              <a:gd name="connsiteX13" fmla="*/ 2319637 w 2965095"/>
              <a:gd name="connsiteY13" fmla="*/ 1152605 h 1305972"/>
              <a:gd name="connsiteX14" fmla="*/ 2698716 w 2965095"/>
              <a:gd name="connsiteY14" fmla="*/ 1211516 h 1305972"/>
              <a:gd name="connsiteX15" fmla="*/ 2965095 w 2965095"/>
              <a:gd name="connsiteY15" fmla="*/ 1232006 h 1305972"/>
              <a:gd name="connsiteX0" fmla="*/ 0 w 2965095"/>
              <a:gd name="connsiteY0" fmla="*/ 1305972 h 1305972"/>
              <a:gd name="connsiteX1" fmla="*/ 189588 w 2965095"/>
              <a:gd name="connsiteY1" fmla="*/ 1006107 h 1305972"/>
              <a:gd name="connsiteX2" fmla="*/ 308899 w 2965095"/>
              <a:gd name="connsiteY2" fmla="*/ 567931 h 1305972"/>
              <a:gd name="connsiteX3" fmla="*/ 442171 w 2965095"/>
              <a:gd name="connsiteY3" fmla="*/ 181855 h 1305972"/>
              <a:gd name="connsiteX4" fmla="*/ 549748 w 2965095"/>
              <a:gd name="connsiteY4" fmla="*/ 30736 h 1305972"/>
              <a:gd name="connsiteX5" fmla="*/ 654763 w 2965095"/>
              <a:gd name="connsiteY5" fmla="*/ 0 h 1305972"/>
              <a:gd name="connsiteX6" fmla="*/ 654763 w 2965095"/>
              <a:gd name="connsiteY6" fmla="*/ 0 h 1305972"/>
              <a:gd name="connsiteX7" fmla="*/ 861449 w 2965095"/>
              <a:gd name="connsiteY7" fmla="*/ 85701 h 1305972"/>
              <a:gd name="connsiteX8" fmla="*/ 1059252 w 2965095"/>
              <a:gd name="connsiteY8" fmla="*/ 317665 h 1305972"/>
              <a:gd name="connsiteX9" fmla="*/ 1232018 w 2965095"/>
              <a:gd name="connsiteY9" fmla="*/ 520512 h 1305972"/>
              <a:gd name="connsiteX10" fmla="*/ 1407965 w 2965095"/>
              <a:gd name="connsiteY10" fmla="*/ 680817 h 1305972"/>
              <a:gd name="connsiteX11" fmla="*/ 1684423 w 2965095"/>
              <a:gd name="connsiteY11" fmla="*/ 901593 h 1305972"/>
              <a:gd name="connsiteX12" fmla="*/ 1991785 w 2965095"/>
              <a:gd name="connsiteY12" fmla="*/ 1052712 h 1305972"/>
              <a:gd name="connsiteX13" fmla="*/ 2319637 w 2965095"/>
              <a:gd name="connsiteY13" fmla="*/ 1152605 h 1305972"/>
              <a:gd name="connsiteX14" fmla="*/ 2698716 w 2965095"/>
              <a:gd name="connsiteY14" fmla="*/ 1211516 h 1305972"/>
              <a:gd name="connsiteX15" fmla="*/ 2965095 w 2965095"/>
              <a:gd name="connsiteY15" fmla="*/ 1232006 h 1305972"/>
              <a:gd name="connsiteX0" fmla="*/ 0 w 2965095"/>
              <a:gd name="connsiteY0" fmla="*/ 1329210 h 1329210"/>
              <a:gd name="connsiteX1" fmla="*/ 189588 w 2965095"/>
              <a:gd name="connsiteY1" fmla="*/ 1029345 h 1329210"/>
              <a:gd name="connsiteX2" fmla="*/ 308899 w 2965095"/>
              <a:gd name="connsiteY2" fmla="*/ 591169 h 1329210"/>
              <a:gd name="connsiteX3" fmla="*/ 442171 w 2965095"/>
              <a:gd name="connsiteY3" fmla="*/ 205093 h 1329210"/>
              <a:gd name="connsiteX4" fmla="*/ 549748 w 2965095"/>
              <a:gd name="connsiteY4" fmla="*/ 53974 h 1329210"/>
              <a:gd name="connsiteX5" fmla="*/ 654763 w 2965095"/>
              <a:gd name="connsiteY5" fmla="*/ 23238 h 1329210"/>
              <a:gd name="connsiteX6" fmla="*/ 717808 w 2965095"/>
              <a:gd name="connsiteY6" fmla="*/ 0 h 1329210"/>
              <a:gd name="connsiteX7" fmla="*/ 861449 w 2965095"/>
              <a:gd name="connsiteY7" fmla="*/ 108939 h 1329210"/>
              <a:gd name="connsiteX8" fmla="*/ 1059252 w 2965095"/>
              <a:gd name="connsiteY8" fmla="*/ 340903 h 1329210"/>
              <a:gd name="connsiteX9" fmla="*/ 1232018 w 2965095"/>
              <a:gd name="connsiteY9" fmla="*/ 543750 h 1329210"/>
              <a:gd name="connsiteX10" fmla="*/ 1407965 w 2965095"/>
              <a:gd name="connsiteY10" fmla="*/ 704055 h 1329210"/>
              <a:gd name="connsiteX11" fmla="*/ 1684423 w 2965095"/>
              <a:gd name="connsiteY11" fmla="*/ 924831 h 1329210"/>
              <a:gd name="connsiteX12" fmla="*/ 1991785 w 2965095"/>
              <a:gd name="connsiteY12" fmla="*/ 1075950 h 1329210"/>
              <a:gd name="connsiteX13" fmla="*/ 2319637 w 2965095"/>
              <a:gd name="connsiteY13" fmla="*/ 1175843 h 1329210"/>
              <a:gd name="connsiteX14" fmla="*/ 2698716 w 2965095"/>
              <a:gd name="connsiteY14" fmla="*/ 1234754 h 1329210"/>
              <a:gd name="connsiteX15" fmla="*/ 2965095 w 2965095"/>
              <a:gd name="connsiteY15" fmla="*/ 1255244 h 1329210"/>
              <a:gd name="connsiteX0" fmla="*/ 0 w 2965095"/>
              <a:gd name="connsiteY0" fmla="*/ 1329210 h 1329210"/>
              <a:gd name="connsiteX1" fmla="*/ 189588 w 2965095"/>
              <a:gd name="connsiteY1" fmla="*/ 1029345 h 1329210"/>
              <a:gd name="connsiteX2" fmla="*/ 308899 w 2965095"/>
              <a:gd name="connsiteY2" fmla="*/ 591169 h 1329210"/>
              <a:gd name="connsiteX3" fmla="*/ 442171 w 2965095"/>
              <a:gd name="connsiteY3" fmla="*/ 205093 h 1329210"/>
              <a:gd name="connsiteX4" fmla="*/ 581271 w 2965095"/>
              <a:gd name="connsiteY4" fmla="*/ 53975 h 1329210"/>
              <a:gd name="connsiteX5" fmla="*/ 654763 w 2965095"/>
              <a:gd name="connsiteY5" fmla="*/ 23238 h 1329210"/>
              <a:gd name="connsiteX6" fmla="*/ 717808 w 2965095"/>
              <a:gd name="connsiteY6" fmla="*/ 0 h 1329210"/>
              <a:gd name="connsiteX7" fmla="*/ 861449 w 2965095"/>
              <a:gd name="connsiteY7" fmla="*/ 108939 h 1329210"/>
              <a:gd name="connsiteX8" fmla="*/ 1059252 w 2965095"/>
              <a:gd name="connsiteY8" fmla="*/ 340903 h 1329210"/>
              <a:gd name="connsiteX9" fmla="*/ 1232018 w 2965095"/>
              <a:gd name="connsiteY9" fmla="*/ 543750 h 1329210"/>
              <a:gd name="connsiteX10" fmla="*/ 1407965 w 2965095"/>
              <a:gd name="connsiteY10" fmla="*/ 704055 h 1329210"/>
              <a:gd name="connsiteX11" fmla="*/ 1684423 w 2965095"/>
              <a:gd name="connsiteY11" fmla="*/ 924831 h 1329210"/>
              <a:gd name="connsiteX12" fmla="*/ 1991785 w 2965095"/>
              <a:gd name="connsiteY12" fmla="*/ 1075950 h 1329210"/>
              <a:gd name="connsiteX13" fmla="*/ 2319637 w 2965095"/>
              <a:gd name="connsiteY13" fmla="*/ 1175843 h 1329210"/>
              <a:gd name="connsiteX14" fmla="*/ 2698716 w 2965095"/>
              <a:gd name="connsiteY14" fmla="*/ 1234754 h 1329210"/>
              <a:gd name="connsiteX15" fmla="*/ 2965095 w 2965095"/>
              <a:gd name="connsiteY15" fmla="*/ 1255244 h 1329210"/>
              <a:gd name="connsiteX0" fmla="*/ 0 w 2965095"/>
              <a:gd name="connsiteY0" fmla="*/ 1329210 h 1329210"/>
              <a:gd name="connsiteX1" fmla="*/ 189588 w 2965095"/>
              <a:gd name="connsiteY1" fmla="*/ 1029345 h 1329210"/>
              <a:gd name="connsiteX2" fmla="*/ 308899 w 2965095"/>
              <a:gd name="connsiteY2" fmla="*/ 591169 h 1329210"/>
              <a:gd name="connsiteX3" fmla="*/ 442171 w 2965095"/>
              <a:gd name="connsiteY3" fmla="*/ 205093 h 1329210"/>
              <a:gd name="connsiteX4" fmla="*/ 581271 w 2965095"/>
              <a:gd name="connsiteY4" fmla="*/ 53975 h 1329210"/>
              <a:gd name="connsiteX5" fmla="*/ 654763 w 2965095"/>
              <a:gd name="connsiteY5" fmla="*/ 23238 h 1329210"/>
              <a:gd name="connsiteX6" fmla="*/ 717808 w 2965095"/>
              <a:gd name="connsiteY6" fmla="*/ 0 h 1329210"/>
              <a:gd name="connsiteX7" fmla="*/ 861449 w 2965095"/>
              <a:gd name="connsiteY7" fmla="*/ 108939 h 1329210"/>
              <a:gd name="connsiteX8" fmla="*/ 1059252 w 2965095"/>
              <a:gd name="connsiteY8" fmla="*/ 340903 h 1329210"/>
              <a:gd name="connsiteX9" fmla="*/ 1232018 w 2965095"/>
              <a:gd name="connsiteY9" fmla="*/ 543750 h 1329210"/>
              <a:gd name="connsiteX10" fmla="*/ 1407965 w 2965095"/>
              <a:gd name="connsiteY10" fmla="*/ 704055 h 1329210"/>
              <a:gd name="connsiteX11" fmla="*/ 1684423 w 2965095"/>
              <a:gd name="connsiteY11" fmla="*/ 924831 h 1329210"/>
              <a:gd name="connsiteX12" fmla="*/ 1991785 w 2965095"/>
              <a:gd name="connsiteY12" fmla="*/ 1075950 h 1329210"/>
              <a:gd name="connsiteX13" fmla="*/ 2319637 w 2965095"/>
              <a:gd name="connsiteY13" fmla="*/ 1175843 h 1329210"/>
              <a:gd name="connsiteX14" fmla="*/ 2698716 w 2965095"/>
              <a:gd name="connsiteY14" fmla="*/ 1234754 h 1329210"/>
              <a:gd name="connsiteX15" fmla="*/ 2965095 w 2965095"/>
              <a:gd name="connsiteY15" fmla="*/ 1255244 h 1329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65095" h="1329210">
                <a:moveTo>
                  <a:pt x="0" y="1329210"/>
                </a:moveTo>
                <a:cubicBezTo>
                  <a:pt x="10886" y="1248527"/>
                  <a:pt x="138105" y="1152352"/>
                  <a:pt x="189588" y="1029345"/>
                </a:cubicBezTo>
                <a:cubicBezTo>
                  <a:pt x="241071" y="906338"/>
                  <a:pt x="266802" y="728544"/>
                  <a:pt x="308899" y="591169"/>
                </a:cubicBezTo>
                <a:cubicBezTo>
                  <a:pt x="350996" y="453794"/>
                  <a:pt x="396776" y="294625"/>
                  <a:pt x="442171" y="205093"/>
                </a:cubicBezTo>
                <a:cubicBezTo>
                  <a:pt x="487566" y="115561"/>
                  <a:pt x="545839" y="84284"/>
                  <a:pt x="581271" y="53975"/>
                </a:cubicBezTo>
                <a:cubicBezTo>
                  <a:pt x="616703" y="23666"/>
                  <a:pt x="632007" y="32234"/>
                  <a:pt x="654763" y="23238"/>
                </a:cubicBezTo>
                <a:cubicBezTo>
                  <a:pt x="677519" y="14242"/>
                  <a:pt x="696793" y="7746"/>
                  <a:pt x="717808" y="0"/>
                </a:cubicBezTo>
                <a:cubicBezTo>
                  <a:pt x="752256" y="14283"/>
                  <a:pt x="804542" y="52122"/>
                  <a:pt x="861449" y="108939"/>
                </a:cubicBezTo>
                <a:cubicBezTo>
                  <a:pt x="918356" y="165756"/>
                  <a:pt x="997491" y="268435"/>
                  <a:pt x="1059252" y="340903"/>
                </a:cubicBezTo>
                <a:cubicBezTo>
                  <a:pt x="1121013" y="413371"/>
                  <a:pt x="1173899" y="483225"/>
                  <a:pt x="1232018" y="543750"/>
                </a:cubicBezTo>
                <a:cubicBezTo>
                  <a:pt x="1290137" y="604275"/>
                  <a:pt x="1332564" y="640542"/>
                  <a:pt x="1407965" y="704055"/>
                </a:cubicBezTo>
                <a:cubicBezTo>
                  <a:pt x="1483366" y="767569"/>
                  <a:pt x="1587120" y="862849"/>
                  <a:pt x="1684423" y="924831"/>
                </a:cubicBezTo>
                <a:cubicBezTo>
                  <a:pt x="1781726" y="986813"/>
                  <a:pt x="1885916" y="1034115"/>
                  <a:pt x="1991785" y="1075950"/>
                </a:cubicBezTo>
                <a:cubicBezTo>
                  <a:pt x="2097654" y="1117785"/>
                  <a:pt x="2201815" y="1149376"/>
                  <a:pt x="2319637" y="1175843"/>
                </a:cubicBezTo>
                <a:cubicBezTo>
                  <a:pt x="2437459" y="1202310"/>
                  <a:pt x="2591140" y="1221520"/>
                  <a:pt x="2698716" y="1234754"/>
                </a:cubicBezTo>
                <a:cubicBezTo>
                  <a:pt x="2806292" y="1247987"/>
                  <a:pt x="2885693" y="1251615"/>
                  <a:pt x="2965095" y="1255244"/>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0"/>
                                        </p:tgtEl>
                                        <p:attrNameLst>
                                          <p:attrName>style.visibility</p:attrName>
                                        </p:attrNameLst>
                                      </p:cBhvr>
                                      <p:to>
                                        <p:strVal val="visible"/>
                                      </p:to>
                                    </p:set>
                                    <p:animEffect transition="in" filter="wipe(left)">
                                      <p:cBhvr>
                                        <p:cTn id="17" dur="1000"/>
                                        <p:tgtEl>
                                          <p:spTgt spid="1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down)">
                                      <p:cBhvr>
                                        <p:cTn id="22" dur="500"/>
                                        <p:tgtEl>
                                          <p:spTgt spid="32"/>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blinds(horizontal)">
                                      <p:cBhvr>
                                        <p:cTn id="25" dur="500"/>
                                        <p:tgtEl>
                                          <p:spTgt spid="3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blinds(horizontal)">
                                      <p:cBhvr>
                                        <p:cTn id="30" dur="500"/>
                                        <p:tgtEl>
                                          <p:spTgt spid="5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54"/>
                                        </p:tgtEl>
                                        <p:attrNameLst>
                                          <p:attrName>style.visibility</p:attrName>
                                        </p:attrNameLst>
                                      </p:cBhvr>
                                      <p:to>
                                        <p:strVal val="visible"/>
                                      </p:to>
                                    </p:set>
                                    <p:animEffect transition="in" filter="wipe(left)">
                                      <p:cBhvr>
                                        <p:cTn id="40" dur="500"/>
                                        <p:tgtEl>
                                          <p:spTgt spid="54"/>
                                        </p:tgtEl>
                                      </p:cBhvr>
                                    </p:animEffect>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down)">
                                      <p:cBhvr>
                                        <p:cTn id="45" dur="580">
                                          <p:stCondLst>
                                            <p:cond delay="0"/>
                                          </p:stCondLst>
                                        </p:cTn>
                                        <p:tgtEl>
                                          <p:spTgt spid="16"/>
                                        </p:tgtEl>
                                      </p:cBhvr>
                                    </p:animEffect>
                                    <p:anim calcmode="lin" valueType="num">
                                      <p:cBhvr>
                                        <p:cTn id="46"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51" dur="26">
                                          <p:stCondLst>
                                            <p:cond delay="650"/>
                                          </p:stCondLst>
                                        </p:cTn>
                                        <p:tgtEl>
                                          <p:spTgt spid="16"/>
                                        </p:tgtEl>
                                      </p:cBhvr>
                                      <p:to x="100000" y="60000"/>
                                    </p:animScale>
                                    <p:animScale>
                                      <p:cBhvr>
                                        <p:cTn id="52" dur="166" decel="50000">
                                          <p:stCondLst>
                                            <p:cond delay="676"/>
                                          </p:stCondLst>
                                        </p:cTn>
                                        <p:tgtEl>
                                          <p:spTgt spid="16"/>
                                        </p:tgtEl>
                                      </p:cBhvr>
                                      <p:to x="100000" y="100000"/>
                                    </p:animScale>
                                    <p:animScale>
                                      <p:cBhvr>
                                        <p:cTn id="53" dur="26">
                                          <p:stCondLst>
                                            <p:cond delay="1312"/>
                                          </p:stCondLst>
                                        </p:cTn>
                                        <p:tgtEl>
                                          <p:spTgt spid="16"/>
                                        </p:tgtEl>
                                      </p:cBhvr>
                                      <p:to x="100000" y="80000"/>
                                    </p:animScale>
                                    <p:animScale>
                                      <p:cBhvr>
                                        <p:cTn id="54" dur="166" decel="50000">
                                          <p:stCondLst>
                                            <p:cond delay="1338"/>
                                          </p:stCondLst>
                                        </p:cTn>
                                        <p:tgtEl>
                                          <p:spTgt spid="16"/>
                                        </p:tgtEl>
                                      </p:cBhvr>
                                      <p:to x="100000" y="100000"/>
                                    </p:animScale>
                                    <p:animScale>
                                      <p:cBhvr>
                                        <p:cTn id="55" dur="26">
                                          <p:stCondLst>
                                            <p:cond delay="1642"/>
                                          </p:stCondLst>
                                        </p:cTn>
                                        <p:tgtEl>
                                          <p:spTgt spid="16"/>
                                        </p:tgtEl>
                                      </p:cBhvr>
                                      <p:to x="100000" y="90000"/>
                                    </p:animScale>
                                    <p:animScale>
                                      <p:cBhvr>
                                        <p:cTn id="56" dur="166" decel="50000">
                                          <p:stCondLst>
                                            <p:cond delay="1668"/>
                                          </p:stCondLst>
                                        </p:cTn>
                                        <p:tgtEl>
                                          <p:spTgt spid="16"/>
                                        </p:tgtEl>
                                      </p:cBhvr>
                                      <p:to x="100000" y="100000"/>
                                    </p:animScale>
                                    <p:animScale>
                                      <p:cBhvr>
                                        <p:cTn id="57" dur="26">
                                          <p:stCondLst>
                                            <p:cond delay="1808"/>
                                          </p:stCondLst>
                                        </p:cTn>
                                        <p:tgtEl>
                                          <p:spTgt spid="16"/>
                                        </p:tgtEl>
                                      </p:cBhvr>
                                      <p:to x="100000" y="95000"/>
                                    </p:animScale>
                                    <p:animScale>
                                      <p:cBhvr>
                                        <p:cTn id="58" dur="166" decel="50000">
                                          <p:stCondLst>
                                            <p:cond delay="1834"/>
                                          </p:stCondLst>
                                        </p:cTn>
                                        <p:tgtEl>
                                          <p:spTgt spid="16"/>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down)">
                                      <p:cBhvr>
                                        <p:cTn id="63" dur="500"/>
                                        <p:tgtEl>
                                          <p:spTgt spid="14"/>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61"/>
                                        </p:tgtEl>
                                        <p:attrNameLst>
                                          <p:attrName>style.visibility</p:attrName>
                                        </p:attrNameLst>
                                      </p:cBhvr>
                                      <p:to>
                                        <p:strVal val="visible"/>
                                      </p:to>
                                    </p:set>
                                    <p:animEffect transition="in" filter="wipe(left)">
                                      <p:cBhvr>
                                        <p:cTn id="68" dur="500"/>
                                        <p:tgtEl>
                                          <p:spTgt spid="61"/>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xit" presetSubtype="0" fill="hold" grpId="1" nodeType="clickEffect">
                                  <p:stCondLst>
                                    <p:cond delay="0"/>
                                  </p:stCondLst>
                                  <p:childTnLst>
                                    <p:animEffect transition="out" filter="fade">
                                      <p:cBhvr>
                                        <p:cTn id="72" dur="500"/>
                                        <p:tgtEl>
                                          <p:spTgt spid="54"/>
                                        </p:tgtEl>
                                      </p:cBhvr>
                                    </p:animEffect>
                                    <p:set>
                                      <p:cBhvr>
                                        <p:cTn id="73" dur="1" fill="hold">
                                          <p:stCondLst>
                                            <p:cond delay="499"/>
                                          </p:stCondLst>
                                        </p:cTn>
                                        <p:tgtEl>
                                          <p:spTgt spid="54"/>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nodeType="click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wipe(down)">
                                      <p:cBhvr>
                                        <p:cTn id="78" dur="500"/>
                                        <p:tgtEl>
                                          <p:spTgt spid="28"/>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blinds(horizontal)">
                                      <p:cBhvr>
                                        <p:cTn id="83" dur="500"/>
                                        <p:tgtEl>
                                          <p:spTgt spid="36"/>
                                        </p:tgtEl>
                                      </p:cBhvr>
                                    </p:animEffect>
                                  </p:childTnLst>
                                </p:cTn>
                              </p:par>
                              <p:par>
                                <p:cTn id="84" presetID="3" presetClass="entr" presetSubtype="10" fill="hold" grpId="0" nodeType="with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blinds(horizontal)">
                                      <p:cBhvr>
                                        <p:cTn id="86" dur="500"/>
                                        <p:tgtEl>
                                          <p:spTgt spid="35"/>
                                        </p:tgtEl>
                                      </p:cBhvr>
                                    </p:animEffect>
                                  </p:childTnLst>
                                </p:cTn>
                              </p:par>
                              <p:par>
                                <p:cTn id="87" presetID="22" presetClass="entr" presetSubtype="4" fill="hold" nodeType="with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wipe(down)">
                                      <p:cBhvr>
                                        <p:cTn id="89" dur="500"/>
                                        <p:tgtEl>
                                          <p:spTgt spid="30"/>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37"/>
                                        </p:tgtEl>
                                        <p:attrNameLst>
                                          <p:attrName>style.visibility</p:attrName>
                                        </p:attrNameLst>
                                      </p:cBhvr>
                                      <p:to>
                                        <p:strVal val="visible"/>
                                      </p:to>
                                    </p:set>
                                    <p:animEffect transition="in" filter="blinds(horizontal)">
                                      <p:cBhvr>
                                        <p:cTn id="94" dur="500"/>
                                        <p:tgtEl>
                                          <p:spTgt spid="37"/>
                                        </p:tgtEl>
                                      </p:cBhvr>
                                    </p:animEffect>
                                  </p:childTnLst>
                                </p:cTn>
                              </p:par>
                              <p:par>
                                <p:cTn id="95" presetID="22" presetClass="entr" presetSubtype="4" fill="hold" nodeType="withEffect">
                                  <p:stCondLst>
                                    <p:cond delay="0"/>
                                  </p:stCondLst>
                                  <p:childTnLst>
                                    <p:set>
                                      <p:cBhvr>
                                        <p:cTn id="96" dur="1" fill="hold">
                                          <p:stCondLst>
                                            <p:cond delay="0"/>
                                          </p:stCondLst>
                                        </p:cTn>
                                        <p:tgtEl>
                                          <p:spTgt spid="31"/>
                                        </p:tgtEl>
                                        <p:attrNameLst>
                                          <p:attrName>style.visibility</p:attrName>
                                        </p:attrNameLst>
                                      </p:cBhvr>
                                      <p:to>
                                        <p:strVal val="visible"/>
                                      </p:to>
                                    </p:set>
                                    <p:animEffect transition="in" filter="wipe(down)">
                                      <p:cBhvr>
                                        <p:cTn id="97" dur="500"/>
                                        <p:tgtEl>
                                          <p:spTgt spid="31"/>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3" presetClass="entr" presetSubtype="10" fill="hold" nodeType="clickEffect">
                                  <p:stCondLst>
                                    <p:cond delay="0"/>
                                  </p:stCondLst>
                                  <p:childTnLst>
                                    <p:set>
                                      <p:cBhvr>
                                        <p:cTn id="101" dur="1" fill="hold">
                                          <p:stCondLst>
                                            <p:cond delay="0"/>
                                          </p:stCondLst>
                                        </p:cTn>
                                        <p:tgtEl>
                                          <p:spTgt spid="7"/>
                                        </p:tgtEl>
                                        <p:attrNameLst>
                                          <p:attrName>style.visibility</p:attrName>
                                        </p:attrNameLst>
                                      </p:cBhvr>
                                      <p:to>
                                        <p:strVal val="visible"/>
                                      </p:to>
                                    </p:set>
                                    <p:animEffect transition="in" filter="blinds(horizontal)">
                                      <p:cBhvr>
                                        <p:cTn id="102" dur="500"/>
                                        <p:tgtEl>
                                          <p:spTgt spid="7"/>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63"/>
                                        </p:tgtEl>
                                        <p:attrNameLst>
                                          <p:attrName>style.visibility</p:attrName>
                                        </p:attrNameLst>
                                      </p:cBhvr>
                                      <p:to>
                                        <p:strVal val="visible"/>
                                      </p:to>
                                    </p:set>
                                    <p:animEffect transition="in" filter="wipe(left)">
                                      <p:cBhvr>
                                        <p:cTn id="107" dur="500"/>
                                        <p:tgtEl>
                                          <p:spTgt spid="63"/>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60"/>
                                        </p:tgtEl>
                                        <p:attrNameLst>
                                          <p:attrName>style.visibility</p:attrName>
                                        </p:attrNameLst>
                                      </p:cBhvr>
                                      <p:to>
                                        <p:strVal val="visible"/>
                                      </p:to>
                                    </p:set>
                                    <p:animEffect transition="in" filter="blinds(horizontal)">
                                      <p:cBhvr>
                                        <p:cTn id="112" dur="500"/>
                                        <p:tgtEl>
                                          <p:spTgt spid="60"/>
                                        </p:tgtEl>
                                      </p:cBhvr>
                                    </p:animEffect>
                                  </p:childTnLst>
                                </p:cTn>
                              </p:par>
                              <p:par>
                                <p:cTn id="113" presetID="22" presetClass="entr" presetSubtype="4" fill="hold" nodeType="withEffect">
                                  <p:stCondLst>
                                    <p:cond delay="0"/>
                                  </p:stCondLst>
                                  <p:childTnLst>
                                    <p:set>
                                      <p:cBhvr>
                                        <p:cTn id="114" dur="1" fill="hold">
                                          <p:stCondLst>
                                            <p:cond delay="0"/>
                                          </p:stCondLst>
                                        </p:cTn>
                                        <p:tgtEl>
                                          <p:spTgt spid="57"/>
                                        </p:tgtEl>
                                        <p:attrNameLst>
                                          <p:attrName>style.visibility</p:attrName>
                                        </p:attrNameLst>
                                      </p:cBhvr>
                                      <p:to>
                                        <p:strVal val="visible"/>
                                      </p:to>
                                    </p:set>
                                    <p:animEffect transition="in" filter="wipe(down)">
                                      <p:cBhvr>
                                        <p:cTn id="115" dur="500"/>
                                        <p:tgtEl>
                                          <p:spTgt spid="57"/>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3" presetClass="entr" presetSubtype="10" fill="hold" grpId="0" nodeType="clickEffect">
                                  <p:stCondLst>
                                    <p:cond delay="0"/>
                                  </p:stCondLst>
                                  <p:childTnLst>
                                    <p:set>
                                      <p:cBhvr>
                                        <p:cTn id="119" dur="1" fill="hold">
                                          <p:stCondLst>
                                            <p:cond delay="0"/>
                                          </p:stCondLst>
                                        </p:cTn>
                                        <p:tgtEl>
                                          <p:spTgt spid="59"/>
                                        </p:tgtEl>
                                        <p:attrNameLst>
                                          <p:attrName>style.visibility</p:attrName>
                                        </p:attrNameLst>
                                      </p:cBhvr>
                                      <p:to>
                                        <p:strVal val="visible"/>
                                      </p:to>
                                    </p:set>
                                    <p:animEffect transition="in" filter="blinds(horizontal)">
                                      <p:cBhvr>
                                        <p:cTn id="120" dur="500"/>
                                        <p:tgtEl>
                                          <p:spTgt spid="59"/>
                                        </p:tgtEl>
                                      </p:cBhvr>
                                    </p:animEffect>
                                  </p:childTnLst>
                                </p:cTn>
                              </p:par>
                              <p:par>
                                <p:cTn id="121" presetID="22" presetClass="entr" presetSubtype="4" fill="hold" nodeType="withEffect">
                                  <p:stCondLst>
                                    <p:cond delay="0"/>
                                  </p:stCondLst>
                                  <p:childTnLst>
                                    <p:set>
                                      <p:cBhvr>
                                        <p:cTn id="122" dur="1" fill="hold">
                                          <p:stCondLst>
                                            <p:cond delay="0"/>
                                          </p:stCondLst>
                                        </p:cTn>
                                        <p:tgtEl>
                                          <p:spTgt spid="56"/>
                                        </p:tgtEl>
                                        <p:attrNameLst>
                                          <p:attrName>style.visibility</p:attrName>
                                        </p:attrNameLst>
                                      </p:cBhvr>
                                      <p:to>
                                        <p:strVal val="visible"/>
                                      </p:to>
                                    </p:set>
                                    <p:animEffect transition="in" filter="wipe(down)">
                                      <p:cBhvr>
                                        <p:cTn id="123" dur="500"/>
                                        <p:tgtEl>
                                          <p:spTgt spid="56"/>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3" presetClass="entr" presetSubtype="10" fill="hold" grpId="0" nodeType="clickEffect">
                                  <p:stCondLst>
                                    <p:cond delay="0"/>
                                  </p:stCondLst>
                                  <p:childTnLst>
                                    <p:set>
                                      <p:cBhvr>
                                        <p:cTn id="127" dur="1" fill="hold">
                                          <p:stCondLst>
                                            <p:cond delay="0"/>
                                          </p:stCondLst>
                                        </p:cTn>
                                        <p:tgtEl>
                                          <p:spTgt spid="58"/>
                                        </p:tgtEl>
                                        <p:attrNameLst>
                                          <p:attrName>style.visibility</p:attrName>
                                        </p:attrNameLst>
                                      </p:cBhvr>
                                      <p:to>
                                        <p:strVal val="visible"/>
                                      </p:to>
                                    </p:set>
                                    <p:animEffect transition="in" filter="blinds(horizontal)">
                                      <p:cBhvr>
                                        <p:cTn id="128" dur="500"/>
                                        <p:tgtEl>
                                          <p:spTgt spid="58"/>
                                        </p:tgtEl>
                                      </p:cBhvr>
                                    </p:animEffect>
                                  </p:childTnLst>
                                </p:cTn>
                              </p:par>
                              <p:par>
                                <p:cTn id="129" presetID="22" presetClass="entr" presetSubtype="4" fill="hold" nodeType="withEffect">
                                  <p:stCondLst>
                                    <p:cond delay="0"/>
                                  </p:stCondLst>
                                  <p:childTnLst>
                                    <p:set>
                                      <p:cBhvr>
                                        <p:cTn id="130" dur="1" fill="hold">
                                          <p:stCondLst>
                                            <p:cond delay="0"/>
                                          </p:stCondLst>
                                        </p:cTn>
                                        <p:tgtEl>
                                          <p:spTgt spid="55"/>
                                        </p:tgtEl>
                                        <p:attrNameLst>
                                          <p:attrName>style.visibility</p:attrName>
                                        </p:attrNameLst>
                                      </p:cBhvr>
                                      <p:to>
                                        <p:strVal val="visible"/>
                                      </p:to>
                                    </p:set>
                                    <p:animEffect transition="in" filter="wipe(down)">
                                      <p:cBhvr>
                                        <p:cTn id="131"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4" grpId="0" animBg="1"/>
      <p:bldP spid="35" grpId="0"/>
      <p:bldP spid="36" grpId="0"/>
      <p:bldP spid="37" grpId="0"/>
      <p:bldP spid="38" grpId="0"/>
      <p:bldP spid="53" grpId="0"/>
      <p:bldP spid="58" grpId="0"/>
      <p:bldP spid="59" grpId="0"/>
      <p:bldP spid="60" grpId="0"/>
      <p:bldP spid="130" grpId="0" animBg="1"/>
      <p:bldP spid="54" grpId="0" animBg="1"/>
      <p:bldP spid="54" grpId="1" animBg="1"/>
      <p:bldP spid="16" grpId="0" animBg="1"/>
      <p:bldP spid="61" grpId="0" animBg="1"/>
      <p:bldP spid="6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A5DD0-8CA1-4D18-AD99-0248C55B842A}"/>
              </a:ext>
            </a:extLst>
          </p:cNvPr>
          <p:cNvSpPr>
            <a:spLocks noGrp="1"/>
          </p:cNvSpPr>
          <p:nvPr>
            <p:ph type="title"/>
          </p:nvPr>
        </p:nvSpPr>
        <p:spPr>
          <a:xfrm>
            <a:off x="457200" y="274638"/>
            <a:ext cx="7467600" cy="639762"/>
          </a:xfrm>
        </p:spPr>
        <p:txBody>
          <a:bodyPr/>
          <a:lstStyle/>
          <a:p>
            <a:pPr>
              <a:defRPr/>
            </a:pPr>
            <a:r>
              <a:rPr lang="en-CA" dirty="0"/>
              <a:t>How to Choose the best Average:</a:t>
            </a:r>
          </a:p>
        </p:txBody>
      </p:sp>
      <p:sp>
        <p:nvSpPr>
          <p:cNvPr id="17411" name="Content Placeholder 2">
            <a:extLst>
              <a:ext uri="{FF2B5EF4-FFF2-40B4-BE49-F238E27FC236}">
                <a16:creationId xmlns:a16="http://schemas.microsoft.com/office/drawing/2014/main" id="{974F814C-53B8-476C-8A1F-954ED392E168}"/>
              </a:ext>
            </a:extLst>
          </p:cNvPr>
          <p:cNvSpPr>
            <a:spLocks noGrp="1"/>
          </p:cNvSpPr>
          <p:nvPr>
            <p:ph sz="quarter" idx="1"/>
          </p:nvPr>
        </p:nvSpPr>
        <p:spPr>
          <a:xfrm>
            <a:off x="457200" y="1103313"/>
            <a:ext cx="7745413" cy="5370512"/>
          </a:xfrm>
        </p:spPr>
        <p:txBody>
          <a:bodyPr/>
          <a:lstStyle/>
          <a:p>
            <a:r>
              <a:rPr lang="en-CA" altLang="en-US"/>
              <a:t>Choose mode if there are two or more modes in the data</a:t>
            </a:r>
          </a:p>
          <a:p>
            <a:pPr>
              <a:buFont typeface="Wingdings" panose="05000000000000000000" pitchFamily="2" charset="2"/>
              <a:buNone/>
            </a:pPr>
            <a:endParaRPr lang="en-CA" altLang="en-US"/>
          </a:p>
          <a:p>
            <a:r>
              <a:rPr lang="en-CA" altLang="en-US"/>
              <a:t>Choose ‘median’ if the distribution is skewed</a:t>
            </a:r>
          </a:p>
          <a:p>
            <a:pPr lvl="1"/>
            <a:r>
              <a:rPr lang="en-CA" altLang="en-US"/>
              <a:t>A small group of outliers will heavily influence the mean</a:t>
            </a:r>
          </a:p>
          <a:p>
            <a:pPr lvl="1">
              <a:buFont typeface="Wingdings 2" panose="05020102010507070707" pitchFamily="18" charset="2"/>
              <a:buNone/>
            </a:pPr>
            <a:endParaRPr lang="en-CA" altLang="en-US"/>
          </a:p>
          <a:p>
            <a:r>
              <a:rPr lang="en-CA" altLang="en-US"/>
              <a:t>Choose ‘mean’ if the distribution is fairly symmetrical with one mode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12" dur="500"/>
                                        <p:tgtEl>
                                          <p:spTgt spid="174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17" dur="500"/>
                                        <p:tgtEl>
                                          <p:spTgt spid="1741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7411">
                                            <p:txEl>
                                              <p:pRg st="5" end="5"/>
                                            </p:txEl>
                                          </p:spTgt>
                                        </p:tgtEl>
                                        <p:attrNameLst>
                                          <p:attrName>style.visibility</p:attrName>
                                        </p:attrNameLst>
                                      </p:cBhvr>
                                      <p:to>
                                        <p:strVal val="visible"/>
                                      </p:to>
                                    </p:set>
                                    <p:animEffect transition="in" filter="blinds(horizontal)">
                                      <p:cBhvr>
                                        <p:cTn id="22" dur="5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AC81E-68DD-4EAF-AA45-32CF71FA6913}"/>
              </a:ext>
            </a:extLst>
          </p:cNvPr>
          <p:cNvSpPr>
            <a:spLocks noGrp="1"/>
          </p:cNvSpPr>
          <p:nvPr>
            <p:ph type="title"/>
          </p:nvPr>
        </p:nvSpPr>
        <p:spPr/>
        <p:txBody>
          <a:bodyPr/>
          <a:lstStyle/>
          <a:p>
            <a:pPr eaLnBrk="1" fontAlgn="auto" hangingPunct="1">
              <a:spcAft>
                <a:spcPts val="0"/>
              </a:spcAft>
              <a:defRPr/>
            </a:pPr>
            <a:r>
              <a:rPr lang="en-CA" dirty="0"/>
              <a:t>Homework: </a:t>
            </a:r>
          </a:p>
        </p:txBody>
      </p:sp>
      <p:sp>
        <p:nvSpPr>
          <p:cNvPr id="25603" name="Content Placeholder 2">
            <a:extLst>
              <a:ext uri="{FF2B5EF4-FFF2-40B4-BE49-F238E27FC236}">
                <a16:creationId xmlns:a16="http://schemas.microsoft.com/office/drawing/2014/main" id="{C3BC2FE6-B354-478E-ABDF-BC590DBCC2AD}"/>
              </a:ext>
            </a:extLst>
          </p:cNvPr>
          <p:cNvSpPr>
            <a:spLocks noGrp="1"/>
          </p:cNvSpPr>
          <p:nvPr>
            <p:ph sz="quarter" idx="1"/>
          </p:nvPr>
        </p:nvSpPr>
        <p:spPr>
          <a:xfrm>
            <a:off x="457200" y="1600200"/>
            <a:ext cx="7467600" cy="4873625"/>
          </a:xfrm>
        </p:spPr>
        <p:txBody>
          <a:bodyPr/>
          <a:lstStyle/>
          <a:p>
            <a:pPr eaLnBrk="1" hangingPunct="1"/>
            <a:r>
              <a:rPr lang="en-CA" altLang="en-US"/>
              <a:t>P74 #1.27 – 1.32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88385-70EC-4217-BA52-8B011DB4EEAA}"/>
              </a:ext>
            </a:extLst>
          </p:cNvPr>
          <p:cNvSpPr>
            <a:spLocks noGrp="1"/>
          </p:cNvSpPr>
          <p:nvPr>
            <p:ph type="title"/>
          </p:nvPr>
        </p:nvSpPr>
        <p:spPr>
          <a:xfrm>
            <a:off x="309563" y="55550"/>
            <a:ext cx="7221537" cy="733425"/>
          </a:xfrm>
        </p:spPr>
        <p:txBody>
          <a:bodyPr/>
          <a:lstStyle/>
          <a:p>
            <a:pPr eaLnBrk="1" fontAlgn="auto" hangingPunct="1">
              <a:spcAft>
                <a:spcPts val="0"/>
              </a:spcAft>
              <a:defRPr/>
            </a:pPr>
            <a:r>
              <a:rPr lang="en-CA" sz="2400" dirty="0"/>
              <a:t>III) </a:t>
            </a:r>
            <a:r>
              <a:rPr lang="en-CA" sz="2400" dirty="0" err="1"/>
              <a:t>BOXplots</a:t>
            </a:r>
            <a:r>
              <a:rPr lang="en-CA" sz="2400" dirty="0"/>
              <a:t>:  Five number Summaries</a:t>
            </a:r>
          </a:p>
        </p:txBody>
      </p:sp>
      <p:sp>
        <p:nvSpPr>
          <p:cNvPr id="14339" name="Content Placeholder 2">
            <a:extLst>
              <a:ext uri="{FF2B5EF4-FFF2-40B4-BE49-F238E27FC236}">
                <a16:creationId xmlns:a16="http://schemas.microsoft.com/office/drawing/2014/main" id="{8396E5D0-6977-4942-BC50-F0FB1E4ACCFB}"/>
              </a:ext>
            </a:extLst>
          </p:cNvPr>
          <p:cNvSpPr>
            <a:spLocks noGrp="1"/>
          </p:cNvSpPr>
          <p:nvPr>
            <p:ph sz="quarter" idx="1"/>
          </p:nvPr>
        </p:nvSpPr>
        <p:spPr>
          <a:xfrm>
            <a:off x="201613" y="780211"/>
            <a:ext cx="8472487" cy="4377578"/>
          </a:xfrm>
        </p:spPr>
        <p:txBody>
          <a:bodyPr/>
          <a:lstStyle/>
          <a:p>
            <a:r>
              <a:rPr lang="en-US" altLang="en-US" sz="2000" dirty="0"/>
              <a:t>Another excellent way to display data for comparison purposes is the boxplot, which is a graph of the 5 Number Summary. </a:t>
            </a:r>
            <a:br>
              <a:rPr lang="en-US" altLang="en-US" sz="2000" dirty="0"/>
            </a:br>
            <a:endParaRPr lang="en-US" altLang="en-US" sz="500" dirty="0"/>
          </a:p>
          <a:p>
            <a:pPr>
              <a:buFont typeface="Wingdings" panose="05000000000000000000" pitchFamily="2" charset="2"/>
              <a:buNone/>
            </a:pPr>
            <a:r>
              <a:rPr lang="en-US" altLang="en-US" sz="2300" dirty="0"/>
              <a:t>The 5 Number Summary consists of:</a:t>
            </a:r>
            <a:endParaRPr lang="en-CA" altLang="en-US" sz="2300" dirty="0"/>
          </a:p>
          <a:p>
            <a:r>
              <a:rPr lang="en-US" altLang="en-US" sz="2000" dirty="0"/>
              <a:t>The lowest number  (Minimum)</a:t>
            </a:r>
            <a:endParaRPr lang="en-CA" altLang="en-US" sz="2000" dirty="0"/>
          </a:p>
          <a:p>
            <a:r>
              <a:rPr lang="en-US" altLang="en-US" sz="2000" dirty="0"/>
              <a:t>The </a:t>
            </a:r>
            <a:r>
              <a:rPr lang="en-US" altLang="en-US" sz="2000" b="1" dirty="0"/>
              <a:t>first quartile, Q</a:t>
            </a:r>
            <a:r>
              <a:rPr lang="en-US" altLang="en-US" sz="2000" b="1" baseline="-25000" dirty="0"/>
              <a:t>1</a:t>
            </a:r>
            <a:r>
              <a:rPr lang="en-US" altLang="en-US" sz="2000" b="1" dirty="0"/>
              <a:t>, </a:t>
            </a:r>
            <a:r>
              <a:rPr lang="en-US" altLang="en-US" sz="2000" dirty="0"/>
              <a:t>which is the median of the lower half of the data.</a:t>
            </a:r>
            <a:endParaRPr lang="en-CA" altLang="en-US" sz="2000" dirty="0"/>
          </a:p>
          <a:p>
            <a:r>
              <a:rPr lang="en-US" altLang="en-US" sz="2000" dirty="0"/>
              <a:t>The median (if two terms are in the middle, take the average)</a:t>
            </a:r>
            <a:endParaRPr lang="en-CA" altLang="en-US" sz="2000" dirty="0"/>
          </a:p>
          <a:p>
            <a:r>
              <a:rPr lang="en-US" altLang="en-US" sz="2000" dirty="0"/>
              <a:t>The </a:t>
            </a:r>
            <a:r>
              <a:rPr lang="en-US" altLang="en-US" sz="2000" b="1" dirty="0"/>
              <a:t>third quartile, Q</a:t>
            </a:r>
            <a:r>
              <a:rPr lang="en-US" altLang="en-US" sz="2000" b="1" baseline="-25000" dirty="0"/>
              <a:t>3, </a:t>
            </a:r>
            <a:r>
              <a:rPr lang="en-US" altLang="en-US" sz="2000" dirty="0"/>
              <a:t>which is the median of the upper half of the data.</a:t>
            </a:r>
            <a:endParaRPr lang="en-CA" altLang="en-US" sz="2000" dirty="0"/>
          </a:p>
          <a:p>
            <a:r>
              <a:rPr lang="en-US" altLang="en-US" sz="2000" dirty="0"/>
              <a:t>The highest number (Maximum)</a:t>
            </a:r>
          </a:p>
          <a:p>
            <a:r>
              <a:rPr lang="en-CA" altLang="en-US" sz="2000" dirty="0"/>
              <a:t>Interquartile Range (IQR) is the distance between the first and third quartile</a:t>
            </a:r>
          </a:p>
          <a:p>
            <a:endParaRPr lang="en-CA" altLang="en-US" sz="2000" dirty="0"/>
          </a:p>
          <a:p>
            <a:endParaRPr lang="en-CA" altLang="en-US" sz="2300" dirty="0"/>
          </a:p>
        </p:txBody>
      </p:sp>
      <p:grpSp>
        <p:nvGrpSpPr>
          <p:cNvPr id="3" name="Group 18">
            <a:extLst>
              <a:ext uri="{FF2B5EF4-FFF2-40B4-BE49-F238E27FC236}">
                <a16:creationId xmlns:a16="http://schemas.microsoft.com/office/drawing/2014/main" id="{5C31F02F-31FA-4830-988D-F2D099B3685C}"/>
              </a:ext>
            </a:extLst>
          </p:cNvPr>
          <p:cNvGrpSpPr>
            <a:grpSpLocks/>
          </p:cNvGrpSpPr>
          <p:nvPr/>
        </p:nvGrpSpPr>
        <p:grpSpPr bwMode="auto">
          <a:xfrm>
            <a:off x="2916238" y="5761876"/>
            <a:ext cx="3536950" cy="631825"/>
            <a:chOff x="2259107" y="5446060"/>
            <a:chExt cx="3536576" cy="632011"/>
          </a:xfrm>
        </p:grpSpPr>
        <p:sp>
          <p:nvSpPr>
            <p:cNvPr id="4" name="Rectangle 3">
              <a:extLst>
                <a:ext uri="{FF2B5EF4-FFF2-40B4-BE49-F238E27FC236}">
                  <a16:creationId xmlns:a16="http://schemas.microsoft.com/office/drawing/2014/main" id="{D219A199-8E7B-4405-B178-A1F403BF1424}"/>
                </a:ext>
              </a:extLst>
            </p:cNvPr>
            <p:cNvSpPr/>
            <p:nvPr/>
          </p:nvSpPr>
          <p:spPr>
            <a:xfrm>
              <a:off x="2932136" y="5473055"/>
              <a:ext cx="1774637" cy="605016"/>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cxnSp>
          <p:nvCxnSpPr>
            <p:cNvPr id="6" name="Straight Connector 5">
              <a:extLst>
                <a:ext uri="{FF2B5EF4-FFF2-40B4-BE49-F238E27FC236}">
                  <a16:creationId xmlns:a16="http://schemas.microsoft.com/office/drawing/2014/main" id="{84B27315-E679-473F-B0EA-B71C472F61AF}"/>
                </a:ext>
              </a:extLst>
            </p:cNvPr>
            <p:cNvCxnSpPr>
              <a:stCxn id="4" idx="1"/>
            </p:cNvCxnSpPr>
            <p:nvPr/>
          </p:nvCxnSpPr>
          <p:spPr>
            <a:xfrm rot="10800000">
              <a:off x="2259107" y="5774769"/>
              <a:ext cx="67302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595333E-3CEB-491A-AC0D-105172D32AAD}"/>
                </a:ext>
              </a:extLst>
            </p:cNvPr>
            <p:cNvCxnSpPr/>
            <p:nvPr/>
          </p:nvCxnSpPr>
          <p:spPr>
            <a:xfrm rot="10800000">
              <a:off x="4738520" y="5795413"/>
              <a:ext cx="105716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2DAF624-297D-4916-8DAB-D5D654052F68}"/>
                </a:ext>
              </a:extLst>
            </p:cNvPr>
            <p:cNvCxnSpPr/>
            <p:nvPr/>
          </p:nvCxnSpPr>
          <p:spPr>
            <a:xfrm rot="5400000" flipH="1" flipV="1">
              <a:off x="3314561" y="5762066"/>
              <a:ext cx="60660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2472155-24B9-4F1B-8334-3D98A64CC2AF}"/>
                </a:ext>
              </a:extLst>
            </p:cNvPr>
            <p:cNvCxnSpPr/>
            <p:nvPr/>
          </p:nvCxnSpPr>
          <p:spPr>
            <a:xfrm rot="5400000" flipH="1" flipV="1">
              <a:off x="1962948" y="5748568"/>
              <a:ext cx="60501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342BA87-60AE-462E-814A-10A49C49841F}"/>
                </a:ext>
              </a:extLst>
            </p:cNvPr>
            <p:cNvCxnSpPr/>
            <p:nvPr/>
          </p:nvCxnSpPr>
          <p:spPr>
            <a:xfrm rot="5400000" flipH="1" flipV="1">
              <a:off x="5491587" y="5766035"/>
              <a:ext cx="60501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TextBox 13">
            <a:extLst>
              <a:ext uri="{FF2B5EF4-FFF2-40B4-BE49-F238E27FC236}">
                <a16:creationId xmlns:a16="http://schemas.microsoft.com/office/drawing/2014/main" id="{82C59355-D7F5-4FF6-80F1-10E48BAAA905}"/>
              </a:ext>
            </a:extLst>
          </p:cNvPr>
          <p:cNvSpPr txBox="1">
            <a:spLocks noChangeArrowheads="1"/>
          </p:cNvSpPr>
          <p:nvPr/>
        </p:nvSpPr>
        <p:spPr bwMode="auto">
          <a:xfrm>
            <a:off x="2647950" y="6379413"/>
            <a:ext cx="555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a:latin typeface="Arial" panose="020B0604020202020204" pitchFamily="34" charset="0"/>
              </a:rPr>
              <a:t>Min</a:t>
            </a:r>
          </a:p>
        </p:txBody>
      </p:sp>
      <p:sp>
        <p:nvSpPr>
          <p:cNvPr id="15" name="TextBox 14">
            <a:extLst>
              <a:ext uri="{FF2B5EF4-FFF2-40B4-BE49-F238E27FC236}">
                <a16:creationId xmlns:a16="http://schemas.microsoft.com/office/drawing/2014/main" id="{AE67B3A8-91CF-4DAD-B5C4-D3394630196A}"/>
              </a:ext>
            </a:extLst>
          </p:cNvPr>
          <p:cNvSpPr txBox="1">
            <a:spLocks noChangeArrowheads="1"/>
          </p:cNvSpPr>
          <p:nvPr/>
        </p:nvSpPr>
        <p:spPr bwMode="auto">
          <a:xfrm>
            <a:off x="3336925" y="6371476"/>
            <a:ext cx="4937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a:latin typeface="Arial" panose="020B0604020202020204" pitchFamily="34" charset="0"/>
              </a:rPr>
              <a:t>Q1</a:t>
            </a:r>
          </a:p>
        </p:txBody>
      </p:sp>
      <p:sp>
        <p:nvSpPr>
          <p:cNvPr id="16" name="TextBox 15">
            <a:extLst>
              <a:ext uri="{FF2B5EF4-FFF2-40B4-BE49-F238E27FC236}">
                <a16:creationId xmlns:a16="http://schemas.microsoft.com/office/drawing/2014/main" id="{552BC742-81BB-4C49-A71B-CBE275C6C027}"/>
              </a:ext>
            </a:extLst>
          </p:cNvPr>
          <p:cNvSpPr txBox="1">
            <a:spLocks noChangeArrowheads="1"/>
          </p:cNvSpPr>
          <p:nvPr/>
        </p:nvSpPr>
        <p:spPr bwMode="auto">
          <a:xfrm>
            <a:off x="3879850" y="6374651"/>
            <a:ext cx="9413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a:latin typeface="Arial" panose="020B0604020202020204" pitchFamily="34" charset="0"/>
              </a:rPr>
              <a:t>Median</a:t>
            </a:r>
          </a:p>
        </p:txBody>
      </p:sp>
      <p:sp>
        <p:nvSpPr>
          <p:cNvPr id="17" name="TextBox 16">
            <a:extLst>
              <a:ext uri="{FF2B5EF4-FFF2-40B4-BE49-F238E27FC236}">
                <a16:creationId xmlns:a16="http://schemas.microsoft.com/office/drawing/2014/main" id="{E1A898DB-73B0-483B-8F5C-A3664B7B8BAB}"/>
              </a:ext>
            </a:extLst>
          </p:cNvPr>
          <p:cNvSpPr txBox="1">
            <a:spLocks noChangeArrowheads="1"/>
          </p:cNvSpPr>
          <p:nvPr/>
        </p:nvSpPr>
        <p:spPr bwMode="auto">
          <a:xfrm>
            <a:off x="5143500" y="6374651"/>
            <a:ext cx="4937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a:latin typeface="Arial" panose="020B0604020202020204" pitchFamily="34" charset="0"/>
              </a:rPr>
              <a:t>Q3</a:t>
            </a:r>
          </a:p>
        </p:txBody>
      </p:sp>
      <p:sp>
        <p:nvSpPr>
          <p:cNvPr id="18" name="TextBox 17">
            <a:extLst>
              <a:ext uri="{FF2B5EF4-FFF2-40B4-BE49-F238E27FC236}">
                <a16:creationId xmlns:a16="http://schemas.microsoft.com/office/drawing/2014/main" id="{E05588D0-2467-4CEF-91DA-0A9D04F835A9}"/>
              </a:ext>
            </a:extLst>
          </p:cNvPr>
          <p:cNvSpPr txBox="1">
            <a:spLocks noChangeArrowheads="1"/>
          </p:cNvSpPr>
          <p:nvPr/>
        </p:nvSpPr>
        <p:spPr bwMode="auto">
          <a:xfrm>
            <a:off x="6130925" y="6352426"/>
            <a:ext cx="6207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CA" altLang="en-US" sz="1800">
                <a:latin typeface="Arial" panose="020B0604020202020204" pitchFamily="34" charset="0"/>
              </a:rPr>
              <a:t>Max</a:t>
            </a:r>
          </a:p>
        </p:txBody>
      </p:sp>
      <p:cxnSp>
        <p:nvCxnSpPr>
          <p:cNvPr id="8" name="Straight Arrow Connector 7">
            <a:extLst>
              <a:ext uri="{FF2B5EF4-FFF2-40B4-BE49-F238E27FC236}">
                <a16:creationId xmlns:a16="http://schemas.microsoft.com/office/drawing/2014/main" id="{B3F4BD8B-CB16-4CA3-AC23-0322D797F43C}"/>
              </a:ext>
            </a:extLst>
          </p:cNvPr>
          <p:cNvCxnSpPr/>
          <p:nvPr/>
        </p:nvCxnSpPr>
        <p:spPr>
          <a:xfrm>
            <a:off x="3589338" y="5517255"/>
            <a:ext cx="1806574" cy="0"/>
          </a:xfrm>
          <a:prstGeom prst="straightConnector1">
            <a:avLst/>
          </a:prstGeom>
          <a:ln>
            <a:solidFill>
              <a:srgbClr val="FF000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FA3E896-584D-4AB9-9561-C5C58BA4C44C}"/>
              </a:ext>
            </a:extLst>
          </p:cNvPr>
          <p:cNvSpPr txBox="1"/>
          <p:nvPr/>
        </p:nvSpPr>
        <p:spPr>
          <a:xfrm>
            <a:off x="4173738" y="5147923"/>
            <a:ext cx="637774" cy="369332"/>
          </a:xfrm>
          <a:prstGeom prst="rect">
            <a:avLst/>
          </a:prstGeom>
          <a:noFill/>
        </p:spPr>
        <p:txBody>
          <a:bodyPr wrap="square" rtlCol="0">
            <a:spAutoFit/>
          </a:bodyPr>
          <a:lstStyle/>
          <a:p>
            <a:r>
              <a:rPr lang="en-CA" dirty="0">
                <a:solidFill>
                  <a:srgbClr val="FF0000"/>
                </a:solidFill>
              </a:rPr>
              <a:t>IQR</a:t>
            </a:r>
          </a:p>
        </p:txBody>
      </p:sp>
      <p:sp>
        <p:nvSpPr>
          <p:cNvPr id="11" name="Star: 5 Points 10">
            <a:extLst>
              <a:ext uri="{FF2B5EF4-FFF2-40B4-BE49-F238E27FC236}">
                <a16:creationId xmlns:a16="http://schemas.microsoft.com/office/drawing/2014/main" id="{895F046D-9C94-4907-A162-E06D7B901A4F}"/>
              </a:ext>
            </a:extLst>
          </p:cNvPr>
          <p:cNvSpPr/>
          <p:nvPr/>
        </p:nvSpPr>
        <p:spPr>
          <a:xfrm>
            <a:off x="7411490" y="6041243"/>
            <a:ext cx="161360" cy="14451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TextBox 19">
            <a:extLst>
              <a:ext uri="{FF2B5EF4-FFF2-40B4-BE49-F238E27FC236}">
                <a16:creationId xmlns:a16="http://schemas.microsoft.com/office/drawing/2014/main" id="{76669F8A-008F-4E8C-9B98-2A0D6A77343E}"/>
              </a:ext>
            </a:extLst>
          </p:cNvPr>
          <p:cNvSpPr txBox="1"/>
          <p:nvPr/>
        </p:nvSpPr>
        <p:spPr>
          <a:xfrm>
            <a:off x="7074148" y="5694963"/>
            <a:ext cx="1114177" cy="369332"/>
          </a:xfrm>
          <a:prstGeom prst="rect">
            <a:avLst/>
          </a:prstGeom>
          <a:noFill/>
        </p:spPr>
        <p:txBody>
          <a:bodyPr wrap="square" rtlCol="0">
            <a:spAutoFit/>
          </a:bodyPr>
          <a:lstStyle/>
          <a:p>
            <a:r>
              <a:rPr lang="en-CA" dirty="0">
                <a:solidFill>
                  <a:srgbClr val="FF0000"/>
                </a:solidFill>
              </a:rPr>
              <a:t>Outlier</a:t>
            </a:r>
          </a:p>
        </p:txBody>
      </p:sp>
      <p:cxnSp>
        <p:nvCxnSpPr>
          <p:cNvPr id="21" name="Straight Arrow Connector 20">
            <a:extLst>
              <a:ext uri="{FF2B5EF4-FFF2-40B4-BE49-F238E27FC236}">
                <a16:creationId xmlns:a16="http://schemas.microsoft.com/office/drawing/2014/main" id="{D2817937-8D8C-4778-BD12-307B7E726C67}"/>
              </a:ext>
            </a:extLst>
          </p:cNvPr>
          <p:cNvCxnSpPr>
            <a:cxnSpLocks/>
          </p:cNvCxnSpPr>
          <p:nvPr/>
        </p:nvCxnSpPr>
        <p:spPr>
          <a:xfrm>
            <a:off x="5394780" y="5517255"/>
            <a:ext cx="2097390" cy="0"/>
          </a:xfrm>
          <a:prstGeom prst="straightConnector1">
            <a:avLst/>
          </a:prstGeom>
          <a:ln>
            <a:solidFill>
              <a:srgbClr val="FF000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0C2E75B-8563-49F0-823C-D5AAC96C7C8E}"/>
              </a:ext>
            </a:extLst>
          </p:cNvPr>
          <p:cNvCxnSpPr/>
          <p:nvPr/>
        </p:nvCxnSpPr>
        <p:spPr>
          <a:xfrm flipV="1">
            <a:off x="7492170" y="5332589"/>
            <a:ext cx="0" cy="122303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69B37156-8DA0-4674-8622-A32FE12D3335}"/>
              </a:ext>
            </a:extLst>
          </p:cNvPr>
          <p:cNvSpPr txBox="1"/>
          <p:nvPr/>
        </p:nvSpPr>
        <p:spPr>
          <a:xfrm>
            <a:off x="5739095" y="4898049"/>
            <a:ext cx="1567617" cy="646331"/>
          </a:xfrm>
          <a:prstGeom prst="rect">
            <a:avLst/>
          </a:prstGeom>
          <a:noFill/>
        </p:spPr>
        <p:txBody>
          <a:bodyPr wrap="square" rtlCol="0">
            <a:spAutoFit/>
          </a:bodyPr>
          <a:lstStyle/>
          <a:p>
            <a:r>
              <a:rPr lang="en-CA" dirty="0">
                <a:solidFill>
                  <a:srgbClr val="FF0000"/>
                </a:solidFill>
              </a:rPr>
              <a:t>If greater than 1.5xIQR </a:t>
            </a:r>
          </a:p>
        </p:txBody>
      </p:sp>
      <p:sp>
        <p:nvSpPr>
          <p:cNvPr id="29" name="Star: 5 Points 28">
            <a:extLst>
              <a:ext uri="{FF2B5EF4-FFF2-40B4-BE49-F238E27FC236}">
                <a16:creationId xmlns:a16="http://schemas.microsoft.com/office/drawing/2014/main" id="{0B7A688A-6B27-464F-AE48-C503ACC45116}"/>
              </a:ext>
            </a:extLst>
          </p:cNvPr>
          <p:cNvSpPr/>
          <p:nvPr/>
        </p:nvSpPr>
        <p:spPr>
          <a:xfrm>
            <a:off x="1193129" y="6059423"/>
            <a:ext cx="161360" cy="14451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TextBox 29">
            <a:extLst>
              <a:ext uri="{FF2B5EF4-FFF2-40B4-BE49-F238E27FC236}">
                <a16:creationId xmlns:a16="http://schemas.microsoft.com/office/drawing/2014/main" id="{ED7EA188-8729-49EE-A0E0-86008C0C3EE0}"/>
              </a:ext>
            </a:extLst>
          </p:cNvPr>
          <p:cNvSpPr txBox="1"/>
          <p:nvPr/>
        </p:nvSpPr>
        <p:spPr>
          <a:xfrm>
            <a:off x="855787" y="5713143"/>
            <a:ext cx="1114177" cy="369332"/>
          </a:xfrm>
          <a:prstGeom prst="rect">
            <a:avLst/>
          </a:prstGeom>
          <a:noFill/>
        </p:spPr>
        <p:txBody>
          <a:bodyPr wrap="square" rtlCol="0">
            <a:spAutoFit/>
          </a:bodyPr>
          <a:lstStyle/>
          <a:p>
            <a:r>
              <a:rPr lang="en-CA" dirty="0">
                <a:solidFill>
                  <a:srgbClr val="FF0000"/>
                </a:solidFill>
              </a:rPr>
              <a:t>Outlier</a:t>
            </a:r>
          </a:p>
        </p:txBody>
      </p:sp>
      <p:cxnSp>
        <p:nvCxnSpPr>
          <p:cNvPr id="31" name="Straight Arrow Connector 30">
            <a:extLst>
              <a:ext uri="{FF2B5EF4-FFF2-40B4-BE49-F238E27FC236}">
                <a16:creationId xmlns:a16="http://schemas.microsoft.com/office/drawing/2014/main" id="{4C542739-93F9-4471-9E3D-9AECA88BBCF8}"/>
              </a:ext>
            </a:extLst>
          </p:cNvPr>
          <p:cNvCxnSpPr>
            <a:cxnSpLocks/>
          </p:cNvCxnSpPr>
          <p:nvPr/>
        </p:nvCxnSpPr>
        <p:spPr>
          <a:xfrm>
            <a:off x="1273809" y="5517255"/>
            <a:ext cx="2288278" cy="0"/>
          </a:xfrm>
          <a:prstGeom prst="straightConnector1">
            <a:avLst/>
          </a:prstGeom>
          <a:ln>
            <a:solidFill>
              <a:srgbClr val="FF000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81C8559-69F6-4CEE-AC94-15C5CBE08F73}"/>
              </a:ext>
            </a:extLst>
          </p:cNvPr>
          <p:cNvCxnSpPr/>
          <p:nvPr/>
        </p:nvCxnSpPr>
        <p:spPr>
          <a:xfrm flipV="1">
            <a:off x="1273809" y="5350769"/>
            <a:ext cx="0" cy="122303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C292E70A-7B47-44D0-8FA7-11F63ED2331E}"/>
              </a:ext>
            </a:extLst>
          </p:cNvPr>
          <p:cNvSpPr txBox="1"/>
          <p:nvPr/>
        </p:nvSpPr>
        <p:spPr>
          <a:xfrm>
            <a:off x="1573820" y="5208791"/>
            <a:ext cx="1567617" cy="646331"/>
          </a:xfrm>
          <a:prstGeom prst="rect">
            <a:avLst/>
          </a:prstGeom>
          <a:noFill/>
        </p:spPr>
        <p:txBody>
          <a:bodyPr wrap="square" rtlCol="0">
            <a:spAutoFit/>
          </a:bodyPr>
          <a:lstStyle/>
          <a:p>
            <a:r>
              <a:rPr lang="en-CA" dirty="0">
                <a:solidFill>
                  <a:srgbClr val="FF0000"/>
                </a:solidFill>
              </a:rPr>
              <a:t>If greater than 1.5xIQR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339">
                                            <p:txEl>
                                              <p:pRg st="2" end="2"/>
                                            </p:txEl>
                                          </p:spTgt>
                                        </p:tgtEl>
                                        <p:attrNameLst>
                                          <p:attrName>style.visibility</p:attrName>
                                        </p:attrNameLst>
                                      </p:cBhvr>
                                      <p:to>
                                        <p:strVal val="visible"/>
                                      </p:to>
                                    </p:set>
                                    <p:animEffect transition="in" filter="blinds(horizontal)">
                                      <p:cBhvr>
                                        <p:cTn id="22" dur="500"/>
                                        <p:tgtEl>
                                          <p:spTgt spid="1433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4339">
                                            <p:txEl>
                                              <p:pRg st="3" end="3"/>
                                            </p:txEl>
                                          </p:spTgt>
                                        </p:tgtEl>
                                        <p:attrNameLst>
                                          <p:attrName>style.visibility</p:attrName>
                                        </p:attrNameLst>
                                      </p:cBhvr>
                                      <p:to>
                                        <p:strVal val="visible"/>
                                      </p:to>
                                    </p:set>
                                    <p:animEffect transition="in" filter="blinds(horizontal)">
                                      <p:cBhvr>
                                        <p:cTn id="32" dur="500"/>
                                        <p:tgtEl>
                                          <p:spTgt spid="14339">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linds(horizontal)">
                                      <p:cBhvr>
                                        <p:cTn id="37" dur="500"/>
                                        <p:tgtEl>
                                          <p:spTgt spid="1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14339">
                                            <p:txEl>
                                              <p:pRg st="4" end="4"/>
                                            </p:txEl>
                                          </p:spTgt>
                                        </p:tgtEl>
                                        <p:attrNameLst>
                                          <p:attrName>style.visibility</p:attrName>
                                        </p:attrNameLst>
                                      </p:cBhvr>
                                      <p:to>
                                        <p:strVal val="visible"/>
                                      </p:to>
                                    </p:set>
                                    <p:animEffect transition="in" filter="blinds(horizontal)">
                                      <p:cBhvr>
                                        <p:cTn id="42" dur="500"/>
                                        <p:tgtEl>
                                          <p:spTgt spid="14339">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linds(horizontal)">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4339">
                                            <p:txEl>
                                              <p:pRg st="5" end="5"/>
                                            </p:txEl>
                                          </p:spTgt>
                                        </p:tgtEl>
                                        <p:attrNameLst>
                                          <p:attrName>style.visibility</p:attrName>
                                        </p:attrNameLst>
                                      </p:cBhvr>
                                      <p:to>
                                        <p:strVal val="visible"/>
                                      </p:to>
                                    </p:set>
                                    <p:animEffect transition="in" filter="blinds(horizontal)">
                                      <p:cBhvr>
                                        <p:cTn id="52" dur="500"/>
                                        <p:tgtEl>
                                          <p:spTgt spid="14339">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blinds(horizontal)">
                                      <p:cBhvr>
                                        <p:cTn id="57" dur="500"/>
                                        <p:tgtEl>
                                          <p:spTgt spid="1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nodeType="clickEffect">
                                  <p:stCondLst>
                                    <p:cond delay="0"/>
                                  </p:stCondLst>
                                  <p:childTnLst>
                                    <p:set>
                                      <p:cBhvr>
                                        <p:cTn id="61" dur="1" fill="hold">
                                          <p:stCondLst>
                                            <p:cond delay="0"/>
                                          </p:stCondLst>
                                        </p:cTn>
                                        <p:tgtEl>
                                          <p:spTgt spid="14339">
                                            <p:txEl>
                                              <p:pRg st="6" end="6"/>
                                            </p:txEl>
                                          </p:spTgt>
                                        </p:tgtEl>
                                        <p:attrNameLst>
                                          <p:attrName>style.visibility</p:attrName>
                                        </p:attrNameLst>
                                      </p:cBhvr>
                                      <p:to>
                                        <p:strVal val="visible"/>
                                      </p:to>
                                    </p:set>
                                    <p:animEffect transition="in" filter="blinds(horizontal)">
                                      <p:cBhvr>
                                        <p:cTn id="62" dur="500"/>
                                        <p:tgtEl>
                                          <p:spTgt spid="14339">
                                            <p:txEl>
                                              <p:pRg st="6" end="6"/>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blinds(horizontal)">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14339">
                                            <p:txEl>
                                              <p:pRg st="7" end="7"/>
                                            </p:txEl>
                                          </p:spTgt>
                                        </p:tgtEl>
                                        <p:attrNameLst>
                                          <p:attrName>style.visibility</p:attrName>
                                        </p:attrNameLst>
                                      </p:cBhvr>
                                      <p:to>
                                        <p:strVal val="visible"/>
                                      </p:to>
                                    </p:set>
                                    <p:animEffect transition="in" filter="blinds(horizontal)">
                                      <p:cBhvr>
                                        <p:cTn id="72" dur="500"/>
                                        <p:tgtEl>
                                          <p:spTgt spid="14339">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37" fill="hold"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barn(outVertical)">
                                      <p:cBhvr>
                                        <p:cTn id="77" dur="500"/>
                                        <p:tgtEl>
                                          <p:spTgt spid="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10"/>
                                        </p:tgtEl>
                                        <p:attrNameLst>
                                          <p:attrName>style.visibility</p:attrName>
                                        </p:attrNameLst>
                                      </p:cBhvr>
                                      <p:to>
                                        <p:strVal val="visible"/>
                                      </p:to>
                                    </p:set>
                                    <p:animEffect transition="in" filter="fade">
                                      <p:cBhvr>
                                        <p:cTn id="80" dur="500"/>
                                        <p:tgtEl>
                                          <p:spTgt spid="10"/>
                                        </p:tgtEl>
                                      </p:cBhvr>
                                    </p:animEffect>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grpId="0" nodeType="clickEffect">
                                  <p:stCondLst>
                                    <p:cond delay="0"/>
                                  </p:stCondLst>
                                  <p:childTnLst>
                                    <p:set>
                                      <p:cBhvr>
                                        <p:cTn id="84" dur="1" fill="hold">
                                          <p:stCondLst>
                                            <p:cond delay="0"/>
                                          </p:stCondLst>
                                        </p:cTn>
                                        <p:tgtEl>
                                          <p:spTgt spid="11"/>
                                        </p:tgtEl>
                                        <p:attrNameLst>
                                          <p:attrName>style.visibility</p:attrName>
                                        </p:attrNameLst>
                                      </p:cBhvr>
                                      <p:to>
                                        <p:strVal val="visible"/>
                                      </p:to>
                                    </p:set>
                                    <p:animEffect transition="in" filter="wipe(down)">
                                      <p:cBhvr>
                                        <p:cTn id="85" dur="580">
                                          <p:stCondLst>
                                            <p:cond delay="0"/>
                                          </p:stCondLst>
                                        </p:cTn>
                                        <p:tgtEl>
                                          <p:spTgt spid="11"/>
                                        </p:tgtEl>
                                      </p:cBhvr>
                                    </p:animEffect>
                                    <p:anim calcmode="lin" valueType="num">
                                      <p:cBhvr>
                                        <p:cTn id="8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91" dur="26">
                                          <p:stCondLst>
                                            <p:cond delay="650"/>
                                          </p:stCondLst>
                                        </p:cTn>
                                        <p:tgtEl>
                                          <p:spTgt spid="11"/>
                                        </p:tgtEl>
                                      </p:cBhvr>
                                      <p:to x="100000" y="60000"/>
                                    </p:animScale>
                                    <p:animScale>
                                      <p:cBhvr>
                                        <p:cTn id="92" dur="166" decel="50000">
                                          <p:stCondLst>
                                            <p:cond delay="676"/>
                                          </p:stCondLst>
                                        </p:cTn>
                                        <p:tgtEl>
                                          <p:spTgt spid="11"/>
                                        </p:tgtEl>
                                      </p:cBhvr>
                                      <p:to x="100000" y="100000"/>
                                    </p:animScale>
                                    <p:animScale>
                                      <p:cBhvr>
                                        <p:cTn id="93" dur="26">
                                          <p:stCondLst>
                                            <p:cond delay="1312"/>
                                          </p:stCondLst>
                                        </p:cTn>
                                        <p:tgtEl>
                                          <p:spTgt spid="11"/>
                                        </p:tgtEl>
                                      </p:cBhvr>
                                      <p:to x="100000" y="80000"/>
                                    </p:animScale>
                                    <p:animScale>
                                      <p:cBhvr>
                                        <p:cTn id="94" dur="166" decel="50000">
                                          <p:stCondLst>
                                            <p:cond delay="1338"/>
                                          </p:stCondLst>
                                        </p:cTn>
                                        <p:tgtEl>
                                          <p:spTgt spid="11"/>
                                        </p:tgtEl>
                                      </p:cBhvr>
                                      <p:to x="100000" y="100000"/>
                                    </p:animScale>
                                    <p:animScale>
                                      <p:cBhvr>
                                        <p:cTn id="95" dur="26">
                                          <p:stCondLst>
                                            <p:cond delay="1642"/>
                                          </p:stCondLst>
                                        </p:cTn>
                                        <p:tgtEl>
                                          <p:spTgt spid="11"/>
                                        </p:tgtEl>
                                      </p:cBhvr>
                                      <p:to x="100000" y="90000"/>
                                    </p:animScale>
                                    <p:animScale>
                                      <p:cBhvr>
                                        <p:cTn id="96" dur="166" decel="50000">
                                          <p:stCondLst>
                                            <p:cond delay="1668"/>
                                          </p:stCondLst>
                                        </p:cTn>
                                        <p:tgtEl>
                                          <p:spTgt spid="11"/>
                                        </p:tgtEl>
                                      </p:cBhvr>
                                      <p:to x="100000" y="100000"/>
                                    </p:animScale>
                                    <p:animScale>
                                      <p:cBhvr>
                                        <p:cTn id="97" dur="26">
                                          <p:stCondLst>
                                            <p:cond delay="1808"/>
                                          </p:stCondLst>
                                        </p:cTn>
                                        <p:tgtEl>
                                          <p:spTgt spid="11"/>
                                        </p:tgtEl>
                                      </p:cBhvr>
                                      <p:to x="100000" y="95000"/>
                                    </p:animScale>
                                    <p:animScale>
                                      <p:cBhvr>
                                        <p:cTn id="98" dur="166" decel="50000">
                                          <p:stCondLst>
                                            <p:cond delay="1834"/>
                                          </p:stCondLst>
                                        </p:cTn>
                                        <p:tgtEl>
                                          <p:spTgt spid="11"/>
                                        </p:tgtEl>
                                      </p:cBhvr>
                                      <p:to x="100000" y="100000"/>
                                    </p:animScale>
                                  </p:childTnLst>
                                </p:cTn>
                              </p:par>
                              <p:par>
                                <p:cTn id="99" presetID="10" presetClass="entr" presetSubtype="0" fill="hold" grpId="0" nodeType="withEffect">
                                  <p:stCondLst>
                                    <p:cond delay="0"/>
                                  </p:stCondLst>
                                  <p:childTnLst>
                                    <p:set>
                                      <p:cBhvr>
                                        <p:cTn id="100" dur="1" fill="hold">
                                          <p:stCondLst>
                                            <p:cond delay="0"/>
                                          </p:stCondLst>
                                        </p:cTn>
                                        <p:tgtEl>
                                          <p:spTgt spid="20"/>
                                        </p:tgtEl>
                                        <p:attrNameLst>
                                          <p:attrName>style.visibility</p:attrName>
                                        </p:attrNameLst>
                                      </p:cBhvr>
                                      <p:to>
                                        <p:strVal val="visible"/>
                                      </p:to>
                                    </p:set>
                                    <p:animEffect transition="in" filter="fade">
                                      <p:cBhvr>
                                        <p:cTn id="101" dur="500"/>
                                        <p:tgtEl>
                                          <p:spTgt spid="20"/>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4" fill="hold" nodeType="clickEffect">
                                  <p:stCondLst>
                                    <p:cond delay="0"/>
                                  </p:stCondLst>
                                  <p:childTnLst>
                                    <p:set>
                                      <p:cBhvr>
                                        <p:cTn id="105" dur="1" fill="hold">
                                          <p:stCondLst>
                                            <p:cond delay="0"/>
                                          </p:stCondLst>
                                        </p:cTn>
                                        <p:tgtEl>
                                          <p:spTgt spid="23"/>
                                        </p:tgtEl>
                                        <p:attrNameLst>
                                          <p:attrName>style.visibility</p:attrName>
                                        </p:attrNameLst>
                                      </p:cBhvr>
                                      <p:to>
                                        <p:strVal val="visible"/>
                                      </p:to>
                                    </p:set>
                                    <p:animEffect transition="in" filter="wipe(down)">
                                      <p:cBhvr>
                                        <p:cTn id="106" dur="500"/>
                                        <p:tgtEl>
                                          <p:spTgt spid="23"/>
                                        </p:tgtEl>
                                      </p:cBhvr>
                                    </p:animEffect>
                                  </p:childTnLst>
                                </p:cTn>
                              </p:par>
                            </p:childTnLst>
                          </p:cTn>
                        </p:par>
                      </p:childTnLst>
                    </p:cTn>
                  </p:par>
                  <p:par>
                    <p:cTn id="107" fill="hold">
                      <p:stCondLst>
                        <p:cond delay="indefinite"/>
                      </p:stCondLst>
                      <p:childTnLst>
                        <p:par>
                          <p:cTn id="108" fill="hold">
                            <p:stCondLst>
                              <p:cond delay="0"/>
                            </p:stCondLst>
                            <p:childTnLst>
                              <p:par>
                                <p:cTn id="109" presetID="16" presetClass="entr" presetSubtype="37" fill="hold" nodeType="clickEffect">
                                  <p:stCondLst>
                                    <p:cond delay="0"/>
                                  </p:stCondLst>
                                  <p:childTnLst>
                                    <p:set>
                                      <p:cBhvr>
                                        <p:cTn id="110" dur="1" fill="hold">
                                          <p:stCondLst>
                                            <p:cond delay="0"/>
                                          </p:stCondLst>
                                        </p:cTn>
                                        <p:tgtEl>
                                          <p:spTgt spid="21"/>
                                        </p:tgtEl>
                                        <p:attrNameLst>
                                          <p:attrName>style.visibility</p:attrName>
                                        </p:attrNameLst>
                                      </p:cBhvr>
                                      <p:to>
                                        <p:strVal val="visible"/>
                                      </p:to>
                                    </p:set>
                                    <p:animEffect transition="in" filter="barn(outVertical)">
                                      <p:cBhvr>
                                        <p:cTn id="111" dur="500"/>
                                        <p:tgtEl>
                                          <p:spTgt spid="21"/>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25"/>
                                        </p:tgtEl>
                                        <p:attrNameLst>
                                          <p:attrName>style.visibility</p:attrName>
                                        </p:attrNameLst>
                                      </p:cBhvr>
                                      <p:to>
                                        <p:strVal val="visible"/>
                                      </p:to>
                                    </p:set>
                                    <p:animEffect transition="in" filter="fade">
                                      <p:cBhvr>
                                        <p:cTn id="114" dur="500"/>
                                        <p:tgtEl>
                                          <p:spTgt spid="25"/>
                                        </p:tgtEl>
                                      </p:cBhvr>
                                    </p:animEffect>
                                  </p:childTnLst>
                                </p:cTn>
                              </p:par>
                            </p:childTnLst>
                          </p:cTn>
                        </p:par>
                      </p:childTnLst>
                    </p:cTn>
                  </p:par>
                  <p:par>
                    <p:cTn id="115" fill="hold">
                      <p:stCondLst>
                        <p:cond delay="indefinite"/>
                      </p:stCondLst>
                      <p:childTnLst>
                        <p:par>
                          <p:cTn id="116" fill="hold">
                            <p:stCondLst>
                              <p:cond delay="0"/>
                            </p:stCondLst>
                            <p:childTnLst>
                              <p:par>
                                <p:cTn id="117" presetID="26" presetClass="entr" presetSubtype="0" fill="hold" grpId="0" nodeType="clickEffect">
                                  <p:stCondLst>
                                    <p:cond delay="0"/>
                                  </p:stCondLst>
                                  <p:childTnLst>
                                    <p:set>
                                      <p:cBhvr>
                                        <p:cTn id="118" dur="1" fill="hold">
                                          <p:stCondLst>
                                            <p:cond delay="0"/>
                                          </p:stCondLst>
                                        </p:cTn>
                                        <p:tgtEl>
                                          <p:spTgt spid="29"/>
                                        </p:tgtEl>
                                        <p:attrNameLst>
                                          <p:attrName>style.visibility</p:attrName>
                                        </p:attrNameLst>
                                      </p:cBhvr>
                                      <p:to>
                                        <p:strVal val="visible"/>
                                      </p:to>
                                    </p:set>
                                    <p:animEffect transition="in" filter="wipe(down)">
                                      <p:cBhvr>
                                        <p:cTn id="119" dur="580">
                                          <p:stCondLst>
                                            <p:cond delay="0"/>
                                          </p:stCondLst>
                                        </p:cTn>
                                        <p:tgtEl>
                                          <p:spTgt spid="29"/>
                                        </p:tgtEl>
                                      </p:cBhvr>
                                    </p:animEffect>
                                    <p:anim calcmode="lin" valueType="num">
                                      <p:cBhvr>
                                        <p:cTn id="120"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125" dur="26">
                                          <p:stCondLst>
                                            <p:cond delay="650"/>
                                          </p:stCondLst>
                                        </p:cTn>
                                        <p:tgtEl>
                                          <p:spTgt spid="29"/>
                                        </p:tgtEl>
                                      </p:cBhvr>
                                      <p:to x="100000" y="60000"/>
                                    </p:animScale>
                                    <p:animScale>
                                      <p:cBhvr>
                                        <p:cTn id="126" dur="166" decel="50000">
                                          <p:stCondLst>
                                            <p:cond delay="676"/>
                                          </p:stCondLst>
                                        </p:cTn>
                                        <p:tgtEl>
                                          <p:spTgt spid="29"/>
                                        </p:tgtEl>
                                      </p:cBhvr>
                                      <p:to x="100000" y="100000"/>
                                    </p:animScale>
                                    <p:animScale>
                                      <p:cBhvr>
                                        <p:cTn id="127" dur="26">
                                          <p:stCondLst>
                                            <p:cond delay="1312"/>
                                          </p:stCondLst>
                                        </p:cTn>
                                        <p:tgtEl>
                                          <p:spTgt spid="29"/>
                                        </p:tgtEl>
                                      </p:cBhvr>
                                      <p:to x="100000" y="80000"/>
                                    </p:animScale>
                                    <p:animScale>
                                      <p:cBhvr>
                                        <p:cTn id="128" dur="166" decel="50000">
                                          <p:stCondLst>
                                            <p:cond delay="1338"/>
                                          </p:stCondLst>
                                        </p:cTn>
                                        <p:tgtEl>
                                          <p:spTgt spid="29"/>
                                        </p:tgtEl>
                                      </p:cBhvr>
                                      <p:to x="100000" y="100000"/>
                                    </p:animScale>
                                    <p:animScale>
                                      <p:cBhvr>
                                        <p:cTn id="129" dur="26">
                                          <p:stCondLst>
                                            <p:cond delay="1642"/>
                                          </p:stCondLst>
                                        </p:cTn>
                                        <p:tgtEl>
                                          <p:spTgt spid="29"/>
                                        </p:tgtEl>
                                      </p:cBhvr>
                                      <p:to x="100000" y="90000"/>
                                    </p:animScale>
                                    <p:animScale>
                                      <p:cBhvr>
                                        <p:cTn id="130" dur="166" decel="50000">
                                          <p:stCondLst>
                                            <p:cond delay="1668"/>
                                          </p:stCondLst>
                                        </p:cTn>
                                        <p:tgtEl>
                                          <p:spTgt spid="29"/>
                                        </p:tgtEl>
                                      </p:cBhvr>
                                      <p:to x="100000" y="100000"/>
                                    </p:animScale>
                                    <p:animScale>
                                      <p:cBhvr>
                                        <p:cTn id="131" dur="26">
                                          <p:stCondLst>
                                            <p:cond delay="1808"/>
                                          </p:stCondLst>
                                        </p:cTn>
                                        <p:tgtEl>
                                          <p:spTgt spid="29"/>
                                        </p:tgtEl>
                                      </p:cBhvr>
                                      <p:to x="100000" y="95000"/>
                                    </p:animScale>
                                    <p:animScale>
                                      <p:cBhvr>
                                        <p:cTn id="132" dur="166" decel="50000">
                                          <p:stCondLst>
                                            <p:cond delay="1834"/>
                                          </p:stCondLst>
                                        </p:cTn>
                                        <p:tgtEl>
                                          <p:spTgt spid="29"/>
                                        </p:tgtEl>
                                      </p:cBhvr>
                                      <p:to x="100000" y="100000"/>
                                    </p:animScale>
                                  </p:childTnLst>
                                </p:cTn>
                              </p:par>
                              <p:par>
                                <p:cTn id="133" presetID="10" presetClass="entr" presetSubtype="0" fill="hold" grpId="0" nodeType="withEffect">
                                  <p:stCondLst>
                                    <p:cond delay="0"/>
                                  </p:stCondLst>
                                  <p:childTnLst>
                                    <p:set>
                                      <p:cBhvr>
                                        <p:cTn id="134" dur="1" fill="hold">
                                          <p:stCondLst>
                                            <p:cond delay="0"/>
                                          </p:stCondLst>
                                        </p:cTn>
                                        <p:tgtEl>
                                          <p:spTgt spid="30"/>
                                        </p:tgtEl>
                                        <p:attrNameLst>
                                          <p:attrName>style.visibility</p:attrName>
                                        </p:attrNameLst>
                                      </p:cBhvr>
                                      <p:to>
                                        <p:strVal val="visible"/>
                                      </p:to>
                                    </p:set>
                                    <p:animEffect transition="in" filter="fade">
                                      <p:cBhvr>
                                        <p:cTn id="135" dur="500"/>
                                        <p:tgtEl>
                                          <p:spTgt spid="30"/>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4" fill="hold" nodeType="clickEffect">
                                  <p:stCondLst>
                                    <p:cond delay="0"/>
                                  </p:stCondLst>
                                  <p:childTnLst>
                                    <p:set>
                                      <p:cBhvr>
                                        <p:cTn id="139" dur="1" fill="hold">
                                          <p:stCondLst>
                                            <p:cond delay="0"/>
                                          </p:stCondLst>
                                        </p:cTn>
                                        <p:tgtEl>
                                          <p:spTgt spid="32"/>
                                        </p:tgtEl>
                                        <p:attrNameLst>
                                          <p:attrName>style.visibility</p:attrName>
                                        </p:attrNameLst>
                                      </p:cBhvr>
                                      <p:to>
                                        <p:strVal val="visible"/>
                                      </p:to>
                                    </p:set>
                                    <p:animEffect transition="in" filter="wipe(down)">
                                      <p:cBhvr>
                                        <p:cTn id="140" dur="500"/>
                                        <p:tgtEl>
                                          <p:spTgt spid="32"/>
                                        </p:tgtEl>
                                      </p:cBhvr>
                                    </p:animEffect>
                                  </p:childTnLst>
                                </p:cTn>
                              </p:par>
                            </p:childTnLst>
                          </p:cTn>
                        </p:par>
                      </p:childTnLst>
                    </p:cTn>
                  </p:par>
                  <p:par>
                    <p:cTn id="141" fill="hold">
                      <p:stCondLst>
                        <p:cond delay="indefinite"/>
                      </p:stCondLst>
                      <p:childTnLst>
                        <p:par>
                          <p:cTn id="142" fill="hold">
                            <p:stCondLst>
                              <p:cond delay="0"/>
                            </p:stCondLst>
                            <p:childTnLst>
                              <p:par>
                                <p:cTn id="143" presetID="16" presetClass="entr" presetSubtype="37" fill="hold" nodeType="clickEffect">
                                  <p:stCondLst>
                                    <p:cond delay="0"/>
                                  </p:stCondLst>
                                  <p:childTnLst>
                                    <p:set>
                                      <p:cBhvr>
                                        <p:cTn id="144" dur="1" fill="hold">
                                          <p:stCondLst>
                                            <p:cond delay="0"/>
                                          </p:stCondLst>
                                        </p:cTn>
                                        <p:tgtEl>
                                          <p:spTgt spid="31"/>
                                        </p:tgtEl>
                                        <p:attrNameLst>
                                          <p:attrName>style.visibility</p:attrName>
                                        </p:attrNameLst>
                                      </p:cBhvr>
                                      <p:to>
                                        <p:strVal val="visible"/>
                                      </p:to>
                                    </p:set>
                                    <p:animEffect transition="in" filter="barn(outVertical)">
                                      <p:cBhvr>
                                        <p:cTn id="145" dur="500"/>
                                        <p:tgtEl>
                                          <p:spTgt spid="3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33"/>
                                        </p:tgtEl>
                                        <p:attrNameLst>
                                          <p:attrName>style.visibility</p:attrName>
                                        </p:attrNameLst>
                                      </p:cBhvr>
                                      <p:to>
                                        <p:strVal val="visible"/>
                                      </p:to>
                                    </p:set>
                                    <p:animEffect transition="in" filter="fade">
                                      <p:cBhvr>
                                        <p:cTn id="14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0" grpId="0"/>
      <p:bldP spid="11" grpId="0" animBg="1"/>
      <p:bldP spid="20" grpId="0"/>
      <p:bldP spid="25" grpId="0"/>
      <p:bldP spid="29" grpId="0" animBg="1"/>
      <p:bldP spid="30" grpId="0"/>
      <p:bldP spid="33"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TRACKING_SLIDES" val="1"/>
  <p:tag name="GENSWF_OUTPUT_FILE_NAME" val="apstat12"/>
  <p:tag name="ISPRING_SCORM_PASSING_SCORE" val="100.0000000000"/>
  <p:tag name="ISPRING_RESOURCE_PATHS_HASH" val="fd749b4515b75daab8cddf4c6aa62231c4489491"/>
  <p:tag name="ISPRING_RESOURCE_PATHS_HASH_2" val="4eb92d5a67d65c6571be83a22b80cb3788252e"/>
  <p:tag name="ISPRING_ULTRA_SCORM_COURSE_ID" val="B71096EF-5C43-4EE0-9D41-209AD26953A7"/>
  <p:tag name="ISPRING_SCORM_RATE_SLIDES" val="1"/>
  <p:tag name="ISPRING_PLAYERS_CUSTOMIZATION" val="UEsDBBQAAgAIALtVaUbO8+LqUwQAAA0QAAAdAAAAdW5pdmVyc2FsL2NvbW1vbl9tZXNzYWdlcy5sbmetV/9u2zYQ/r9A34EQUGADNrcd0KIYEgeyxNhCZMmV6DjZDwiMxNhEKDGVKLfZX3uaPdieZEdKbuykg6SkgG1YtO+74913H49HJ19ygbasrLgsjq23ozcWYkUqM16sj60lOf35g4UqRYuMClmwY6uQFjoZv3xxJGixrumawfeXLxA6yllVwWM11k/3z4hnx9ZikjjhfGEHl4kfTsNk4k2tsSPzW1rcIV+u5R/lD7+8//Dl7bv3Px69bi37AMVz2/cPoZBBevemB1BAotBPAA37SYAviDXWn8PswiXxvQBb4/bLMOtFhM+tsf7stFtGEQ5IEvueixMvToKQmFz4mGDXGl/KGm3oliEl0Zazz0htGFRS8ZKhSvDM/JBKWChq1uXMDee2FyQRjknkOcQLA2scy7K8+8nA0lptZAnuKpTxil4JlhmfwBnz+23JKnBNFXAKwUttOPxT5pQXo07Xkb3ygmlCwtCPExy4uxVrjIsMuSXVbgaiRHaMIwAoacXKJ9gmhmXGHNlCDEOYedOZD2+iQ5jx9UbAWw2NY4GhBgtWdFkBR3AE7IrjVRi5OmngClF0S6vqsyyzA37sF6oL2AucECjokD1wojF2wFBjDspRlixVXWBzHMf2FCeT8AKIDH0XDrEIz6DdzoZYXOIYWgTHXTaBfe5NbU143WI7/u/6K6WazuIO0TQFO52+LZd1BSs6pdAFptOqYV5i/HEJVfNs/xtd3ABCYk291nzLIIQy62YPaIqDXc2fj0vvt+TU9nzsJkAoN1wlxIiddkZBHgqpEBVC6g2AX5ptaZEydMVSWgPh7+BvGc/M33SxTSSfav4XoqqVlletKgUuvng1el5oHvFBTVe0LHr0+QOoA018vNm8rmCnSrH8VnXtYi8To+8SxXP3pbvufzfVpy7P3NED/0O3EzfCNPGg2ydc9rfAcBRp8YXTQ/S38oJTcLRo9A0E0CuuB/gMwhYgkOipGOeQ+YMQzqEiA+xXeBJ7ROeYXVVcdZ7ZplBNvb/NkRSGJMEUu+fJFbuW0P+C0W1zdIOEG+KMnuBsECH2JosDnW5RAgho3YwPEJLgOew/64G5nONdBht5PcjEStYiM3Im+I2RWKhNnbPHM8t1KXOzKmi166VG4U+eE0Wzuahxuhhw9sbYjpxZ4tiBg/W4q3tY9DQCLuuYfBInvj3R5kDqnKp0A+fKtayLrCdQM7G6+NQGsDalMaNluvn37396YjyIpFlF7eqvg0CgQ7Uu4a9gvwdSserPLhBiTw7tzEMfq3bC39n1HPiJB3T4LpM0bQ6tXOawNOr2C2xri2YTYjuzORAyNvyTdZl2jyn7CHM7OgNRMrOoNZ7T8gYUjUgpBqGYVGsCqmHe7y9ZtRK8YENsn3cm6A0Tb5HYrmtunNB8gqc3zVmawVydtldPAVfPvmDOzA5A8B7gsYyrgYDmjNnJCzR683zf5tvHR87Xp8pc3I9e793j/wNQSwMEFAACAAgAu1VpRiXfYoO9BAAAyxYAACcAAAB1bml2ZXJzYWwvZmxhc2hfcHVibGlzaGluZ19zZXR0aW5ncy54bWzNWN1uGjkUvucprFn1siFJk2waAREhg4LKX2GybbRaITNjGG889tT2QOnVPk0fbJ9kj3EgEAjxbEUU5YLgOec7P/b5/DGly+8JQxMiFRW87B0dHHqI8FBElI/L3m1Qf3/uIaUxjzATnJQ9Ljx0WSmU0mzIqIr7RGswVQhguLpIddmLtU4visXpdHpAVSrNU8EyDfjqIBRJMZVEEa6JLKYMz+BDz1KivEqhgFDJLrVElDGCaAQpcGqyw6zOsIq9ojUb4vB+LEXGo5pgQiI5Hpa9386r5m9hY6GuaUK4KU5VYNEs6wscRdTkg1mf/iAoJnQcQ+JHhycemtJIx2Xvw+GxwQH74ibOHN1WgQ1OTUA5XD8ESIjGEdbYfrURJRkRCX0lqqJlRgB0bW3FUpPverlgl6IZxwkNA3iCTK/K3nUw6Pl1v+e3a/7gtte0qTp7BI2g6Tv59JuNa3/Q7gR+f3ATtJq5nQL/a5DDKW9mzvDdnt/324HfG1w1Ojk93JN69PFb1UYzp88X/6rfCPJGaldbeV26N522m0+t0+pW23e5Uru56/q9ZqP9aRB0Os2g0X30mp/7lRNeKq4PSwmGSmRybSQWbNGNhRZPJkMRDWzFsByTQNQpzPAIM0U89HdKxp8zzKiembkGUrsnJK2qlIS6Z2a27Jk59B7hLCCkBsFWGOF0yQgfT9aqL9rwK5VtT7QElJdiPmuK8atnf3q2zP747Hx3+tvSLGGtcRgD8ekFb62uLKxGgq9RlvmOhoJFy4JIMiRRGydkhc/795TXwfLIQyM4RAxKrUqKmYeohtLDpbPKhkpTPb9B6quWCLDgpiKo1d9oRRhjCfWp1fWHrhvODit/toUm6i/bCLv0nKnPI3Qt8RRuMhfzLuEuZjewScxsFJFOSUiscliiKmMuxr3FwLkYt7C8JxIFQjAn++5iJFCDj4RT7gmmTnl/IUNFNXExvaJOoTuZZpQ7Ic6PjlOWImMRmokMMXpPkBYIOpIl8F9M0KqCQCMpkvkqqByNFKNwrCeUTEl06RLoDkIkGXiaMWZE2wjfMvoDDclISMAleAIHGNapsvgHuYBTrNQjKF7k+M7ew432tf/1nSkQRxMMmiYfOLAKSVK9D3wMtXMBIRgT0M0VCOhMiDMYFbM/EY3mZi5lOseO8WS+6WYj56Cw3RTysZjwIAT+ozwjroAh5khwNkM4hJFV5ghNqMgUrNjDYqHV/0rQuiLK56mOgaYhmIzcSOfw6PjDyenZ7+cfLw6K//7z8/1Opwfd0GXYRLPCobZToTp7PlHDL/g9ozrdvJ5ozxecnlWgzn5509yhRp09twg/Z9+nytTZcUOfvuC5Q6W+4LlDq2741oVMDFFFGydh+0+dB5W1qURKRaOQtgumua57i3qp71d7tRsEe3TbDPoXbtckgoaFMZDKyPxUd7qFbwPYDt8J3nTdSYb0/D+cAGEDnZjTLWy741TwJ0eZZmRDd0UyOKUAd/7YCgy49RlNQDJFr0bnv0Kuz43UPnl5b3z1KszxSz+1LO3siTkIlmEMh2hvB+/NM/M+2/uWOma/LV/urL3NWb4hWX9lap4klNME+mgE6PI9a+X05LBU3P6oUAC09RfQlcJ/UEsDBBQAAgAIALtVaUZISKwfsQIAAFEKAAAhAAAAdW5pdmVyc2FsL2ZsYXNoX3NraW5fc2V0dGluZ3MueG1slVbbbtswDH3fVwTZe9xd0wFqgDTNgALdWqxF32WbsYXIkiHJ6fL307WWEzv2QhSIyHNIihelSO4JW32YzVDGKRfPoBRhhTSaoJuR/GaeNkpxtsg4U8DUgnFRYTpfffxpPyixyDEWP4CYytnhDNowS/uZQvExvi2NDBEyXtWYHR94wRcpzvaF4A3LR1MrjzUIStheI69+LDfbwQCUSHWvoOrktL02Mo1SC5ASTErft0ZGWRSnQEOkK/uZyGlDXb79Ce1AJFGWtv5kZIhW4wK6Rb5eGxnGM+2925WlkcsEBX+Vhn75bGQQSvERRNf53VcjgwxeN/X/zEgteGEK2uVcbuI7h3Kc6/UzWV0ZGSWYC5lAo13w5bF3vYtA/mu898isq+D0ydT15EEwTU8prJRoACXh5Gyy5G+PjdL7AasdplIDYlULetJJP+FGBjddXYv7A2+E5bEvr2khr5w2FWxcwpG7rr7Fbza39q2Inb7rogwFHLwySrFVtsjfuq5nyEjZIp8pyeGR0eMZ/NTiOKHHt9h383L5tRUY1sfcW8MpWE2kB7O5MgrtFQFT8RxW0qTzQiowbUOJ1bmUkrOcEMMHUmBFOPtlcOnRXkai5MTgR61/sJAiikLfvNkc9Ssd98uex8fR/Si0d3PnmdJv+M0cK4WzstI/SnI+8zy9JNrNPOlnmFdSw0Hcsx2fyKmw2IN44ZxOjcK4gqlY7hZrAI2SqAAo6a8w8j76Ss+aKgWx1R0jEEamq3O4khQl1X/qlcAb5MHoGzZgdVRVan8ME/oOjzR+AACLrAwT6w7OUjVUEQoHCHsfKeyVh+6GpJ7QoWFbqwfYqXjcvOZkHqMVasfRvxLtnMR+uoYewqtOq5/hLOMjr3Aq7cU6Sz/2JoeXzIxeDHIKP0wd19p+XkKtNP9K/gNQSwMEFAACAAgAu1VpRkFYdiORBAAA3BUAACYAAAB1bml2ZXJzYWwvaHRtbF9wdWJsaXNoaW5nX3NldHRpbmdzLnhtbM1Y3XLiNhS+5yk07uzlQpJN0iwDZAhxBmb5KzjdzXQ6jLAFViNLriTDsld9mj5Yn6RHKBAIhMjtJu3kgnB8vu/8WOf4w5XLrwlDMyIVFbzqHRePPER4KCLKp1XvNrh5f+EhpTGPMBOcVD0uPHRZK1TSbMyoiodEa3BVCGi4Kqe66sVap+VSaT6fF6lKpbkqWKaBXxVDkZRSSRThmshSyvACPvQiJcqrFQoIVaypI6KMEUQjSIFTkx1mTZ0wr2S9xji8n0qR8aghmJBITsdV74eLuvlb+Vima5oQbmpTNTAasy7jKKImHcyG9BtBMaHTGPI+Pjr10JxGOq56H45ODA/4l3Z5luy2CGx4GgKq4fohQEI0jrDG9quNKMmESGgrUTUtMwKkW7YNT02+6rXBmqIFxwkNA7iCTKuq3nUwGvg3/sDvNvzR7aBtU3VGBK2g7Tthhu3WtT/q9gJ/OGoGnXZuUOB/CXKA8mbmTN8f+EO/G/iD0VWrlxPhntQjxu/UW+2cmM/+1bAV5I3UrXfyQvrNXtcN0+h1+vXuXa7Umnd9f9BudT+Ngl6vHbT6j6jlud844ZXS9rBUYKhEJrdGYrUs+rHQ4slkKKJhWTEspyQQNxRmeIKZIh76LSXTnzLMqF6YuYaddk9IWlcpCfXAzGzVM3PoPdJZQkgNgm1shLP1Rvh4ulV9yYbfqGx/ohXYeCnmi7aYvnn2Z+fr7E/OLw6nvy/NCtYahzEsPr3aW5uWlddE8K2VZb6jsWDRuqAJnBIGtdQlxcxDVENt4fqqNh3QN5TB+THY4+KE653iwhhLyFht2h/6aLZwWPulKzRRv9rSrOk5V59H6FriOTyaXNz7hLu4NaHtzLSeSKckJFY5PFGdMRfnwWqEXJw7WN4TiQIhmJN/f3XIUYtPhFPuCaZOeX8mY0U1cXG9ok6he5lmlDsxLo+OU5YiYxFaiAwxek+QFgg6kiXwX0zQpiZAEymSpZVhpZFiNCJoRsmcRJcuge4gRJIB0gwmI9pG+D2j39CYTIQEXoJncIDBTpXlL+YiTrFSj6R4leM7+2Rtda/9L+9MgTiaYVAp+chhT5Ak1a/Bj6F2LiAEYwK6uUEBnQlxBqNi7k9Eo6WbS5nOsWM8W950cyOXpHC7KeRjOeFCCPuL8oy4EoaYI8HZAuEQRlaZIzSjIlNgsYfFUqt/lKCFIsqXqU5BR0MwGbktnaPjkw+nZ+c/XnwsF0t//fHn+4OgByXQZ9hEs1KgcVBzOiOf6NsXcM/oSDfUEzX5AuhZTemMy5vmAX3pjNwj5ZyxT7WmM3BHcb6APKA7X0AeUJ872BshE7Ooop2TsP/Hy4Nu2lUilZLRLfsl0FKpvY0CGvr1QaOJoOu37WBYdnvwIWhBGMOamJif007P1dsAGuw70Zs+OgmLgf+zEyHcEqdd6Ba223Mq+JOj8DJCoL8hApxSgKf41EoGeI4zmoAIit5sQf+bdfnckLzmpn21DfQmu+DwzyG7Kb7XLiBYhjEci1c7Sv/99vyuDfs/9cB+W78k2Xorsn7TsP3qsQD27TeytcLfUEsDBBQAAgAIALtVaUaSRrCZqQEAAEMGAAAfAAAAdW5pdmVyc2FsL2h0bWxfc2tpbl9zZXR0aW5ncy5qc42UTU/DMAyG7/sVVbiiaXwOuE0wJCQOSOyGOGSd11VL4ypJC2Paf6fOvpo0YcSXxHnyOnYUr3tJM1jKkodkbed2/eaurQ/IZ1QF565fRPwF+ZkW+QwmeQEil8A8pN4fPbg3RyIkzKQVna7eSVa39BjSzpwL3cbLgIQK+HTocB0AvwK+79DhHye1XVrblFp1nlbGoOynKA1I05eoCm4ZdvZsRztDD8Ya1Al0zlNwRId2xMij4s2QrM2lWJRcrl4xw/6Up8tMYSVnsfiLVQmqefHlFhjcDx/HjpzItXkxUPiBx3dkcbJUoDXs4t6OyYKw4FMQLd2BHX+gjnA3IY+uc52bPT26IGvTJc+gU6W7EZmLyUarU80hWZcz8G22xNUlmUMIvgLVkXq6JnNALKvyHw9YKsyoIh20W/MDKpDPcpntQg/IghxdlmRj1Tsmaq//xJwvhN4XWoR+XxFrHaF/7/nMQdCJq724r6G40Zblg/FuFe1Czm2M30ho/ZEwbgxPF0XTH5rmSDUH3cxBvcg5kqPgaglqgijsvkQDdoKVsQ06+fSzOXGf3uYXUEsDBBQAAgAIALtVaUYa2uo7qgAAAB8BAAAaAAAAdW5pdmVyc2FsL2kxOG5fcHJlc2V0cy54bWydjzEPwiAQhXd+BbldsFvTAN1M3Bx0NhVRSejRcNT684XUGGeHS+5d3vdeTvWvMfCnS+QjamjEFrhDG68e7xpOx92mBU55wOsQIjoNGIH3hinftHhIjlwmXiKQNDxynjopl2URnqZUEiiGOZdgEjaOsswYUVZSTisKK9v5v+jPDQxjnKvL7EPeoyl7UauFU7IaKnN2KDzeIshqUPLrrsrOlEtFEUr+PGbYG1BLAwQUAAIACAC7VWlG9YvaeWYAAABoAAAAHAAAAHVuaXZlcnNhbC9sb2NhbF9zZXR0aW5ncy54bWyzsa/IzVEoSy0qzszPs1Uy1DNQUkjNS85PycxLt1UKDXHTtVBSKC5JzEtJzMnPS7VVystXUrC347LJyU9OzAlOLSkBKixWKMhJrEwtCknNBTJKUv0Sc4EqnZx9E0sy9JITlfTtuABQSwMEFAACAAgAMwOBRM6CCTfsAgAAiAgAABQAAAB1bml2ZXJzYWwvcGxheWVyLnhtbK1VTW/bMAw9p8D+g6F7raRd1zSQW3QFih3WoUDWbbdAtRlbi215klw3/fWj/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5UBCUn9/aFpkvSBWw7bgyT1cXPh7g2y33jVT7G4RhF9UKuq1obiWaW4JaDreNvu4oSHPbLXCTK2hKNWNPIgD5hSvFbVtcGpUDoyNjjaVDMKPVlWuROkFYZJL47B+0sX4jaX7q15QpAf9DmE9I1NZEpAE83wr0MZBgTQ1gsa3NNVns2phdTjp/THp9PTBVOdai4EUcw1UIOIYBN5x2dnoICoprdPFzNcL2Dg6CIxFGMT5mkmF8epAm4Wo3ydA7OAiOpb+bgLbmtox0XMdRM7UdxOjEOmF+ro1MxEvZnoM9Y1ZlH742cs3RdSbag/P5H6M4iNEM5pZMrC771ttXzeG9nVOjO59NVlkG3YrzACbPKq9mFvJs5BPAluexuenn1OzDHnSU89R0THN9x36XxVq8gFOIwP7pFqe2JhHYnvHIh+VpjwH1xO0yCF+apiIyWktSqXlIOYa1eRJQVJhqVj6i6qGSeRqMtHGz7uegY9xV1wq4E8MWM12cYPPJzCPv8aW+y8XZRXeV88VFgy3zuq8CV7m8YVXXCXedQet+bS/C6pnH199QSwMEFAACAAgAu1VpRpgJyTKOCgAAFFoAACkAAAB1bml2ZXJzYWwvc2tpbl9jdXN0b21pemF0aW9uX3NldHRpbmdzLnhtbO1c627juhH+f56CcHCAFiji+63wqtCFTox1bB9Lm+xpURiMzcRCZMmVaO/mwD/6NH2wPkmHlBRLiqxI2XR7spWFBBE535AcDmdIfusdeA+mre485mzM3wgzHVunjJn2vSf9hNBg6ViOO3OpR5koiBchm2zoh4rnWMStII8Re0Xc1YfKHbE8WvHlQwQyoeJ2x5hjny8dm1GbnduOuyFWBe2JtQM9ag2eSvVlnLOn7hNqKD5ZsDuypMm2hm25L9deRMVaagx7DUVOxSydzZbYj2Pn3jm/JcuHe9fZ2as8fVw/bqlrmfbDsZmO3DshbJkeGzG6SemcNsTasJEDtYWp8+ixb325rXT62UCL3FIr3l5L408eWLLBDGMkkHvTM1kE2e306v16KnJL7mma5Zu1dqejnIDY0EYKpt+qD5v9DAyjX9nREI12vX1C2iKP1E1rAmtaWzkxEme726Y6kTzsDdvpGNe551ZOg3VrHbk9zIZZDlnBmj92rzHsDtVsDB8cb+5o6k6/oaY3FDdYzHMG1UhAETGnmgw6vqIb0145X0b2nRMAw3ij8lpPqiHfsVCvK/e0Hry1lFYDdVu4gXtIw20V6vpNrd9UoU5r1NVBNaHC1+vSJQSZdK2Daqz2OWBke9RlI3tFv0rNuHS0Kj6CCxfMD3Ke1Gnx5xC2ehCmaqFWvd1t40NDbjabHaS2tbpWO3S7/a5cR7jWateaB6XXaDaaqN5u1/udQ73baDfhbdjvgJYW7ndQq9tqNbRDAzcAjWRZ0Rrqodvs1+sytIZ7ffUwHCrdWg3V6/VmSzu0O82hUkMg3QQdcrPHDdjUmkqzc5AVud5roqE6VIatA9ZwR22jXgN3arVDS1GatdrRuMfRRc11LM09nNCcLyhMnYLU2qO3xZ1rsNy5LggbdANezmiQ5xT1irD1+ZL4vgtSPG2GQk/5MVb6tBi4CknnmXJQFX/HVkk06ebMmtJZTSTMYAR5kCKAS2e+b+XARRMnwETKzAsL2vJzZhboROrM081j7oSGRNbMkk5JntKZnzbzw8JkJp35eTMXMpI+pTM//BXAHZt82SInEqh05qfOLGgyg0pnfu7MxiRSKJhFJM+XQSIlgDVE9swUf5ZEpTM/fWaiklkUrCfyZyYoJY2C6UQCzYUL8yj0UGTQXKCnRAoWFyk0CxWaLc2JgtdkLBlsoBWY3GhwCYqEypmyUKdXM3ny62I8vZgulNFFRVL9VYn4svxDo9P7Wm93/jioBricmvQreTyO60JCWbuWT9fEmE/HC1CIx4sJ/mxUJP67MHT6yRiPJrgiBX8UVjCb4+uKxH/ngX6az/HEWOjjkYYXI30xmRrCLmNsYK0i/ers0JrsKWIO2pv0C2JriiA8my5FnmWuRAUP2aa9ozna0+byzWhysTCm07G+wBMtLKlI2F4hzSVfwB2KK5rLOp6DDpdAxnwdfCHmX2hAsmUVVnI5urgcw4/BO3Jp3q8t+GGv6M0MT2D+qJ0DeIV1Xb7AC2X6GWYOPG5aEDT9CI72sSDoV6yDZ2A9B2wiX48uZGM0nXDnmmPdmI/UJ89aEhs5tvWIyHIJOATZY286Ow9KuLPRle9jXuGGdPzLJ3DrkTxOcWFfJzJt4cz35p5CL9xVrpmCZaVijc/VL59Gf10M5dEYawuYPG16szDEquftEVgetsMQsSyHDwOaJqs9sZcU3dIl2YGLPYLYylwJsS2BwfPO/GNn/oYIC5bWz8GqnGj488/n39y7kTGGsHJDXDvfEktoi0WG50PewFYSug75fMteGkvEHudv1ZE3GN1M1vWTQ8szR98+rkQXXjEoHfwezyExQjhQTKcQCF+Bx0AM3BDTKgQcTYbQnDgGw+7dRfxwUkjBZBromDjoG9Rcw1zEOnINc1RMxQ1W9JHBrU5v+YY0B1jMnu8H6b7Djw0WhbPZk//c0jsHYoRFyR5mFspNz3eo89e1V9RRwkjM42U0tAeKJtCte3HDiqBjlrnhO/N8aj9d4dCafjiOmeTG2VkrEfss80GEZJiq3ca3zNafNr/dO9fZiFKLeOFi85PCX76xI/4Q5367s0ibOfTqWJ6rlwtVnqiY7xb5Urfy48DNec/Ghr4YywrXAP6+IWy5hoR0x/fw+XX5uz0ND2XQF5hXp8Rdrv/9z3/lV5Poj1+KgtI/F9UDq5jHMfyk728Th1Hv7zn0GLISh4qXnMBgsxxC8++dhTcEtpQNQ1Yvr8BhdOEfzs5d5tp8RJVcyfOPEEbEVq4iXRH3AcKQ4ThWUUVi+NxBWOE+HM8QO2aZNi0I/+a4zgdvjGYLWdPE4QoWimUuH/z0uEIEBfcoyIJTVgF96qU8gUCVUElXJiuuU6SKMCbAuvTfj6tyn5o5ngqOJ1Y4ETs7FjsA28x1rBm/Onh+VwYC/Kbj1qISc/mZKXyLSnhr50swd5IgqAbVaFFSdAZ9mPFdZaAyXpaUnlM4Y60iokFBUu7asSBCqv5oIuLx8iRKVRVxsxbt91PZs47Dhj+oivT8WJiUn9Cv7Jl8pDApr/O0MYUTxjNQsiaKDG87FOJGy/PMHMhQm0BhaN/wLS7DezDmt15epEtBQVxy46yoJLKfYW5osJh5WbTD1RM9HthPefyKY24f9eA8lag4Om8123sHzGQWPe3aYhywAKOzL97T/D+QSVsA/u1s0hh+KWKPW/qhAmcNslxv+D15BQU6PlS4OY+0ThpuG0YzHswKITcimItYXghn8xAeQfiUcybE8Vd6NmhQfWamQTVrggaB2tPzZ+82t9TF4AImDX0zXhaVXoe3HNdiYxaHnaiM4tkaVNtw2AgxkYKYV4ltTbhU/Jdo/WZnMdOiexqGqUhBxDTZox94sDSyPVtmY3rHor4dlBReAkGcOzpiVDpecRImzjapOL+mWMph5NYTo08JVWHeOcaqlEwUhmju7NHo7LDErFdTmgLZU9YfVKMZFgJUCmeVSWRd+AoXOiMuHGMW+g5OM4uZuKpfhJA3I7pyE1ZvQ3QprXY/m5NIIbr6SqvRanwHoqvW76q4W5jowj3+vIbo6mD+FCe6auLzvYkuuc6fYkRXT+ZPQaJr2OVPbqKryfnsRlGiy+f/ixJdL1ovneh6eaJTiC6txp+iRNfLs1QSXSXRlaR0plfyaBK9Z6tIuuO6j38SmsmOrcF51sRDK9MTRwTRrH8ZmLgK47tCfkG4cjbEtM9Lmu1702z+ZQi/m7+ZzjVuQ34ZQgQn8MVxVzGn2Ra7URxN1Cm4pmpE9BtcTajb5FTVElyHLllJCZaUYEkJlpRgSQmWlGBJCZaUYEkJ/lcoQXCTN9m4Ez/tbRx+S31espElG/nu2cjMK+DXk5GRW+xcbGRE/h3TkZE+/b/ykYxuSzqypCPfIx0Z+lTJR0ZZx1jgfImOzFhyefjI7H8a87slJJ++m/deSceu+BQkHdtd/pSkY0k6lqTjeyUdfypZx5J1LFnHknUsWceSdXynPOH/gNIrCbgfnoAr2bOSPSvZs5I9K9mzkj37/t/lK0qflV/mK7/M98bs2ekF8EOTZy8jnnNnzzG/V+osmPhi3FkA+qG+yxdZ2D/GV/kKUGcR0e/AnSXLAAr6Tv7Hz/8BUEsDBBQAAgAIALxVaUaKmlIXtiUAAIUyAAAXAAAAdW5pdmVyc2FsL3VuaXZlcnNhbC5wbmfte2lUU9fbb7RaxblYVERA64AyKihhRrStZVaZZ/lDiAwBwhTCFESLbWVQEQIECGiBQpiRAEkgKpUAIYQKYTCESMMckgAhhEBC3lBp17vW/XLf++Gude/qh6ycs5+9n+H3/Pbezz45+fm23a2D+07uAwAABy1/+PYuAPAFDgDY6bb3S1nL41eWAtnXjsi7t24AavpOzcludoEtbC0AgPrM/WLf3bJ7ufAf3CIBAOXHW58dmVNLIABA96TltxaOsd4chseTkDm3PYsJZQnJCclvxlI9Y6e+1CGMPEvuOfHTkZ2d+/P2Kg5+dcUi9w407Y7Jo12v7hd4fvsN6tMD/8xd3yvfLDjxTbd/xEUJbFWvvXG6mmsUAzNlC99kVkabOVZzBbUwWiUs5Jjgoar4Hr+Nl8jrgRE3vGQ+tSDV8UnSDSZTPHvLPO55EBAFfBgat69ZJvJ8OeyDSOR3qG4uqjPbFaOYsaz0uS6ZIFxOPmbgp3iFqIFeYyU5WYO2ZY1j+z5c44Mt4c/jz4JzwV/ILj/Jy+FgF4czieJl8oCvp34tRNWbLBnxAbxJPD07XuJpvCmiIpKM0sjTTZyO4FbVjf2AlsMZh3CiSTO1a1NsH+l6lMk4t0DtUS1huYcWfFTZJytkwIweTdeymUmANDLyhCGo+VjPVaJlm0tAx6Fn0SMB+pvadm0ZeKOZ4FYISsU0LqqexCndxYCq+rxb3wnYMDSaTVrwU6UTNhi8cZPYxU89+HFBDcWYKeqjbIwL2+fWxMTIoiPta38+QR33jp2YXzqKXvt9GojgA4GIZTVEhEIymMXMkW7ypOMJS098Cg7RSUwJg+mVd1BJwjeX8mmrYPPeVDTZ0IfeC6NfyfG73JEjCXvOMpD5dwdxOCixkzu6hjcQGHHnC2pBEoln6seFcq8c+PEN1oWZMZ9Re9W1N3tqxh1eeWXy7BHrAy47gFRSYgE8jbUDgOSds4DBG7KznhUQGN+xyecNYf3KQsTOgBSe9sRiQYNd+d5C/JeMRxtG9W22M4dwhu0REWZf/rpAXy8OPIU43shac7RT+KavNWNYNpCyKeq6ZbacsykbsXGiv6+VKB/RGNYplJDMN5cwkjoyMxtK5OIydySTo3KKlXhwavz4Ajrr5wLHF0uPzqldoplTMQi7j3qSCNcy5XIq38iy1w+nl6QVTxezH136oOusZif63Zwxh4Z2Hq10wFOKlQIZVYnCVmoiVx1QZvzgCj3vdi63axGKO5kjyeov2FRwt97d8/okmJB/IbNJ9Sh2AFewOWfH5hpkBkH7CC+nnyW9ujIb4PVq+o5W5xwSBMrLcxnCYw0bMlgm9nNjFkAe9ZQfq717A++Oz2ENbRDGjzYdnm8zUyHBqz8QvakQUs9CLCrvx3oICebfytINNs9gj0wZUFb9Jfwd71vSoPhmDmZBukBfIZuRY5vs/3OAqrzqMp3HKayOx2qRbhaB8ew2D4YgiZpUw7qw8XJIj8p35bV9dIFX+V3oFIJSCyPNdwJIhpb9FHNpweUXBa6Tj17aHYn4z7OslJPeHRENz3zJm3kXqCTRUN2Sf3OOj9oluI21yzoov+rWJNxuRVdTTRdeJAKJFHOm/AkFr39FpJYjpoFFyeiPkD2MR50hHgep59vknijqlNTt9MXxTXYAJy77XqEOmA84Pe01yAOv3+okm/XywejE1aAieBEoAGfjwO/ip6ECgwi9QH5vXZXLQXLDQNjVLxm9tUOmrABcb20qjb+PMlcjyKVsfB16dta5rnoTjgD7uNT1bv6WlBdg4rxswhMQeHomjGeS59D5xOek0frnvmSWliQgwALIL1Bmus2k+ZDJfrtz3Ul2pECIw5A53fHtJbojeQxbqxsy1gz3Uv8dRDChms03EBvQDdxGXzdvzhMo0wlW5nVICT38+hp6nfhM4k0mcF0BAC46K+kWMNPQskvueuFPtJ+DC/2/Kzw1bBmyns63gRXGvjBy2yIe+9tzmSw5zxwHtYxn0ZawG8ITBL1MTR22J9vIDqYtY74c6tUKZmjERJWogQp3LQHK7zu7cWbAebZ6aWDZXRKcf8UAvHktFKcnjfPuaBDbOAyAvfPA04Uif9G1zFJQP2XlWsgYFuo6bZoBG9DNgCpZAOnPj/LmXXhzRjG6JjzRySK/V6lTpuglfsJCn7hTMB5T5T+yHEsv69RhGeUsrdWwWv3HQm4dpMaU+jxmvcZeojYyBPmTcA4fsqFOJfnCOR+IZZjhGvJmD1aLqQQas2/iBY20EDt9Wfx8fQZL94MXaSSatBMQLi0Qf5gCkb8tvDg56evoq5ZpCO+Su7kOxk11fz8YkUMm808CM/OwqRBjue5YuRH4KZCr3W9HBxv75HoUvu6bGLOAHYi2Jk8oPLoVaEupw31t6Hvt7VVGnj6DHNhA1NWkBo/P9YnZ8IPW/VVK36Wrzzo/LVR8DM6HenwwVXJm385hw62av4riE9w5y0UUv1TahhkdeazcCDtvQK4bhTqS5kassrkQkpUKbLRzCmpQg6gQuNW4DEZ0+nplDEBRy3Gg+GWjIX2f5trlhLFmgVHmfNNCHTGiKoAB7lhGqPEGTKgxmWR7GKcWOrJGWGVFIMrxqaVSrN8OQAuib1mZIear2tfN7/p18tdzakcMoRVH07t+jp3ODsxRu2poiQFNwQX2sMKQSWiBj918J+DFVECem53dBQwiByny/1j/Y1CB0HCsvBjVb4QdCXBdtVYh5TB3ddmgLrsjFZFpyKWzLEdpFDUltLP2speuNGHkypejedC1iK3wcyCnPF43JLLiij5AdjMIPpEmg0vPfaP/UwQhxyeK+ytSafUvZvxgndV12Zv0jGwTH5Uw+qAuOZoEg1ANNFkBhk0Z8PEpg2pIJTfEZRWxGRCQN8zBmKgKIWVKTGaeGe+B9oYGCYqFGvJCIlfvtNk3QlirZfjV4bUiZfRwko2wJeyDV0eN8TFA8saMpmzlv/E8C1tQUGqsts8Q+tsbB9Z3dufUYyf9z/q2lnX/bFPWzc8vWx/+uTv2T/k8M34VVM+LcnaAZnmvs3sd5Dqk1TFgTr+GDS38mLgPJ1cgMB1esb/YW/q74c82P1Rbvzh6WqMgQLyAWaklZ+gl4djRaVEu/ZRF3O+G1MaCXh3WoJE/4UpXX1oHkv6cO1q3Qi7tmcvQ1GB7DRRuoRNya7xR4ZBelV1vZIPPg0vLhFStTHq9MWvatZvdyHHtjiWzICj36fv0pUJQBhkD6bralNFEUZZRhIhcQIX4aEXS23vqTGoTn0MbaoOYU9eqWI2yyaHvj19u79J9uUkcNBjFxoUFENJ8NgxY36Wm85hxmc7SfBdcsCtnY7QeABgzv7WHIe6ozfoRJC04IltRvdmTZ9X2yDlc8xZkLk1qDPiPndS3y8pC1iO01DKjd7pitYBsF/4J+6t6mfPowAaVawuDffAbuZC2UBk1B97lczKvAIbMMna9DxJR/N4FCuw1wtbB7ax2O+EJd9LTfN88fX7Xz/4U41rWctOp9L9wgXQEJbI8zwD7RB8D6A2btEJWySpMNmcM6V6k221SPU1JYyhrXQuvJ53vY2H9Slf50Z2BPS2hd9iqcG/J0XPzAqXhK+QaqLbIQLm5YjDYdWMVl5jtF3AKJqbn+l7zRkoURjcJOkEenZw02X5Qe9uDnUVaqDXJ2EKjzFgS7C1wd4SVYSQGq3tka+mrh9qPjYVyZ2CkYPrj4Qjz1eOAcNW9OFiXnK+PN92MkLNRT5Rx63p/2027vRvLH1cnmsYyJbsBY3tSuMpxEsEwU5xxoi0WsrHoziVt7gRwv7A4DgAkO+/aqhvdv4raAQDc/65fVtgWK/x3AZwkFVOlIe3iKR1ZEXh9f4q2rLV6r6xUBrz+ZnYnAND/S/F+mUDjf1vQ3+NCXKdREJsziND2pfSwkIia/Z5lw97xnHnXzY/D7fqmQ7Vnt/p9f6PmbqWPZIMo3VjJZX4v8604PSyR7WFv9yT7buH8HvO1t3+3Hyx1ZMaJppDlJEmazOp1JT/TuJX7/EEHe1tQ7t35pMGFE+kzaMRm9wlzbVl0yU4nMSnch3sO69ubS1Y8TJLEa92uVhX4mqkl0eLEza34e1wVopBqZKuKDS96htfnMdb9TvO61jJ7yW9dU2ruIt22QjvQKR+VjeuVlwF47/IQprY9LvplQVZA6eDUINbPRdb5XvaLu4nW/+9fyBAW0FyAVFPh2PRcOTpp4LG5eILCImWi00pwSBnqb9QrvAWcMEQ8f5SatKo+aCYYdPAAnaIRt5jkbCn47fUHM36vHkrYLmwbuId/sST/ixNvCzfX89Gt2cXrFfaJQfzFiY7A3LZua522FX+7ymA5GW2qnuMIVtdt2RxNAvcsc9ip7bM/gyDHUE2BmE8NUzGJvXyw+nGEKOJvdUQNYLoVma35a9EN7UTn7QAGJZgxV3Xz/a/Z6aUZz479h9b82TFGZiV6t9FK513SCYSL8I9Xt1yQlhiV8zIK1lnNh2q8jUDLxI81iUEEGyPie5SvKLQOkJC3LV/VeHCFmW4qSC8Nfd5vFHzFrqvGCrMcsXZ3+tn1AkCB8fVMrXfzSdmf4aFjHr2LHHcNulBytQTHrSmIzk1HJntE32c3ABKkVp+dhGtUN7fWD0Kw4xd+KxPEePQX7B71LPPMDkR2ZJ4BML0+I2KUSEsvlVcBv+V5NhDqQTEe52OpZbW8T6HBAtOmR9KqyJ3hQ8bML5zLtf6i7t1yzGvHsmsr+mGa2XW5n3DU9JcNRY3w8+HOjFXh41t+ALtZ58fbOWSpVzeLDi0sXLCfeWH9IFPuQaPA9k3Vx6H5+OMNNdows6rPqCk7y+WVb2qzbeW/JSlZKzvQuTWeE3APDM/LcsRpY1uXRH3Hor5HWBiufrAku87EwzvHKRqJ1KG2pMGln1PVFH8+ZHxIGMbuvFt+v43hTHf/NTgv0LToIFGDBfuJFvoZ5iChkbC0J9CCIZRlydH9BzD7WTKqJ643lalgAftHUyF7JiWjrX7wyjW8CVyUOLJrXLxinxIwJNDXYaiIRCWSbR5wo3uK43u2nSaQYSl6djvjdn+KRJS7cHy25jTm15haP0TEjCcwx6gM61VkMv4iiGlFDm73kaX08B67r5L1DjchPmfiY9shSV+QtsBUKGNVhZt19A3RJQ16EaDAeSHh3lMQN9KvNq12VedzGjactP8o3F1f+qiFTpD52cQBRg9Ix5x2GFQTA78bj4G3KN1Rdv7swSoGUlI3NpVeeqj6EcWNPe/1+mWAVw77q+avcMY52+gGH9vHV/5g/RduSUZz2OZL1fhGQThpqmObTJtNWl+Pl6NsOB70ndMQH90C3mLf0M1/TNTu+uh2ggyL0GkNgN1q5+CV1VyZAqMo9c/OPnbi/ko44F/e7rAEGcYODdIJIbExeuowTzPC3xSg35g4z7w6d4pYgQ+juGczoKLF7RnoCsEbh3NxCd1NnJmshrbmO40gPGt5YnvWLH48tk9HxCXTk8zm9N+VGWuj27dVeovaxtwu41esIbz5Mkf6arnR38Zc6EkOwufBMTd/M4BZN/23IS4iyxKQwRNrwpg+s4MRk1VtINSnaO+GkaZY2zBAo1W5jgkh598EJILpV4xg/YUS/yxjbVWXzzhk1Lpdf0LHOSydyU4uOmK4YcbthYi/Xwxp5bYkeG7Pt3bust37DefQtdec0D+Gu89TZqogWqz/3gErKQt1j+PdPP/tNP73RiUw49xAgfFkmfx9MNmFtL0ADAxieS1mW9vNiWYPOWbgnfEYN4Hth3nUEJO+Baz9tjJbSPAzG+t5iHNK9A3hmepmuZzANlMhdS8lKEYYJOu3HXphTQAwBpeOMqBRd3Li/CruDOm8XatxL8IEEBnsDDJpexYO0BaW6QbDthWH2uodz7nKCAGiuBfzWBSCdvXfirAMQwPfFUcnGeN/FegPnEtjvi/tBtJCEmU5XdvO6cd8rxQlUir5dWgoSmgbEbiMVbKeej61qwd/gChDov3vblanC3/E3mwPi+tNL41onqqybifiq9jcroLLhaCAxDANAHXVzR1NW9omw+vsI4b7y/BfNstWiTPm+19MTTdMQyauVuPk6hsDwyL6ACYboZE55Rnbc6i8FuK7jOMVBIyUnFnBMQm2p01XjNvwP5ymiI/2NR5sPDaJCoqxXD2j9Wmes21hJds6A/lWKwdYarXXtthYttQPS6YhlHh9TmspCD4MKBBEkab42zniD2IX8xeRgLgu6s7zR8poMKbMRpfNiM1sb8PRG1Tau/jCKwCw6X/o5z8ONyVhGNuLCly9JOLYp0PPwmNrjvU9mvZc9ZyIj1Fc8rpdfumz3zMVns+N94fjrZ4Ev5vBWmdRvdxCm3aW717V93gw0IOxc/hMxj6Xx55FBdZZzQzX+XbHneHuuRiFtafG3/qo8Z3+UYWBAN3drW7bhJtMZrwXVlQqGFhce2Ba/QYfIr3IYjppxJC2czFutUg/NhthuXjyhhfjAMb9wdFkcPWbOSIvHTso2EZHnF2MTHaRX3+BS/88SlZM/d+/iM7/q7xASxbAQKq5VJxtIl1tJkr876N7YmTF3KwlEsfbdnjNai1+vqL8r+INZSGc6HiMAhfBp7tPJFZi73h9vz2Haj4EoZ5ufLDWMZ3js6z2h62r7YKpWwgb/l4TnKpbG+PEa0tOn2ynIphbRYkLq1NWE46fyllcG4ukQszEE4eJhpr86iW+K9Ki3FjrPSshyFUlWOWal1dAQXg+dOCDZ4dGXUASeWjG/THI63hUo9gGqI0QA07TXemO7DtsoaykmafMfUO+Q/pncy3RKeGUWQFscqtu5592mdClki6juL2NKeFFLi1VT3OPFPaYyJ92UCwvKpdX0bgc4FpW/cntra7TGULQqKnzdLPWbICXLmFIiwXCO7iFFg0vByc2VIWAc1z4lKQfYM1Di/iLnzlCop240Oz0bkz3gNqiU3/vit+ToJ3MExdI3CtVZbq8fVlOcr/MEQ/gWHEBBe5J6vzcH2dAIBUWLj1b5ORqT9Nt0M6baRln1fWGtRKimK99aJRt8Fusbit9wXINrLCJ7TUg9+vbNR/IhLdX49/50gzQmhoPrlWXtD5qdXd1yEtqPcSKA8e+A+3uD7L1HorwIp2ccXFio+Y6BXa0OuhGZQAb8/fGSHJJmdI84XyxCmA01PAd7EAc+RMwBpxfD7pKPRrk4Pa9OxSjW/XuP2U+X5Ku5AZI9BK1j9eIKEGtNX5awg7ZAMLXhixaXRV/5GXhh5fx+duUSnD6yea+htyTVs9W7Snbn6ouI5MUnZFs7Q6/ojC2nUGVaChBfSyDGVzt+6xnZXg3wzEVbEo63VaVlsU50Xzt7pwPWz+mXNeu2qcI7Lqbsa+tiSu6d5rl3awS1Pw3aa3u2xpY33uyi7EvoeJR86P2k95ngNkzfsFgmYW+1wryjQSomWL5UIk77KhNo4qifgbK/UtmWtZcDab37IBWaUNBCAzCOhHnkIdIR88olt+IuMFpkep6Km/XIdqYzvDY+XyvGwmVPUaZbK/qFr8jzuXboCGdZvbi5ApbXxtqVc7s+yOwhCJm6y68Xh2aGplP2E5Xg7rFymB1sUIUVVI48oixD9eOiDf+LLOqaN/uxNXQet3qRvNycY+xvzNa5ECxVt7eGrntEV/8tg/XesaRATfoZL62je1VfhLsyn1q4t2ZwKhDVSZ9ALuxCl++4tYV9OAyYFY1aEOrdFYFXuOzizAPudroctYoj1SGTwpSY0KUv/Avw6AP9CTohjb9GjBSA7tdM3WhSltDAs4+Uugbza/UBA64tNTwWJV4rX9UvFIIOXoISYxGcfelyeX47bVrqcr5hOt2cOrE3C7IGYLibByqaxUi9Di6sxd+Dw3Oo6wEcpSDCXecd0/sG58P3Z7xDKd3n0b24apWqOe75J4+gx511Rh0tg6r3Bm8Dhpbmomfl2c96tsng2rAyzdKMUovcTqLXH40lu/6FofDTOnnlOifSVQco3G2qy88ZteHR31u55Mv+Ds/CdrN2MUMmqLwryxciA0oOBl2oF/BWaO4L0imx3uoJCUmulwXnYZOckO+tgGPtPTWO7kxbLcPN3grzLzmXucuGUE/uVrAFM9pXFS7H+BNq8yHqy04g3BpSiyTTvcvGSDZZVZ0d0NOdZPbTNAlOxABYuHNsPtHS/CCLHybC5e1b/rvXND9KcNCN5MlDNd4MVTaGR0Y6UgEUaaJB94rRB2tGnhu7IwFKUYh+Y7NHtuJrpH3JjkPO97gYvHndXSc7H6rguqFHCAppPFz6/InFInuccgd+k0HSt2QV3oz3hqx6z2FBzDHphw7u00GGdtbJ776Uce+QrlUOZTc40BlLYXQAXlUeN6iG/MPL+zIkBCml5lf027ukT3TeLntAC46MKppPAB+jeq4PgyL4rcUgIdA2FPR8f+cvHbUv/NzvzkQhLuKfX6h/4JrGShmAV3pe2eHQVPBLS2wG32dZkKyfoVpUKGnplt4/gMo3erpQiw8LIW3HN85v7q9PzOGRyrppRHdgoX4N/Mx/wfn384eHmYaeAdMLK98gSM2cUYUtpaA0vqI5+JBB3uvwssapdrlWGX8X3hezSnGDIK2mAJ4WL/Lq1S7cavQOpF2flY9+q+j45t7VUZuSYuf3v51ln5CylQ1V7S+FD3cZGKmapZwUdbjuiImhWuTeqmUe4uS8ccRmbFP0oul65/ZlzhjzIRHWFW9mHeWrmVKDUy54C0DH9c+DrevTr5wvUSr2Hq2YpMpgmy1u4vmXYg40VBze1M3XDtctLxjaMGVmPE/fHLzr+Bfwb+CfwX/Cv4V/Cv4V/D/gYAXy0oH6te2rZ7cEi1mqG4uPkbxkoR42W1/yv9Aa0R4v2QaSGwVlSPWyykzZsJWCloqQjP3uyGrHIYg2D4A4I2RmIQQk6atfdY/XAWOuei0rXxwKhINIyTDc/peagOM5gTsk8ip5ocpXDVzUTeFKhVTmcHwrN4hZQBgVqNkTn65xzaJM5wEKQfk3hZbE1esB+Cev/iI3/sQ9s02cowHxy2AFfHYCOEdM+VcSMcVFdO4qxziyp9PdOw2BphkHSJBJJ4xN1eOscO3Aw9DKzUMlivmz6BvTx8d1UToUxP9VfKGQxQBb6bIhmQ9qoke5UvkRV8YtvA8HfXUALUq37b4bv8Ax+T3cQvhczMtg6mMXzITF/xQew6r2DxOl4/Q5TZI8UwJVyOPtPUeVuOXWU3rXbfMGrZeNooEievOUBuZrC9U1954lF2Cm+p6pQsFtQhJJUJl6+GLl4C8iPJuJqw2FsdnRGv85WCG/bf8w/eR9hf17DbfUKehaQ5SCADAfWx3ptlz+Ien3/80ehWpOVPUCGEMj1vAsLpCmi06eUG95Jsd5yaikJev7DeaU7lpc8P+3YDBIZJopdw8sckHY/z2cq2XuytpWKu2Q/OnoTV40aKbqrN/UR6sSGfmmp5SUk00XdjWWvs6pS+j2mFkas3kVpfWKHZUd0cyefDKyvtol4oividHu/DPHk8L2J5AW8wizjp3BHTKQrjSYE96mju8wFKVrjl1Vd07oVi+muiNOWB9z7M9VC4TbtN1agNMYLtHg2ulrUMQpnC6vS9xNyka+RV4JCTfoRtLydkP8CwKRS5mLNNqR/VvDRfH/3JKbZbrO3wZ6pBsa9B9vpd2gxQ42eSW2n1HgG7LaEziJchOAsuuOWRFrYfBhsO47FGD8svGNXZzOHu2bog+5dJnnZHeu2OGh0ZeKg3vFnvtxcWPnLc5N/traai+pvqk9/A3Xb59CheEcrjA1sI27Ix7s67SzNcBJNoljlIUQipEIPhrS6xmS+lUCz5X6zigRdNLx007+CAusMR8+sLLFK5KjNxReordJD679YBzl2lmgks0odsBxy+5ub71SoewgWbKzKbsOeIH81Ip2Jyr8R1OvF3PkUBrojWC5XBoUS9Yn7y+jCSKsUsx1zy0AeGGEa/KapCayKYvGV2U9wH0ticeh3HEJSXi0uTKCin76PDJnJy8+s65Q9DjFjD64q5Xr9+Vvgfy5R4IX6ufm36+eCJs7WoqLS1Lgp6BH6xEdFZsypXQPuSfdqfqbWKHDcgfY0bXW4eq/UcS9+JYS54RvTMj3quZfg+5RAmdqCygQrCegE8RUQTy8of8h6H+SmB60lEL2GE5lcD6woNP2Cl27yxTumZxcGjuow8JxbdV1R2luyjz5lyhCbXOhMpG5XxI0xtPrkwJXAfH/kgtRWl7mJNw2ahx1ON8ZRc9txhlIk1nx8orVcms20MurJ1fiAFpkui0kFbAG5DB1UkJhSmm0FotJ8e+idB26ED6ZFdCOyMzoCqvbFBQvsnM9WtJ4iVV6ZKTFOqGNwD1V0OUhs/Qs5OaEochHn285QT4d164AWLfRoAuE5qf6Nl8GPtV1IPqAJLTZKZfxlSXatuuvsqT5Zv9NJZBouHV2bLzwLukR4zRiB3JG2ExRXWYnlPwqhlDdJehdWrmjJKi98ypCgj/oqHOL4PHiWvvgaTMrZ/re0bCjpcfwDVB3IbnkRw72irYNWispismnf/bKWCMy/0MI/Mqrl9K6M4YbpUpfQ99L+6NcyNLff7wxypdE8Sk+qchVoQK9Id+ilqqyO84KfWzfV4u+npV7x1Gtr36TzS43W5iV53jj21TJt8b3rJML9GfuVRx8924YUqoulbvnAvdhx7PwGaHeCQaPCW5JTNBZhuxEz8eL9u4p2RxfCQoxvO9rQWQFJEhWIIaZo4AZ7U7Qn5kdPGhI9oB5N0AbjPSOy5wHZHoQgY4v33d5xJgASy57DRRN/0M+n202fPD0w7R3LsWoqeHp6lfRWn8FpDYOF5hElCAwmp9MHXGBbu6cWccRma0e1O47zRqCRGCRNIfISauD0ehCjCFKPDyLZi4A5/5V1Scft50jgzVNNzvMfBAboNuaGHkoEmO04NabZ+aY2OQ6iK8wa1+ye9qZlBB7nVvUdWQpAyioTDNN1jVuYYerbvp1ayTs4uh1r6cXRuSJHBBRPMHzCUDKCFRKglbajTfaAwb/3rvkL8s4sR9OGvRr1HD9tbgv2L0QwCbdW+pnLWodg961Rcpf5dvSh/U7aWZRBTpnTRPsG+hOIEV1EmgBdYpCyA1WKmyyZBtvkoMpUcQc9aTT2c2KoXQEnIkmc/QWfmcx4oWQmnCxH6fEfEYVTLm1E9Rgl5ii0sOJ97nvz2cFG5kGnXNuObPsmKU/ZXIscncGtKUyZ+DFsAdQESI3wG8qKPAD34K+Bl8z3acGN2eidrpWjgzeeoCQyGGhLLmyP8ZhDsJY+K1kJG7GVeqyoLiYaPYk+XTSC6Epbmhqs4kF3EeQpxVowaeo6DIiZgLFsLWmSJU3x4jdxWH8yRoBuME79vck6TuK16ZrJUpme0HMfCHlV2lN1jMfN2txUWqPFAZ7wDALDq/1Zk5rrAXCXxVyS+523FWVKI+o0ZD+Mzsw/nBKrHCMgiGpzEMGqV9Qwipbw805wWjh8ZcE/spoG6q2cYC/QZHv/W1SJjEE+pLl3Wk70xX8MQNfFiqklmcwLuwjQeTQREwf9izcn0KfWNoQv9hqGZHqMTvpHToxRYpyE8jJVPSVa+xr99E9D2t/HRcUEhfL+LoNjtqUeHzJpP95BxWgQWwwbYC1O/lvO6iEV7WbejSSfXDDSBCmrb8Oasa0ouVGmEO4UZ9iYv7iYs5pzeMiXxjlIwa5gxZXSB+T1OKOHWMuKxBbBB1o8XdFHNxh3n44al7iLXFMw9H4xEujawg1Cm66Asgmyh+5dP3VZQsTU6yymbluXWuRkh0TE9x/M9JG82IeBwH2CooRgH97BLIuesYQXnagPJWonmTm7Lglz1SQuxSSZ9WhLINA7X1ro0WS/y7vfh3pyMqJFbSkShm6Oo4k7bQgutbQNuuT22tt7IEa9aaWVTLR+0oRvshgmblqwxnp02WUUzxdBQ9LIJtIdRnfB11tAEJLM7/sfzRR2gBer0C/VH8h6rkjyhPbk7xRkyjcLNma6cqPDs7ffjPhmvA87M7r9sHLnlsZvL8KRZCHIT4c7HGLPab2XbGQhsRMwqNtprZizOsIWnc7IkV/JD3134WuITychp67/4wFAvBUvDu0f0U5RdIpLaUw9zk0N8NqIrfqhJABZ44sQtC4BKmlIlX29YXKR1o4XLhivqoaccGSOPUTgByZqvAW5Em7gk+gNvYfNHfW/mQi0XdkUz5bE45fZKwiZtsylaB13yAasJIm9+U38Zmvw7hsinWzhdpfk8RrM+55E8PIO8CaA8YUj24H04+DDVryYXwzFYP4WZMlkyavOz80UnrcxjySdLleGVznSiiZEJ1c4KW/tNavY9U4INu58Gi+6wfxIi+iJmdIgO79afs0htBMv8wLGF0LV7RgZSzcDPJ6n4ArzjeEn3SUzh3S/TueHs4bV7gQRR4DNwztmLztl6ymksoxux6l3D/BUbR7ow0OcZQ37qTcrURrvwN/ZtJGdhyP1JN+L1XlTxfFuB7sY1RG0nLl2pb6MaznecJ8NVRS9HgJ3DSNFh/a85c/XRhl9qBmQB9mYfSa4V7AIBwofym/BGw4sTzSauPbPdIa/do40eMBFAUNvGx0cXZ75Ma1avxwj/Mqr+b0vAR9TgFczaY0k3KY7OVEmCpz43wdrwx6hAA0ILgRnq3Wp78M0au9bwLhjIdeelQdxjQ0GA2Jts6zydh6T1QMoqWjE5nu3jnZcjK9zeSs/9rLU/w4yOuKcmuAMhZ9dmtf1KgD+0CAJKtl7f+ZUGyAArW2bX2t3ZuNS1tbd/Sh6FGzxPAZ2UtbxJzOuljD9UFAf3VEYp6Wzom04HjLUEECRSiL90Pemr/0KzY0nJLu+V3dt/W3LiX8l9QSwMEFAACAAgAvFVpRteZEilfAAAAagAAABsAAAB1bml2ZXJzYWwvdW5pdmVyc2FsLnBuZy54bWwtjFsKgCAQAP+D7iB7gE1NrYXMyyQp9MKkx+2LaP5mPqZz1zyxw6c9rosFgRxcXxbdlvwR/cmutwmU/APYbaEmFPrXMw45WDCNQJJaGd0CCz6OIVvQvEZSihMpqN7lA1BLAQIAABQAAgAIALtVaUbO8+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
  <p:tag name="ISPRING_PRESENTATION_TITLE" val="1.2 Understanding Distribution"/>
  <p:tag name="ISPRING_PLAYERS_CUSTOMIZATION_2" val="UEsDBBQAAgAIANpILE+4+Zi64gIAAGcKAAAYAAAAbm9uZS9jb21tb25fbWVzc2FnZXMubG5nrVZdb9owFH2v1P9gRerb1m5ve4CgAG5lNSQ0MaXdi+UmLlhNYhY7dOzX78aBDrahAK2EImznfp1z7nU6vZ95hpai1FIVXefr5RcHiSJRqSxmXWdCrz9/c5A2vEh5pgrRdQrloJ57ftbJeDGr+EzA//MzhDq50BqW2q1Xf9ZIpl1n3Gd9b3DLaMi88Zj1J5SGAfO9PvYdt8+Tl87V+vU91oMwoFHos7EXYJ8F+IE6bv08zm4c4XvHrZ+tdpMowgFlsU+GmJGYBSEFZ6OxjykeOu6jqtCcLwUyCi2leEVmLgA3I0uBdCZTe5Ao2Cgq0RZsGI48ErAIxzQiA0rCwHFjVZarT9Ytr8xclRBOo1Rq/pSJ1MYEhuz5ohQaQnMDDCL4mbmEN1XOZXHZFhpqxBGgE8fTMIK6cGFEiThacK1fVZnu1LcdqM0xCQYhQDigW85p7WPjGHKUoLOyFIlpdwZZehaZNSNTEgzDKaNWCDUZeaUNAJ4vMmGEzVbWpfDEovIknhUwkwm+bFCD6JamVoBGOI69G8z64QNoAEQXHmMR3jpueHuMxSOOoSAct9kE3j258SwioM6NdDbSTHithGyFeJKAXc3cUqpKw07NJgjIVq8vjwsT47sJKIZ4/p4OaLwC9HY1k0sBeZSpKFsDQVMO8JAEN+xuQr6za4/4ePgfmvkKFcogni55kQggNuGVFmgFZ6lM7VktMRv/RyV/IW7WDXmx7uVgiB8ujs1np/33qI8bI/KFaQtdA7ZO/5Qs6nbam8IhpZ8WPx7gwItI+DHMaJlXWTOw3s3PW2bHctSaxDuROpytD83EKuXgKWmFcvp43LqzdsYYJdTHMC3B4awpDFxmMpdGpAf4nIxwjWgMw6YZPjuVTFWVpVZYmXyxAwgupioX/96Gz6XK7W7G9QbYZgD23pNFU1zUBB0fcSu+aeNgfrakcTpLlEAlH/J5wZvWyVUOW3/FfVtp+0nYudr6QvwNUEsDBBQAAgAIANpILE8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pILE8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aSCxP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pILE/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aSCxPjnP2+moAAADlAAAAGgAAAG5vbmUvaHRtbF9za2luX3NldHRpbmdzLmpzq+ZSAAKlHCUFK4VqMBvMTyotKcnP00vOzytJzSvRy8svyk0Eq1FSdgMDJR2civPLUosIKE1LTE5FMdTUyMLJBadKhIkmTuYuzpbI6goS01P1khKTs9OL8kvzUiDKnF1dDF2MlcCqarlqAVBLAwQUAAIACADaSCxPvH0190oAAABJAAAAFwAAAG5vbmUvbG9jYWxfc2V0dGluZ3MueG1ss7GvyM1RKEstKs7Mz7NVMtQzUFJIzUvOT8nMS7dVCg1x07VQUiguScxLSczJz0u1VcrLV1Kwt+OyyclPTswJTi0pASos1rfjAgBQSwMEFAACAAgA3EgsT5BJJiUoBQAA9hMAACYAAAB1bml2ZXJzYWwtbm8tdmlkZW8vY29tbW9uX21lc3NhZ2VzLmxuZ61Y/27bNhD+v0DfgRBQYAO6tB3QYBgSF7TExEJkyRXppNkwCIzE2EQk0dUPJ95fe5o92J5kR0p27baBpKRAHJiS77sj+X13R558eMhStBZFKVV+ar07emshkccqkfni1Jqzs19+s1BZ8TzhqcrFqZUrC30YvXxxkvJ8UfOFgO8vXyB0komyhGE50qMvYySTU2s2jsbYvohYEOHZLBrPGQv8yMNj4lmjMY/vTt60P3/E2g6mM+xfR15wHkRj99wa2Spb8XyDPLVQP/16fPzw7v3xz4Ng6BR73iEQMkjv3/YA8lkYeBGgES/yySdmjfT/YXbBnHmuT6xR+2WY9Swkl9ZI/++0m4ch8VlEPdchkUsjP2BmLTzCiGONrlWNlnwtUKXQWop7VC0FsKCShUBlKhPzIlbwIK9FlzMnmGLXj0JCWejazA18a0RVUWxeG1heV0tVgLsSJbLkN6lIjE/gm3m/KkQJrnkFfETwVy0l/FJlXOZH3a6vfC/AjiHZlFCKz2Fx2W5SgHQAfy+rJbxLhHoNLu7zVPEE3RYCAAOK+GqVyrj5paSrQkc4S/mmM4oQX7n+OZA98GhEfGf7xBqRPEFOwfVkB6KEmJIQAApeiuIJtpHhujFHOE2HIUzc84kHH6ZDmMjFMoVPNTSOGQEmzETeZQVMJSFwnNKrIHT0ooErxNGKl+W9KpIDlu7vZxew69sBCMFme+BMY2yBgR8Scl9RiLjqBoMoseF3qyuYKhAwYiYZaElldVmBbLJVKiphopV6Kjw2lLoRtwr0lQq+brgP3o3YOmnu4blvT6Ix26VQj9d5vOxpB+L8rj721VADTfY53xlTixaNg0+QXSAZBkMsggvIgRdDLK4JhUUmtMvGx5fuOTa7BHlvm5S2SS/mOsekG8TjGOw0m9ZS1SU80UsCqcnsSHk0zA0lH+fAYhd7j+TWBhXoYEYLuRYQR5GIotMRpHubOFpUH+fuH9EZdj3ifId6fINyVSGerHkeCyBbzPWebuBdIhPzTtPe+P9cy78Rr9pU/6qtEr5DPr0aGs9BYXlEEbyqRLaqulzrBWvDf0oUWuKPhtBn6k/zT23i49ANfszOlDKr06YCPXt/dpEN3aPOIJ65Uv1360dHQptSQ6Bh0cUReoy0v9VEux27ga6Iiehv5/pnYDNr6hYUNje/Vf2t/aAF8BV6KgadwBqbyCm0OhlUof62lzDrg/AvdcHob39FxtRlUHWuxE0pq07PRs+966uR89ML617PelBsmMs8CNkHwEXbD5YolRnEn/TAnE/JdgWaEnEwkytVp4mRfyrvTJmAta0z8W03fFuozDxNebmlf1OmPjwnimZyYeN0NqCf2im49/7sCfjpu0QJDqGNsbFv697H1mpPexqBfPRSeIxuWyfQUcareAnl+FbVedITqDmCOeQMA1g7Zyp40d2FtQBfhdE8Re3T3weB6I4OkijZgf3pq0qUfw0G0dPYYdDm4Cceqk4ghseHAZhBH6v24Lu163kOZi5w+YccMHlT4jKVwaOjbr8glXbrMWPYnkxBTdSIR9UFtJBDELbksYN5CAe0Voc2AEE7wGSVCkQeuFbPENQpDi8gz5ojlzWa8uIOkjRTKh0Um9lALY5q2Jy+3GjUVSrzQZE/r0TqCTN3FmHHMdc7sJJwer9rOoIEjo9xe8+TqkVvMHuCfagBX+GJRFZDAUNCdtc3+orCXAd4iut7tv/++bfL3pTdbYaFJNaMv6Sw9bdVeDcqzQ3dyZu9C7v/AVBLAwQUAAIACADcSCxPFR5gG6MAAAB/AQAANwAAAHVuaXZlcnNhbC1uby12aWRlby9wbGF5YmFja19hbmRfbmF2aWdhdGlvbl9zZXR0aW5ncy54bWx1kEEKgzAQRfeewhsIXYdA16VFqBcYcZRAkgmZUfD2TURtadNl3vs/w4xiFDF+Yl3VtYJZ6CkQRUucUTXvd7YMC169cSCGfMKCvOdKJjcsUWgjMnrZlB7Bcsr/8GN4a2E9P+IjXjDlQmcc6kupsJlc8rCYaWPdGlCPEdOAL5hz6KG3eMO1J4jD4wzsG//VuZs2mx3eaUAdIrkgqvlAVbrXcfQXUEsDBBQAAgAIANxILE9LM4aKLwUAAGgdAAAwAAAAdW5pdmVyc2FsLW5vLXZpZGVvL2ZsYXNoX3B1Ymxpc2hpbmdfc2V0dGluZ3MueG1s5Vnbcts2EH33V2DYyWMsO7GbxCPJo0jUWBPdKtJJPJ2OByJXImoQYAFQjvLUr+mH9Uu6EC1a8hVKIk+aPHhkgnvOLvaGJVk9/pRyMgOlmRQ1b393zyMgIhkzMa15p2H7+WuPaENFTLkUUPOE9Mhxfaea5WPOdBKAMSiqCdIIfZSZmpcYkx1VKpeXl7tMZ8relTw3yK93I5lWMgUahAFVyTid44+ZZ6C9KwYHAvxLpbiC1Xd2CKkWTD0Z5xwIi9FyweymKG9zqhOvUoiNaXQxVTIXcVNyqYiajmveL02/td96uZQpqFosBWF9ouu4aJfNEY1jZq2gPGCfgSTApgmau7934JFLFpuk5r3ce2F5UL5ym2fBXmyeWp6mRC8Ic6UgBUNjamhxWWhUMAGF4QBdNyoHJF1bW5E08MmUC8VSPBc0ZVGId4j1Vc1rhecjv+2P/H7TPz8ddQtTnRFhJ+z6Tpig22n55/1B6AfnJ2GvuzEo9D+GG4A2tcyZfjjyA78f+qPzt53Bhgh3o64xfq/R6W6I+eC/DTrhppr6jd6mkOHJoO+GOTkb+qNup//uPBwMumFneI1a5PBKtlYr64lfxQKRuVpNb5Pk6VhQxrHZ3MhxDQbbFadqCqFsM6zGCeUaPPJnBtPfcsqZmdsKxa52AZA1dAaRGdnqq3m2orxruoIQDcOSLGv78E1Z2q9er229Umi/3tadVlbLZjdMpJFPbP3+3mFp/puDh82/x9AqNYZGCTYxs+xBqytLKWaRNDJshh0SbmxzknMe5FkmlbluY6uLpRH30FQnUqxF3l6TseRx6TFIxxD3aQorrT+4YKKNkvsemWCOcvTlIANBAirwuGEG/RuVBDofa8PM4phpX0k3FKOcIB+eh0B6wS1/RwlVei0py9DaFh/Vf+9LA/qPwt3F0r2iAWeoxZaGk7wvYtJS9BKPRxfxIQgXsRPMHG6zB5STEYrqDSRJg3Mn4RTryEXwA4w1M+AkKnMek7nMCWcX6GdJMOPzFP9LgKwey2SiZLpYxdHBEL0Iy4zBJcTHLorOUEWaIxLnlIyDKTT8lbPPZAwTqZAX6AzDhutMF/y7GxFnVOtrUrq08VlxuHX6Lf/jM7tBGs8oDgqbkWN5Q5qZrfDTORHSLHHojojmmBU2KDGLF/dc9rb75WEoOwzG+RtFY41fszTn9FvSlw5Zod5iyLejZZPAP2qBs9qEzhaFbot3QY0lzjAkBSfeiPB0YCIHV8KICiIFnxMa4YCibduYMZlrXCkaREGtv9zCAo9puria4kmGGlUMyolyb//Fy4PDX1+9fnO0W/n373+ePwi6Gt2GnFp1xezWfHDgd0beeLh4BHfPEO+GujHKPwK6d6B3xm1q5gPDvTPyjhHfGXtz0HcG3hr3H0E+MPTfwralSm3XiW/F8+7nPwd4xxrdaIad953w7A6CRSncHtiqFTtM3j1bLmbs73W0DPzGqHlCMFyn3TA4cmkPfYmd2EQJNpiJfQnighmchhhT34nehs5pFh35750IMYhOndRNbX/gtOF3LlKjYnYcrsyNTibgLDAtzjacBjhLcXiNn6yzf02fdarLb9yit9a6/h/t56sfbYv+taX2A1RFydZS9+c4ILYZoB/Y7d/3O58f+cXMaPly1kW4R9UFKBJKyZ3kh8tXkKQjJtIFEQCQFB+y3RwYw5O2q/XED/xe5+2g2/oJjobv1IPFVfnZYe07Q/n+e/3DnL2TMsFSdKt9MC+/5tUPD/aqlbtv7ewg2/rX0frOf1BLAwQUAAIACADcSCxPDnvHIGUDAACXDAAAKgAAAHVuaXZlcnNhbC1uby12aWRlby9mbGFzaF9za2luX3NldHRpbmdzLnhtbJVX207jMBB95yuq7jtdCrsFKVTqDQltF9DS7bvbTFurjh3ZTtn+/Y4vSZw2IYUICc+cY8/leCwitae8cwCpqOCP3X53eNXpROtMSuB6AUnKiIYOjR+7T3/n827PuQUT8h20pnyrjCW3WeAq01rw67XgGve45kImhHWH357sT9SzyDaWwJAu5WzIGspjfvTvx9OLKP6Mu/FgOnloIqxFkhJ+nIutuF6R9X4rRcZjE9qt+Zpou2MKklG+b42IUaWfNSSVmGY3s/6sfxkllaAUmJAepqP+6Gcri5EVsCL7wd393ehCTnnU5405oR2ootrSBv3B7eCuiZaSLVSLPJlNb6a3zXiOu1e78mlcjqDhn27NHIV/BPmlzUWapV/RSCrF1hT0hDMwXyuHCRLj9UPC9MF8rQSTkDmoVZCK0RjbIGTspPjdfE3gplr6P8MhEZm7LQV7M004mR5GISsGQy0ziHr5yvnUTny8ZhovEww3hCkEhKYS9IYZvpFM5dtUbSXuD3xQHgcgbygRS8GyBCYu3gBYtZf4yWRs50oYX2ELApRw8MYgwtJYIl+wrGfIwFgi3023Xjk7nsFPPY6T62FMfDM/rz56gRNc5vXKV7nXnDQ3t1wFR3tDjklEDEMrqwVNwHQt6lmbC6l3FlPEyYFuicY36bfBrY42GRX1ThxeafW6ijTVDOrkthaZVBgMupc+W9+5Go+juIdDjfQcNjpHV41lU8xrEWrBrtuV7rcr6ubWHY1vyWM3IXIPciEEU92O5+H9w23cq3zOMNMa31KQz3wjLuRwoSHc3ybRBBbuCl4KJ1qT9S7BkJoyKCrqGlvfv8gfW9dYniUrkDPUA4VckFWbw+3odsfwVy8pfEBcJTQ4HVPvcDtOaKH3wOAFAESud/ltcAvnSTKmKYMD5DMlMNiEmzKLFKq/Ll8jrqokA8tFevQjqBRKiKs6aghLjKue4TztmtdkpWxmlYmSD/dypFTGfT4ljVjDAWnXXkmVjdFfV0HsVaWcJNPiXROp/abl2udODjDiNLEDCB3B8TUex2FCpL4q1plX68xehmAerWIzlRNqPE0UM2aH/TqK9ZzO2AVez+FGAoTz1RqvghfgFxxXgsj4pYBUnoQat2Njjvho2nGNgz5JddQLTK45RRvwb/yHZPgfUEsDBBQAAgAIANxILE/65zdOKgUAAPIcAAAvAAAAdW5pdmVyc2FsLW5vLXZpZGVvL2h0bWxfcHVibGlzaGluZ19zZXR0aW5ncy54bWzdWd1S2zgUvucpNN7pZQn0Z9syCUyamMHT/G1s2jI7O4xin8RaZMkryaHp1T7NPtg+yR7FxCQQQOkSOu0FEyyf79PR+bddP/qScTIFpZkUDW9/d88jIGKZMDFpeKfR8fO3HtGGioRyKaDhCemRo8Odel6MONNpCMagqCZII/RBbhpeakx+UKtdXl7uMp0re1fywiC/3o1lVssVaBAGVC3ndIY/ZpaD9q4YHAjwL5PiCna4s0NIvWTqyqTgQFiCmgtmD0X5icm4VyulRjS+mChZiKQluVRETUYN75eW395vv1zIlExtloGwJtGHuGiXzQFNEmaVoDxkX4GkwCYparu/98ojlywxacN7uffC8qB87TbPnL08O7U8LYlGEOZqgwwMTaih5WW5o4IxKPQG6EOjCkDSlbUlSQNfTLVQLiUzQTMWR3iHWFM1vHZ0PvSP/aHfa/nnp8NOqaozIgqiju+ECTtB2z/v9SM/PD+Jup2NQZH/OdoAtKlmzvSDoR/6vcgfnr8P+hsi3JW6xvjdZtDZEPPJfx8G0aY79ZrdTSGDk37PDXNyNvCHnaD34Tzq9ztRMLhGzWN4KVrrtdXAr2OCyEIth7dJi2wkKONYa27EuAaD1YpTNYFIHjPMxjHlGjzyZw6T3wrKmZnZDMWidgGQN3UOsRna7Gt4NqO8a7qSEBXDlKxy+/W7KrXfvF05eq3c/fpYa7WsV7VukEojn1j7/b3XlfrvXt2v/h2K1qkxNE6xiJlFDVpeWUgxi6SxYVOskHDjmOOC87DIc6nMdRlbXqyUuIOmPpZixfP2mowkTyqLQTaCpEczjL/BsfDIGIOSo/H6OQgSUoHthRk0aFwhdDHShpl5Wzm+km4qRjnB1oH9D0g3vGXgOKVKr0Rh5Utb0+PD33vSgP6jtG+5dKdoyBnuYnPBSd4XCWkreont0EV8AMJF7ARDhdtwAeWkhKJ6A0nS5NxJOMPEcRH8BCPNDDiJyoInZCYLwtkF2lkSDPEiw/9SIMt9mIyVzOarnGpD9NwtUwaXkBy5bHSGW2QFInEuyTmYcoe/CvaVjGAsFfICnaLbcJ3pkn93I+Kcan1NShc6Piu7WdBr+5+f2QPSZEpxMtiMHPMZstxshZ/OiJBmgUNzxLTAqLBOSVgyv+dytt1vd0NVUtDPj+SNFX7NsoLTx6SvDLJEvUWXb2eXTRz/oAbO26Z0Ok90m7xzakxxhi4pOfFGjI2DiQJcCWMqiBR8RmiME4m2ZWPKZKFxpSwQJbX+dg1LPIbp/GqCDy24o0pAOVHu7b94+er1r2/evjvYrf379z/P7wVdzWoDTu125bDWunfCd0beeJp4AHfH1O6GujG7PwC6c4J3xm2q5j3TvDNyzUzvjL052TsDb833DyDvmfJvYY+lymzVSW75c/0DnwM8sEo3W1HwMYjO1hDMU+H2wFav2elx/TA5H6pvzJKj7zdMhn5z2Doh6KDTThQeuBSEnsTaa+IUS8rYvudwwfRPI/Si70RvneU0fQ79j06E6Dan2um2ba/vdOAPLlLDclocLE2KTipg95+U3Qz7P2cZjqvJk9Xy/1NZnTLxkYvy1orVj1Fw1j69snsrTlmjtlRwgKo43Vqw/sBN4Pv55Ce29Nro1+saLgkhYxb0RJ33Z37XMly8YHUR7lJ1AYpEUnIn+cHiNSIJxFi6IEIAkuFzs5sBE3jS6rQa9KHfDd73O+2tRj9zC/8fouQ8rvnKq+q7wcqHguoF9uqXtR1cX/1OebjzH1BLAwQUAAIACADcSCxP7ExZUrYBAAB6BgAAKAAAAHVuaXZlcnNhbC1uby12aWRlby9odG1sX3NraW5fc2V0dGluZ3MuanONlFFPgzAQx9/3KRZ8NYsylM23OTBZ4oOJezM+FHZjZKXXtB06jd9dyjYtcOjoC/3z6/96V3qfg2H1eKk3vBt+1u/1/Kk5rzWwmlE7uGzqvEcvrO5pnq9gmRfAcwFeCylPS3/kr1+CMvZEbZrsn62tdvw8tF/WjGsXl4SFIjRNaCWhvRHaOxX4o5HZMatDRk6Zk50xKEYpCgPCjASqgtWMd/FQP26CLRhLUP+ga5ZCw/TGn9xHveSvY3AfRvOpy6VYSCb2j5jhKGHpNlO4E6tj/LEdLr3ZS1DVgW/7wvJcm4WBoh04vo792O8npQKt4Rh3Gs382S0Jc5YAdxMKg0kw+wNtGHcL2qLLXOfmRId+OA4Dl5Ysg06V5nF0HY2bmKi8OtXsBD9wBt5NXzKSsz2oc6xQ7uQZBygVZrYiXTS0g0Q5slUusgMXTe0gObtZa9v3b9QdY5SgWv38FVd2uEynGI1rhq1rtiFubdHXXM7oDIa83LoV9ZHqC5wSqbhIaJJaXJKbMe1OY+cvVdpMbUEtEXnVPO2hgK6aCaiFWKMVmDEs3RSVVqXz6jYKcufp2Tm2tjn4+gZQSwMEFAACAAgA3EgsT7jnPPJeAAAAYwAAACUAAAB1bml2ZXJzYWwtbm8tdmlkZW8vbG9jYWxfc2V0dGluZ3MueG1sDcq9DkBADADg3VM03f1tBsdmtOABGhqR9FpxR3h7t33D1/avF3j4Coepw7qoEFhX2w7dHS7zkDcIIZJuJKbsUA2h77JWbCWZOMYUA5xCH18z+4TII/k0h1sEyy77AVBLAQIAABQAAgAIANpILE+4+Zi64gIAAGcKAAAYAAAAAAAAAAEAAAAAAAAAAABub25lL2NvbW1vbl9tZXNzYWdlcy5sbmdQSwECAAAUAAIACADaSCxPFR5gG6MAAAB/AQAAKQAAAAAAAAABAAAAAAAYAwAAbm9uZS9wbGF5YmFja19hbmRfbmF2aWdhdGlvbl9zZXR0aW5ncy54bWxQSwECAAAUAAIACADaSCxPH1SKajADAADHDgAAIgAAAAAAAAABAAAAAAACBAAAbm9uZS9mbGFzaF9wdWJsaXNoaW5nX3NldHRpbmdzLnhtbFBLAQIAABQAAgAIANpILE9xV5SdFQEAANECAAAcAAAAAAAAAAEAAAAAAHIHAABub25lL2ZsYXNoX3NraW5fc2V0dGluZ3MueG1sUEsBAgAAFAACAAgA2kgsT9ebcJYrAwAAbw4AACEAAAAAAAAAAQAAAAAAwQgAAG5vbmUvaHRtbF9wdWJsaXNoaW5nX3NldHRpbmdzLnhtbFBLAQIAABQAAgAIANpILE+Oc/b6agAAAOUAAAAaAAAAAAAAAAEAAAAAACsMAABub25lL2h0bWxfc2tpbl9zZXR0aW5ncy5qc1BLAQIAABQAAgAIANpILE+8fTX3SgAAAEkAAAAXAAAAAAAAAAEAAAAAAM0MAABub25lL2xvY2FsX3NldHRpbmdzLnhtbFBLAQIAABQAAgAIANxILE+QSSYlKAUAAPYTAAAmAAAAAAAAAAEAAAAAAEwNAAB1bml2ZXJzYWwtbm8tdmlkZW8vY29tbW9uX21lc3NhZ2VzLmxuZ1BLAQIAABQAAgAIANxILE8VHmAbowAAAH8BAAA3AAAAAAAAAAEAAAAAALgSAAB1bml2ZXJzYWwtbm8tdmlkZW8vcGxheWJhY2tfYW5kX25hdmlnYXRpb25fc2V0dGluZ3MueG1sUEsBAgAAFAACAAgA3EgsT0szhoovBQAAaB0AADAAAAAAAAAAAQAAAAAAsBMAAHVuaXZlcnNhbC1uby12aWRlby9mbGFzaF9wdWJsaXNoaW5nX3NldHRpbmdzLnhtbFBLAQIAABQAAgAIANxILE8Oe8cgZQMAAJcMAAAqAAAAAAAAAAEAAAAAAC0ZAAB1bml2ZXJzYWwtbm8tdmlkZW8vZmxhc2hfc2tpbl9zZXR0aW5ncy54bWxQSwECAAAUAAIACADcSCxP+uc3TioFAADyHAAALwAAAAAAAAABAAAAAADaHAAAdW5pdmVyc2FsLW5vLXZpZGVvL2h0bWxfcHVibGlzaGluZ19zZXR0aW5ncy54bWxQSwECAAAUAAIACADcSCxP7ExZUrYBAAB6BgAAKAAAAAAAAAABAAAAAABRIgAAdW5pdmVyc2FsLW5vLXZpZGVvL2h0bWxfc2tpbl9zZXR0aW5ncy5qc1BLAQIAABQAAgAIANxILE+45zzyXgAAAGMAAAAlAAAAAAAAAAEAAAAAAE0kAAB1bml2ZXJzYWwtbm8tdmlkZW8vbG9jYWxfc2V0dGluZ3MueG1sUEsFBgAAAAAOAA4AiAQAAO4kAAAAAA=="/>
  <p:tag name="ISPRING_LMS_API_VERSION" val="SCORM 1.2"/>
  <p:tag name="ISPRING_CMI5_LAUNCH_METHOD" val="any window"/>
  <p:tag name="ISPRINGCLOUDFOLDERID" val="1"/>
  <p:tag name="ISPRINGONLINEFOLDERID" val="1"/>
  <p:tag name="ISPRING_OUTPUT_FOLDER" val="[[&quot;\uFFFDʾ\&quot;{58857F64-F778-46F3-A3E4-9740F72F057B}&quot;,&quot;C:\\Users\\Danny\\OneDrive - SD41\\Website\\Statistics&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no-video&quot;},&quot;advancedSettings&quot;:{&quot;enableTextAllocation&quot;:&quot;T_TRUE&quot;,&quot;viewingFromLocalDrive&quot;:&quot;T_TRUE&quot;,&quot;contentScale&quot;:75,&quot;contentScaleMode&quot;:&quot;SCAL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CURRENT_PLAYER_ID" val="universal-no-video"/>
  <p:tag name="ISPRING_FIRST_PUBLISH" val="1"/>
  <p:tag name="ISPRING_RESOURCE_PATHS_HASH_PRESENTER" val="5770e79f8416a095ab0b388168492054ba8932"/>
  <p:tag name="ISPRING_SCORM_ENDPOINT" val="&lt;endpoint&gt;&lt;enable&gt;0&lt;/enable&gt;&lt;lrs&gt;http://&lt;/lrs&gt;&lt;auth&gt;0&lt;/auth&gt;&lt;login&gt;&lt;/login&gt;&lt;password&gt;&lt;/password&gt;&lt;key&gt;&lt;/key&gt;&lt;name&gt;&lt;/name&gt;&lt;email&gt;&lt;/email&gt;&lt;/endpoint&gt;&#10;"/>
  <p:tag name="ISPRING_SCORM_RATE_QUIZZES"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7715D9D1D2C146AE4620C3665BB8EF" ma:contentTypeVersion="31" ma:contentTypeDescription="Create a new document." ma:contentTypeScope="" ma:versionID="041b70a5ca5c512a07b48b967e328a54">
  <xsd:schema xmlns:xsd="http://www.w3.org/2001/XMLSchema" xmlns:xs="http://www.w3.org/2001/XMLSchema" xmlns:p="http://schemas.microsoft.com/office/2006/metadata/properties" xmlns:ns3="d00fb86e-a52e-4f2f-9300-62c8872f8705" xmlns:ns4="0592969b-b9e0-4bc7-baa3-fba5b5725717" targetNamespace="http://schemas.microsoft.com/office/2006/metadata/properties" ma:root="true" ma:fieldsID="0c480a41906435b26bd66f6a47fcf3b5" ns3:_="" ns4:_="">
    <xsd:import namespace="d00fb86e-a52e-4f2f-9300-62c8872f8705"/>
    <xsd:import namespace="0592969b-b9e0-4bc7-baa3-fba5b572571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NotebookType" minOccurs="0"/>
                <xsd:element ref="ns3:FolderType" minOccurs="0"/>
                <xsd:element ref="ns3:Owner" minOccurs="0"/>
                <xsd:element ref="ns3:DefaultSectionNames" minOccurs="0"/>
                <xsd:element ref="ns3:Templates" minOccurs="0"/>
                <xsd:element ref="ns3:CultureName"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4:SharedWithUsers" minOccurs="0"/>
                <xsd:element ref="ns4:SharedWithDetails" minOccurs="0"/>
                <xsd:element ref="ns4:SharingHintHash" minOccurs="0"/>
                <xsd:element ref="ns3:MediaServiceOCR" minOccurs="0"/>
                <xsd:element ref="ns3:TeamsChannelId" minOccurs="0"/>
                <xsd:element ref="ns3:IsNotebookLocked" minOccurs="0"/>
                <xsd:element ref="ns3:MediaServiceGenerationTime" minOccurs="0"/>
                <xsd:element ref="ns3:MediaServiceEventHashCode" minOccurs="0"/>
                <xsd:element ref="ns3:Math_Settings" minOccurs="0"/>
                <xsd:element ref="ns3:Distribution_Groups" minOccurs="0"/>
                <xsd:element ref="ns3:LMS_Mappin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0fb86e-a52e-4f2f-9300-62c8872f870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NotebookType" ma:index="13" nillable="true" ma:displayName="Notebook Type" ma:internalName="NotebookType">
      <xsd:simpleType>
        <xsd:restriction base="dms:Text"/>
      </xsd:simpleType>
    </xsd:element>
    <xsd:element name="FolderType" ma:index="14" nillable="true" ma:displayName="Folder Type" ma:internalName="FolderType">
      <xsd:simpleType>
        <xsd:restriction base="dms:Text"/>
      </xsd:simpleType>
    </xsd:element>
    <xsd:element name="Owner" ma:index="1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6" nillable="true" ma:displayName="Default Section Names" ma:internalName="DefaultSectionNames">
      <xsd:simpleType>
        <xsd:restriction base="dms:Note">
          <xsd:maxLength value="255"/>
        </xsd:restriction>
      </xsd:simpleType>
    </xsd:element>
    <xsd:element name="Templates" ma:index="17" nillable="true" ma:displayName="Templates" ma:internalName="Templates">
      <xsd:simpleType>
        <xsd:restriction base="dms:Note">
          <xsd:maxLength value="255"/>
        </xsd:restriction>
      </xsd:simpleType>
    </xsd:element>
    <xsd:element name="CultureName" ma:index="18" nillable="true" ma:displayName="Culture Name" ma:internalName="CultureName">
      <xsd:simpleType>
        <xsd:restriction base="dms:Text"/>
      </xsd:simpleType>
    </xsd:element>
    <xsd:element name="AppVersion" ma:index="19" nillable="true" ma:displayName="App Version" ma:internalName="AppVersion">
      <xsd:simpleType>
        <xsd:restriction base="dms:Text"/>
      </xsd:simpleType>
    </xsd:element>
    <xsd:element name="Teachers" ma:index="20"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1"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2"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3" nillable="true" ma:displayName="Invited Teachers" ma:internalName="Invited_Teachers">
      <xsd:simpleType>
        <xsd:restriction base="dms:Note">
          <xsd:maxLength value="255"/>
        </xsd:restriction>
      </xsd:simpleType>
    </xsd:element>
    <xsd:element name="Invited_Students" ma:index="24" nillable="true" ma:displayName="Invited Students" ma:internalName="Invited_Students">
      <xsd:simpleType>
        <xsd:restriction base="dms:Note">
          <xsd:maxLength value="255"/>
        </xsd:restriction>
      </xsd:simpleType>
    </xsd:element>
    <xsd:element name="Self_Registration_Enabled" ma:index="25" nillable="true" ma:displayName="Self Registration Enabled" ma:internalName="Self_Registration_Enabled">
      <xsd:simpleType>
        <xsd:restriction base="dms:Boolean"/>
      </xsd:simpleType>
    </xsd:element>
    <xsd:element name="Has_Teacher_Only_SectionGroup" ma:index="26" nillable="true" ma:displayName="Has Teacher Only SectionGroup" ma:internalName="Has_Teacher_Only_SectionGroup">
      <xsd:simpleType>
        <xsd:restriction base="dms:Boolean"/>
      </xsd:simpleType>
    </xsd:element>
    <xsd:element name="Is_Collaboration_Space_Locked" ma:index="27" nillable="true" ma:displayName="Is Collaboration Space Locked" ma:internalName="Is_Collaboration_Space_Locked">
      <xsd:simpleType>
        <xsd:restriction base="dms:Boolean"/>
      </xsd:simpleType>
    </xsd:element>
    <xsd:element name="MediaServiceOCR" ma:index="31" nillable="true" ma:displayName="MediaServiceOCR" ma:internalName="MediaServiceOCR" ma:readOnly="true">
      <xsd:simpleType>
        <xsd:restriction base="dms:Note">
          <xsd:maxLength value="255"/>
        </xsd:restriction>
      </xsd:simpleType>
    </xsd:element>
    <xsd:element name="TeamsChannelId" ma:index="32" nillable="true" ma:displayName="Teams Channel Id" ma:internalName="TeamsChannelId">
      <xsd:simpleType>
        <xsd:restriction base="dms:Text"/>
      </xsd:simpleType>
    </xsd:element>
    <xsd:element name="IsNotebookLocked" ma:index="33" nillable="true" ma:displayName="Is Notebook Locked" ma:internalName="IsNotebookLocked">
      <xsd:simpleType>
        <xsd:restriction base="dms:Boolea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ath_Settings" ma:index="36" nillable="true" ma:displayName="Math Settings" ma:internalName="Math_Settings">
      <xsd:simpleType>
        <xsd:restriction base="dms:Text"/>
      </xsd:simpleType>
    </xsd:element>
    <xsd:element name="Distribution_Groups" ma:index="37" nillable="true" ma:displayName="Distribution Groups" ma:internalName="Distribution_Groups">
      <xsd:simpleType>
        <xsd:restriction base="dms:Note">
          <xsd:maxLength value="255"/>
        </xsd:restriction>
      </xsd:simpleType>
    </xsd:element>
    <xsd:element name="LMS_Mappings" ma:index="38" nillable="true" ma:displayName="LMS Mappings" ma:internalName="LMS_Mapping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592969b-b9e0-4bc7-baa3-fba5b5725717" elementFormDefault="qualified">
    <xsd:import namespace="http://schemas.microsoft.com/office/2006/documentManagement/types"/>
    <xsd:import namespace="http://schemas.microsoft.com/office/infopath/2007/PartnerControls"/>
    <xsd:element name="SharedWithUsers" ma:index="2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internalName="SharedWithDetails" ma:readOnly="true">
      <xsd:simpleType>
        <xsd:restriction base="dms:Note">
          <xsd:maxLength value="255"/>
        </xsd:restriction>
      </xsd:simpleType>
    </xsd:element>
    <xsd:element name="SharingHintHash" ma:index="3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ath_Settings xmlns="d00fb86e-a52e-4f2f-9300-62c8872f8705" xsi:nil="true"/>
    <Owner xmlns="d00fb86e-a52e-4f2f-9300-62c8872f8705">
      <UserInfo>
        <DisplayName/>
        <AccountId xsi:nil="true"/>
        <AccountType/>
      </UserInfo>
    </Owner>
    <Distribution_Groups xmlns="d00fb86e-a52e-4f2f-9300-62c8872f8705" xsi:nil="true"/>
    <Invited_Teachers xmlns="d00fb86e-a52e-4f2f-9300-62c8872f8705" xsi:nil="true"/>
    <Invited_Students xmlns="d00fb86e-a52e-4f2f-9300-62c8872f8705" xsi:nil="true"/>
    <LMS_Mappings xmlns="d00fb86e-a52e-4f2f-9300-62c8872f8705" xsi:nil="true"/>
    <Templates xmlns="d00fb86e-a52e-4f2f-9300-62c8872f8705" xsi:nil="true"/>
    <FolderType xmlns="d00fb86e-a52e-4f2f-9300-62c8872f8705" xsi:nil="true"/>
    <Student_Groups xmlns="d00fb86e-a52e-4f2f-9300-62c8872f8705">
      <UserInfo>
        <DisplayName/>
        <AccountId xsi:nil="true"/>
        <AccountType/>
      </UserInfo>
    </Student_Groups>
    <DefaultSectionNames xmlns="d00fb86e-a52e-4f2f-9300-62c8872f8705" xsi:nil="true"/>
    <Students xmlns="d00fb86e-a52e-4f2f-9300-62c8872f8705">
      <UserInfo>
        <DisplayName/>
        <AccountId xsi:nil="true"/>
        <AccountType/>
      </UserInfo>
    </Students>
    <IsNotebookLocked xmlns="d00fb86e-a52e-4f2f-9300-62c8872f8705" xsi:nil="true"/>
    <Is_Collaboration_Space_Locked xmlns="d00fb86e-a52e-4f2f-9300-62c8872f8705" xsi:nil="true"/>
    <Self_Registration_Enabled xmlns="d00fb86e-a52e-4f2f-9300-62c8872f8705" xsi:nil="true"/>
    <Has_Teacher_Only_SectionGroup xmlns="d00fb86e-a52e-4f2f-9300-62c8872f8705" xsi:nil="true"/>
    <CultureName xmlns="d00fb86e-a52e-4f2f-9300-62c8872f8705" xsi:nil="true"/>
    <AppVersion xmlns="d00fb86e-a52e-4f2f-9300-62c8872f8705" xsi:nil="true"/>
    <TeamsChannelId xmlns="d00fb86e-a52e-4f2f-9300-62c8872f8705" xsi:nil="true"/>
    <NotebookType xmlns="d00fb86e-a52e-4f2f-9300-62c8872f8705" xsi:nil="true"/>
    <Teachers xmlns="d00fb86e-a52e-4f2f-9300-62c8872f8705">
      <UserInfo>
        <DisplayName/>
        <AccountId xsi:nil="true"/>
        <AccountType/>
      </UserInfo>
    </Teach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022335-6593-409B-994B-0F3EF3FD4D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0fb86e-a52e-4f2f-9300-62c8872f8705"/>
    <ds:schemaRef ds:uri="0592969b-b9e0-4bc7-baa3-fba5b57257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12996E2-6F33-4170-8DB4-F9101FEC9C07}">
  <ds:schemaRefs>
    <ds:schemaRef ds:uri="d00fb86e-a52e-4f2f-9300-62c8872f8705"/>
    <ds:schemaRef ds:uri="http://purl.org/dc/elements/1.1/"/>
    <ds:schemaRef ds:uri="http://purl.org/dc/dcmitype/"/>
    <ds:schemaRef ds:uri="http://schemas.microsoft.com/office/infopath/2007/PartnerControls"/>
    <ds:schemaRef ds:uri="http://purl.org/dc/terms/"/>
    <ds:schemaRef ds:uri="0592969b-b9e0-4bc7-baa3-fba5b5725717"/>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1A60F767-8174-4D76-9E71-CDF410E511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Oriel</Template>
  <TotalTime>3218</TotalTime>
  <Words>1570</Words>
  <Application>Microsoft Office PowerPoint</Application>
  <PresentationFormat>On-screen Show (4:3)</PresentationFormat>
  <Paragraphs>243</Paragraphs>
  <Slides>25</Slides>
  <Notes>25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Century Schoolbook</vt:lpstr>
      <vt:lpstr>Wingdings</vt:lpstr>
      <vt:lpstr>Wingdings 2</vt:lpstr>
      <vt:lpstr>Oriel</vt:lpstr>
      <vt:lpstr>Equation</vt:lpstr>
      <vt:lpstr>1.2 Understanding Distribution</vt:lpstr>
      <vt:lpstr>Ex: The test scores of a math 12 exam are listed below.  Use the information to find the mean, median and mode:</vt:lpstr>
      <vt:lpstr>PowerPoint Presentation</vt:lpstr>
      <vt:lpstr>I) Measures of Central Tendencies</vt:lpstr>
      <vt:lpstr>Describe which measure of central tendency (Mean, Median, or Mode) would be used in each scenario</vt:lpstr>
      <vt:lpstr>ii) Central tendencies with Skewed Distributions</vt:lpstr>
      <vt:lpstr>How to Choose the best Average:</vt:lpstr>
      <vt:lpstr>Homework: </vt:lpstr>
      <vt:lpstr>III) BOXplots:  Five number Summaries</vt:lpstr>
      <vt:lpstr>PowerPoint Presentation</vt:lpstr>
      <vt:lpstr>Finding Outliers</vt:lpstr>
      <vt:lpstr>PowerPoint Presentation</vt:lpstr>
      <vt:lpstr>Drawing Boxplots with Ti-83</vt:lpstr>
      <vt:lpstr>Homework:</vt:lpstr>
      <vt:lpstr>PowerPoint Presentation</vt:lpstr>
      <vt:lpstr>Measuring Spread: Variance  &amp;  Standard Deviation</vt:lpstr>
      <vt:lpstr>Population vs Sample: Mean, Variance, &amp; Standard Deviation</vt:lpstr>
      <vt:lpstr>Two outdoor paints were tested to see how long each will last before fading.  Six pails (3.8L) of each paint were tested.  The results are given in number of months.  find the mean, variance, and standard deviation for each paint</vt:lpstr>
      <vt:lpstr>Main Ideas for Variance &amp; Standard Deviation</vt:lpstr>
      <vt:lpstr>Standard Deviation with Distribution</vt:lpstr>
      <vt:lpstr>Homework:</vt:lpstr>
      <vt:lpstr>PowerPoint Presentation</vt:lpstr>
      <vt:lpstr>Short Cut for SAMPLE Variance &amp; Standard Deviation</vt:lpstr>
      <vt:lpstr>PowerPoint Presentation</vt:lpstr>
      <vt:lpstr>Standard Deviation from a Frequency Distribution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Understanding Distribution</dc:title>
  <dc:creator>danny young</dc:creator>
  <cp:lastModifiedBy>Danny Young</cp:lastModifiedBy>
  <cp:revision>54</cp:revision>
  <dcterms:created xsi:type="dcterms:W3CDTF">2010-04-30T02:14:05Z</dcterms:created>
  <dcterms:modified xsi:type="dcterms:W3CDTF">2019-09-13T05:48:56Z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0x010100547715D9D1D2C146AE4620C3665BB8EF</vt:lpwstr>
  </property>
</Properties>
</file>